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0" r:id="rId3"/>
    <p:sldId id="279" r:id="rId4"/>
    <p:sldId id="257" r:id="rId5"/>
    <p:sldId id="272" r:id="rId6"/>
    <p:sldId id="273" r:id="rId7"/>
    <p:sldId id="269" r:id="rId8"/>
    <p:sldId id="278" r:id="rId9"/>
    <p:sldId id="275" r:id="rId10"/>
    <p:sldId id="258" r:id="rId11"/>
    <p:sldId id="259" r:id="rId12"/>
    <p:sldId id="260" r:id="rId13"/>
    <p:sldId id="261" r:id="rId14"/>
    <p:sldId id="262" r:id="rId15"/>
    <p:sldId id="263" r:id="rId16"/>
    <p:sldId id="267" r:id="rId17"/>
    <p:sldId id="268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ртём" initials="А" lastIdx="1" clrIdx="0"/>
  <p:cmAuthor id="1" name="WIN7XP" initials="W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780527-1F3C-49F1-8BCD-668D0687B095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D53DBE5-AA93-4C3A-8FE8-E797F0E6A4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8143900" cy="31432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b="1" i="1" dirty="0" smtClean="0"/>
              <a:t>Виды  упражнений  для отработки  полноценных навыков  чтения  и  письма.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143248"/>
            <a:ext cx="8143900" cy="37147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endParaRPr lang="ru-RU" i="1" dirty="0" smtClean="0"/>
          </a:p>
          <a:p>
            <a:pPr algn="r"/>
            <a:endParaRPr lang="ru-RU" i="1" dirty="0" smtClean="0"/>
          </a:p>
          <a:p>
            <a:pPr algn="r"/>
            <a:r>
              <a:rPr lang="ru-RU" i="1" smtClean="0"/>
              <a:t>Учитель </a:t>
            </a:r>
            <a:r>
              <a:rPr lang="ru-RU" i="1" dirty="0" smtClean="0"/>
              <a:t>Мартынова Г.Г.</a:t>
            </a:r>
          </a:p>
          <a:p>
            <a:pPr algn="r"/>
            <a:r>
              <a:rPr lang="ru-RU" i="1" dirty="0" smtClean="0"/>
              <a:t>МОУ СОШ № 4</a:t>
            </a:r>
          </a:p>
          <a:p>
            <a:pPr algn="r"/>
            <a:r>
              <a:rPr lang="ru-RU" i="1" dirty="0" smtClean="0"/>
              <a:t>г. Дмитров</a:t>
            </a:r>
          </a:p>
          <a:p>
            <a:pPr algn="r"/>
            <a:r>
              <a:rPr lang="ru-RU" i="1" dirty="0" smtClean="0"/>
              <a:t>2011 г.</a:t>
            </a:r>
            <a:endParaRPr lang="ru-RU" i="1" dirty="0"/>
          </a:p>
        </p:txBody>
      </p:sp>
    </p:spTree>
  </p:cSld>
  <p:clrMapOvr>
    <a:masterClrMapping/>
  </p:clrMapOvr>
  <p:transition spd="slow">
    <p:fad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подстановочных упражнений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Подберите слово, </a:t>
            </a:r>
          </a:p>
          <a:p>
            <a:pPr algn="ctr">
              <a:buNone/>
            </a:pPr>
            <a:r>
              <a:rPr lang="ru-RU" sz="2800" dirty="0" smtClean="0"/>
              <a:t>заменяя одну букву в данном слове.</a:t>
            </a:r>
          </a:p>
          <a:p>
            <a:pPr>
              <a:buNone/>
            </a:pPr>
            <a:r>
              <a:rPr lang="ru-RU" sz="2800" i="1" dirty="0" smtClean="0"/>
              <a:t>   в  начале                    в  середине                в  конце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кол - ...              лак -…                 бал -…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том - …              роса - …              кот -…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волк -…             башня - …          рот -…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почка -…           пилка - …           ров -…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5429264"/>
            <a:ext cx="2571768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5429264"/>
            <a:ext cx="2286016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Выполнение  обратных трансформационных  упражнений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Читай   слева направо, </a:t>
            </a:r>
          </a:p>
          <a:p>
            <a:pPr algn="ctr">
              <a:buNone/>
            </a:pPr>
            <a:r>
              <a:rPr lang="ru-RU" dirty="0" smtClean="0"/>
              <a:t>затем в обратном порядке справа налево </a:t>
            </a:r>
          </a:p>
          <a:p>
            <a:pPr>
              <a:buNone/>
            </a:pPr>
            <a:endParaRPr lang="ru-RU" dirty="0" smtClean="0"/>
          </a:p>
          <a:p>
            <a:r>
              <a:rPr lang="ru-RU" sz="3600" dirty="0" smtClean="0"/>
              <a:t>кот       полк       Анна     около      шалаш</a:t>
            </a:r>
          </a:p>
          <a:p>
            <a:r>
              <a:rPr lang="ru-RU" sz="3600" dirty="0" smtClean="0"/>
              <a:t>зал        сон          ров         сор            лес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Что ты прочитал?</a:t>
            </a:r>
            <a:endParaRPr lang="ru-RU" dirty="0"/>
          </a:p>
        </p:txBody>
      </p:sp>
    </p:spTree>
  </p:cSld>
  <p:clrMapOvr>
    <a:masterClrMapping/>
  </p:clrMapOvr>
  <p:transition spd="slow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900" dirty="0" smtClean="0"/>
              <a:t>Упражнения на  исключение  буквы в  слове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28736"/>
            <a:ext cx="8143900" cy="54292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/>
              <a:t>Подберите слово, </a:t>
            </a:r>
          </a:p>
          <a:p>
            <a:pPr algn="ctr">
              <a:buNone/>
            </a:pPr>
            <a:r>
              <a:rPr lang="ru-RU" dirty="0" smtClean="0"/>
              <a:t>убирая одну букву из данного слова.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коса – …             брак – …          трубач – …</a:t>
            </a:r>
          </a:p>
          <a:p>
            <a:pPr>
              <a:buNone/>
            </a:pPr>
            <a:r>
              <a:rPr lang="ru-RU" dirty="0" smtClean="0"/>
              <a:t>   шутки – …         обвал - …         банка – …</a:t>
            </a:r>
          </a:p>
          <a:p>
            <a:pPr>
              <a:buNone/>
            </a:pPr>
            <a:r>
              <a:rPr lang="ru-RU" dirty="0" smtClean="0"/>
              <a:t>   укол - …              ветер - …         полк - …</a:t>
            </a:r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072074"/>
            <a:ext cx="2000264" cy="164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5072074"/>
            <a:ext cx="20002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900" dirty="0" smtClean="0"/>
              <a:t>Упражнения  на  перестановку слогов  в  слове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dirty="0" smtClean="0"/>
              <a:t>сосна – насос</a:t>
            </a:r>
          </a:p>
          <a:p>
            <a:r>
              <a:rPr lang="ru-RU" dirty="0" smtClean="0"/>
              <a:t>кабан – …</a:t>
            </a:r>
          </a:p>
          <a:p>
            <a:r>
              <a:rPr lang="ru-RU" dirty="0" smtClean="0"/>
              <a:t>какой – …</a:t>
            </a:r>
          </a:p>
          <a:p>
            <a:r>
              <a:rPr lang="ru-RU" dirty="0" smtClean="0"/>
              <a:t>навес – …</a:t>
            </a:r>
          </a:p>
          <a:p>
            <a:r>
              <a:rPr lang="ru-RU" dirty="0" smtClean="0"/>
              <a:t>лыжи – …</a:t>
            </a:r>
          </a:p>
          <a:p>
            <a:r>
              <a:rPr lang="ru-RU" dirty="0" smtClean="0"/>
              <a:t> камыш -…</a:t>
            </a:r>
          </a:p>
          <a:p>
            <a:r>
              <a:rPr lang="ru-RU" dirty="0" smtClean="0"/>
              <a:t>нора - …</a:t>
            </a:r>
          </a:p>
          <a:p>
            <a:r>
              <a:rPr lang="ru-RU" dirty="0" smtClean="0"/>
              <a:t>чайка - …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857364"/>
            <a:ext cx="163354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1857364"/>
            <a:ext cx="150019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900" dirty="0" smtClean="0"/>
              <a:t>Найди  слова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ru-RU" sz="9800" dirty="0" smtClean="0"/>
          </a:p>
          <a:p>
            <a:pPr algn="ctr">
              <a:buNone/>
            </a:pPr>
            <a:r>
              <a:rPr lang="ru-RU" sz="9800" dirty="0" smtClean="0"/>
              <a:t>Составь из них предложение.</a:t>
            </a:r>
          </a:p>
          <a:p>
            <a:pPr>
              <a:buNone/>
            </a:pPr>
            <a:endParaRPr lang="ru-RU" sz="50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8600" dirty="0" err="1" smtClean="0"/>
              <a:t>Пивхырсадуцтръдружноьычцветутсщяблоникга</a:t>
            </a:r>
            <a:r>
              <a:rPr lang="ru-RU" sz="8600" dirty="0" smtClean="0"/>
              <a:t>.</a:t>
            </a:r>
          </a:p>
          <a:p>
            <a:pPr>
              <a:buNone/>
            </a:pPr>
            <a:endParaRPr lang="ru-RU" sz="8600" dirty="0" smtClean="0"/>
          </a:p>
          <a:p>
            <a:pPr>
              <a:buNone/>
            </a:pPr>
            <a:r>
              <a:rPr lang="ru-RU" sz="8600" dirty="0" smtClean="0"/>
              <a:t> </a:t>
            </a:r>
            <a:r>
              <a:rPr lang="ru-RU" sz="8600" dirty="0" err="1" smtClean="0"/>
              <a:t>Трклетоцфчимбылоьойфэжаркое</a:t>
            </a:r>
            <a:r>
              <a:rPr lang="ru-RU" sz="8600" dirty="0" smtClean="0"/>
              <a:t>.</a:t>
            </a:r>
          </a:p>
          <a:p>
            <a:endParaRPr lang="ru-RU" sz="8600" dirty="0" smtClean="0"/>
          </a:p>
          <a:p>
            <a:pPr>
              <a:buNone/>
            </a:pPr>
            <a:r>
              <a:rPr lang="ru-RU" sz="8600" dirty="0" smtClean="0"/>
              <a:t> </a:t>
            </a:r>
            <a:r>
              <a:rPr lang="ru-RU" sz="8600" dirty="0" err="1" smtClean="0"/>
              <a:t>Артёмвжрмамаьбюткупитьмсыновыйхфцчмячик</a:t>
            </a:r>
            <a:r>
              <a:rPr lang="ru-RU" sz="8600" dirty="0" smtClean="0"/>
              <a:t>.</a:t>
            </a:r>
          </a:p>
          <a:p>
            <a:endParaRPr lang="ru-RU" sz="8600" dirty="0" smtClean="0"/>
          </a:p>
          <a:p>
            <a:pPr>
              <a:buNone/>
            </a:pPr>
            <a:r>
              <a:rPr lang="ru-RU" sz="8600" dirty="0" err="1" smtClean="0"/>
              <a:t>Карандашъютчзакатилсяаыезподцгрышкафждар</a:t>
            </a:r>
            <a:r>
              <a:rPr lang="ru-RU" sz="8600" dirty="0" smtClean="0"/>
              <a:t>.</a:t>
            </a:r>
          </a:p>
          <a:p>
            <a:endParaRPr lang="ru-RU" sz="5900" dirty="0" smtClean="0"/>
          </a:p>
          <a:p>
            <a:endParaRPr lang="ru-RU" sz="5900" dirty="0"/>
          </a:p>
        </p:txBody>
      </p:sp>
    </p:spTree>
  </p:cSld>
  <p:clrMapOvr>
    <a:masterClrMapping/>
  </p:clrMapOvr>
  <p:transition spd="slow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628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</a:rPr>
              <a:t>Чтение  второй  половины  слова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43050"/>
            <a:ext cx="8143900" cy="52149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/>
              <a:t>Читай вслух только вторую половину слова. </a:t>
            </a:r>
          </a:p>
          <a:p>
            <a:r>
              <a:rPr lang="ru-RU" sz="4000" b="1" dirty="0" smtClean="0"/>
              <a:t>Ветерок гонит по небу облака.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sz="2000" i="1" dirty="0" smtClean="0"/>
          </a:p>
          <a:p>
            <a:pPr algn="ctr">
              <a:buNone/>
            </a:pPr>
            <a:r>
              <a:rPr lang="ru-RU" i="1" dirty="0" smtClean="0"/>
              <a:t>       (      рок      </a:t>
            </a:r>
            <a:r>
              <a:rPr lang="ru-RU" i="1" dirty="0" err="1" smtClean="0"/>
              <a:t>нит</a:t>
            </a:r>
            <a:r>
              <a:rPr lang="ru-RU" i="1" dirty="0" smtClean="0"/>
              <a:t>    о</a:t>
            </a:r>
            <a:r>
              <a:rPr lang="ru-RU" dirty="0" smtClean="0"/>
              <a:t>      </a:t>
            </a:r>
            <a:r>
              <a:rPr lang="ru-RU" dirty="0" err="1" smtClean="0"/>
              <a:t>бу</a:t>
            </a:r>
            <a:r>
              <a:rPr lang="ru-RU" dirty="0" smtClean="0"/>
              <a:t>      </a:t>
            </a:r>
            <a:r>
              <a:rPr lang="ru-RU" dirty="0" err="1" smtClean="0"/>
              <a:t>ака</a:t>
            </a:r>
            <a:r>
              <a:rPr lang="ru-RU" dirty="0" smtClean="0"/>
              <a:t>.)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0750" y="3000372"/>
            <a:ext cx="5881712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Составление  и  чтение  слов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ЛИ                                                        ЦА</a:t>
            </a:r>
          </a:p>
          <a:p>
            <a:pPr>
              <a:buNone/>
            </a:pPr>
            <a:r>
              <a:rPr lang="ru-RU" dirty="0" smtClean="0"/>
              <a:t>   ПО                  ЛИ                                    НИ</a:t>
            </a:r>
          </a:p>
          <a:p>
            <a:pPr>
              <a:buNone/>
            </a:pPr>
            <a:r>
              <a:rPr lang="ru-RU" dirty="0" smtClean="0"/>
              <a:t>               ВА                                      ЛЕСТ 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                                  ХАР</a:t>
            </a:r>
          </a:p>
          <a:p>
            <a:pPr>
              <a:buNone/>
            </a:pPr>
            <a:r>
              <a:rPr lang="ru-RU" dirty="0" smtClean="0"/>
              <a:t>                        СА                        ЦА</a:t>
            </a:r>
          </a:p>
          <a:p>
            <a:pPr>
              <a:buNone/>
            </a:pPr>
            <a:r>
              <a:rPr lang="ru-RU" dirty="0" smtClean="0"/>
              <a:t>                                        НИ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800" dirty="0" smtClean="0"/>
              <a:t>Прочитать слоги так, чтобы получились слова.</a:t>
            </a:r>
            <a:endParaRPr lang="ru-RU" sz="2800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24" y="1500175"/>
            <a:ext cx="1000131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5" y="3500438"/>
            <a:ext cx="157163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3572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Таблицы  </a:t>
            </a:r>
            <a:r>
              <a:rPr lang="ru-RU" dirty="0" err="1" smtClean="0"/>
              <a:t>Шульте</a:t>
            </a:r>
            <a:endParaRPr lang="ru-RU" dirty="0"/>
          </a:p>
        </p:txBody>
      </p:sp>
      <p:pic>
        <p:nvPicPr>
          <p:cNvPr id="6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357298"/>
            <a:ext cx="8143900" cy="550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1. </a:t>
            </a:r>
            <a:r>
              <a:rPr lang="ru-RU" sz="1800" dirty="0" err="1" smtClean="0"/>
              <a:t>Кобзарева</a:t>
            </a:r>
            <a:r>
              <a:rPr lang="ru-RU" sz="1800" dirty="0" smtClean="0"/>
              <a:t> Л.Г., Резунова М.П. Юшина Г.Н. Коррекционная работа со школьника с </a:t>
            </a:r>
            <a:r>
              <a:rPr lang="ru-RU" sz="1800" dirty="0" err="1" smtClean="0"/>
              <a:t>нерезко</a:t>
            </a:r>
            <a:r>
              <a:rPr lang="ru-RU" sz="1800" dirty="0" smtClean="0"/>
              <a:t> выраженным или общим недоразвитием речи.</a:t>
            </a:r>
          </a:p>
          <a:p>
            <a:pPr>
              <a:buNone/>
            </a:pPr>
            <a:r>
              <a:rPr lang="ru-RU" sz="1800" dirty="0" smtClean="0"/>
              <a:t>     - г. Ростов-на-Дону, 2001.</a:t>
            </a:r>
          </a:p>
          <a:p>
            <a:pPr>
              <a:buNone/>
            </a:pPr>
            <a:r>
              <a:rPr lang="ru-RU" sz="1800" dirty="0" smtClean="0"/>
              <a:t>2. Козырева Л.М. Тетрадь для логопедических занятий.- г. Ярославль,2006.</a:t>
            </a:r>
          </a:p>
          <a:p>
            <a:pPr>
              <a:buNone/>
            </a:pPr>
            <a:r>
              <a:rPr lang="ru-RU" sz="1800" dirty="0" smtClean="0"/>
              <a:t>3. </a:t>
            </a:r>
            <a:r>
              <a:rPr lang="ru-RU" sz="1800" dirty="0" err="1" smtClean="0"/>
              <a:t>Ястребова</a:t>
            </a:r>
            <a:r>
              <a:rPr lang="ru-RU" sz="1800" dirty="0" smtClean="0"/>
              <a:t> А.В., Бессонова Т.П.  Обучаем читать и писать без ошибок.</a:t>
            </a:r>
          </a:p>
          <a:p>
            <a:pPr>
              <a:buNone/>
            </a:pPr>
            <a:r>
              <a:rPr lang="ru-RU" sz="1800" dirty="0" smtClean="0"/>
              <a:t>    - г.  Москва, АРКТИ, 2007.</a:t>
            </a:r>
            <a:endParaRPr lang="ru-RU" sz="1800" dirty="0"/>
          </a:p>
        </p:txBody>
      </p:sp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3600" i="1" dirty="0" smtClean="0"/>
              <a:t>СПАСИБО ЗА ВНИМАНИЕ! </a:t>
            </a:r>
            <a:endParaRPr lang="ru-RU" sz="3600" i="1" dirty="0"/>
          </a:p>
        </p:txBody>
      </p:sp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Формирование  и  развитие безошибочного  чтения  и  письма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571612"/>
            <a:ext cx="8143900" cy="52863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000" dirty="0" smtClean="0"/>
              <a:t>Для формирования и развития безошибочного чтения и письма у школьников младших классов используются следующие направления работы по развитию:                                        </a:t>
            </a:r>
          </a:p>
          <a:p>
            <a:r>
              <a:rPr lang="ru-RU" sz="3000" dirty="0" smtClean="0"/>
              <a:t>фонематического восприятия и фонематических представлений;               </a:t>
            </a:r>
          </a:p>
          <a:p>
            <a:r>
              <a:rPr lang="ru-RU" sz="3000" dirty="0" smtClean="0"/>
              <a:t>элементарных и сложных форм языкового  анализа, синтеза;                     </a:t>
            </a:r>
          </a:p>
          <a:p>
            <a:r>
              <a:rPr lang="ru-RU" sz="3000" dirty="0" smtClean="0"/>
              <a:t>речеслухового внимания и памяти;</a:t>
            </a:r>
          </a:p>
          <a:p>
            <a:r>
              <a:rPr lang="ru-RU" sz="3000" dirty="0" smtClean="0"/>
              <a:t>пространственных представлений;  </a:t>
            </a:r>
          </a:p>
          <a:p>
            <a:r>
              <a:rPr lang="ru-RU" sz="3000" dirty="0" smtClean="0"/>
              <a:t>понимания прочитанных слов предложений, текста.</a:t>
            </a:r>
            <a:endParaRPr lang="ru-RU" sz="30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900" dirty="0" smtClean="0"/>
              <a:t>             Слоговые  таблицы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85860"/>
            <a:ext cx="8143900" cy="55721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sz="3600" dirty="0" smtClean="0"/>
              <a:t>Большую помощь по совершенствованию навыка распознавания букв, слогов и слов оказывают таблицы. Принцип их создания очень прост.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   Работа  по таблице  содействует решению следующих задач:</a:t>
            </a:r>
          </a:p>
          <a:p>
            <a:pPr>
              <a:buNone/>
            </a:pPr>
            <a:r>
              <a:rPr lang="ru-RU" sz="3600" dirty="0" smtClean="0"/>
              <a:t>    - повторение графического облика изученных букв;                                                      </a:t>
            </a:r>
          </a:p>
          <a:p>
            <a:pPr>
              <a:buNone/>
            </a:pPr>
            <a:r>
              <a:rPr lang="ru-RU" sz="3600" dirty="0" smtClean="0"/>
              <a:t>    - отработка правильного произношения;                                                                    - сравнение звучания твердых и мягких, звонких                                                                               и глухих согласных, упражнение  в чтении слогов                                           с ними;                                                                                                                                      -  упражнение в составлении слов (составь и прочитай слова из 2-х, 3-х, 4-х слогов, используя таблицу слогов);                                                                                          </a:t>
            </a:r>
          </a:p>
          <a:p>
            <a:pPr>
              <a:buNone/>
            </a:pPr>
            <a:r>
              <a:rPr lang="ru-RU" sz="3600" dirty="0" smtClean="0"/>
              <a:t>    - развитие </a:t>
            </a:r>
            <a:r>
              <a:rPr lang="ru-RU" sz="3600" dirty="0" err="1" smtClean="0"/>
              <a:t>сукцессивных</a:t>
            </a:r>
            <a:r>
              <a:rPr lang="ru-RU" sz="3600" dirty="0" smtClean="0"/>
              <a:t> функций.</a:t>
            </a:r>
            <a:endParaRPr lang="ru-RU" sz="3600" dirty="0"/>
          </a:p>
        </p:txBody>
      </p:sp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40000">
              <a:schemeClr val="bg2">
                <a:tint val="85000"/>
                <a:satMod val="320000"/>
              </a:schemeClr>
            </a:gs>
            <a:gs pos="100000">
              <a:schemeClr val="bg2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900" dirty="0" smtClean="0"/>
              <a:t>Слоговые  таблицы  типа  ГС  и  СГ</a:t>
            </a:r>
            <a:endParaRPr lang="ru-RU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000" dirty="0" smtClean="0"/>
              <a:t>Читай чётко слоги и слоговые ряды</a:t>
            </a:r>
          </a:p>
          <a:p>
            <a:r>
              <a:rPr lang="ru-RU" sz="4000" dirty="0" err="1" smtClean="0"/>
              <a:t>ам</a:t>
            </a:r>
            <a:r>
              <a:rPr lang="ru-RU" sz="4000" dirty="0" smtClean="0"/>
              <a:t>        от        </a:t>
            </a:r>
            <a:r>
              <a:rPr lang="ru-RU" sz="4000" dirty="0" err="1" smtClean="0"/>
              <a:t>уп</a:t>
            </a:r>
            <a:r>
              <a:rPr lang="ru-RU" sz="4000" dirty="0" smtClean="0"/>
              <a:t>        </a:t>
            </a:r>
            <a:r>
              <a:rPr lang="ru-RU" sz="4000" dirty="0" err="1" smtClean="0"/>
              <a:t>ла</a:t>
            </a:r>
            <a:r>
              <a:rPr lang="ru-RU" sz="4000" dirty="0" smtClean="0"/>
              <a:t>        су        </a:t>
            </a:r>
            <a:r>
              <a:rPr lang="ru-RU" sz="4000" dirty="0" err="1" smtClean="0"/>
              <a:t>бо</a:t>
            </a:r>
            <a:r>
              <a:rPr lang="ru-RU" sz="4000" dirty="0" smtClean="0"/>
              <a:t> </a:t>
            </a:r>
          </a:p>
          <a:p>
            <a:r>
              <a:rPr lang="ru-RU" sz="4000" dirty="0" err="1" smtClean="0"/>
              <a:t>ат</a:t>
            </a:r>
            <a:r>
              <a:rPr lang="ru-RU" sz="4000" dirty="0" smtClean="0"/>
              <a:t>         </a:t>
            </a:r>
            <a:r>
              <a:rPr lang="ru-RU" sz="4000" dirty="0" err="1" smtClean="0"/>
              <a:t>ок</a:t>
            </a:r>
            <a:r>
              <a:rPr lang="ru-RU" sz="4000" dirty="0" smtClean="0"/>
              <a:t>        ум       </a:t>
            </a:r>
            <a:r>
              <a:rPr lang="ru-RU" sz="4000" dirty="0" err="1" smtClean="0"/>
              <a:t>ра</a:t>
            </a:r>
            <a:r>
              <a:rPr lang="ru-RU" sz="4000" dirty="0" smtClean="0"/>
              <a:t>        </a:t>
            </a:r>
            <a:r>
              <a:rPr lang="ru-RU" sz="4000" dirty="0" err="1" smtClean="0"/>
              <a:t>му</a:t>
            </a:r>
            <a:r>
              <a:rPr lang="ru-RU" sz="4000" dirty="0" smtClean="0"/>
              <a:t>       по</a:t>
            </a:r>
          </a:p>
          <a:p>
            <a:r>
              <a:rPr lang="ru-RU" sz="4000" dirty="0" err="1" smtClean="0"/>
              <a:t>ак</a:t>
            </a:r>
            <a:r>
              <a:rPr lang="ru-RU" sz="4000" dirty="0" smtClean="0"/>
              <a:t>         </a:t>
            </a:r>
            <a:r>
              <a:rPr lang="ru-RU" sz="4000" dirty="0" err="1" smtClean="0"/>
              <a:t>ом</a:t>
            </a:r>
            <a:r>
              <a:rPr lang="ru-RU" sz="4000" dirty="0" smtClean="0"/>
              <a:t>       </a:t>
            </a:r>
            <a:r>
              <a:rPr lang="ru-RU" sz="4000" dirty="0" err="1" smtClean="0"/>
              <a:t>ут</a:t>
            </a:r>
            <a:r>
              <a:rPr lang="ru-RU" sz="4000" dirty="0" smtClean="0"/>
              <a:t>        </a:t>
            </a:r>
            <a:r>
              <a:rPr lang="ru-RU" sz="4000" dirty="0" err="1" smtClean="0"/>
              <a:t>ма</a:t>
            </a:r>
            <a:r>
              <a:rPr lang="ru-RU" sz="4000" dirty="0" smtClean="0"/>
              <a:t>        </a:t>
            </a:r>
            <a:r>
              <a:rPr lang="ru-RU" sz="4000" dirty="0" err="1" smtClean="0"/>
              <a:t>жу</a:t>
            </a:r>
            <a:r>
              <a:rPr lang="ru-RU" sz="4000" dirty="0" smtClean="0"/>
              <a:t>       то</a:t>
            </a:r>
          </a:p>
          <a:p>
            <a:r>
              <a:rPr lang="ru-RU" sz="4000" dirty="0" err="1" smtClean="0"/>
              <a:t>ап</a:t>
            </a:r>
            <a:r>
              <a:rPr lang="ru-RU" sz="4000" dirty="0" smtClean="0"/>
              <a:t>         оп        </a:t>
            </a:r>
            <a:r>
              <a:rPr lang="ru-RU" sz="4000" dirty="0" err="1" smtClean="0"/>
              <a:t>ук</a:t>
            </a:r>
            <a:r>
              <a:rPr lang="ru-RU" sz="4000" dirty="0" smtClean="0"/>
              <a:t>        на         </a:t>
            </a:r>
            <a:r>
              <a:rPr lang="ru-RU" sz="4000" dirty="0" err="1" smtClean="0"/>
              <a:t>зу</a:t>
            </a:r>
            <a:r>
              <a:rPr lang="ru-RU" sz="4000" dirty="0" smtClean="0"/>
              <a:t>       до</a:t>
            </a:r>
          </a:p>
          <a:p>
            <a:pPr algn="ctr">
              <a:buNone/>
            </a:pPr>
            <a:r>
              <a:rPr lang="ru-RU" sz="3600" dirty="0" smtClean="0"/>
              <a:t>  </a:t>
            </a:r>
            <a:r>
              <a:rPr lang="ru-RU" sz="3000" dirty="0" smtClean="0"/>
              <a:t>Что ты прочитал? Какие слоги ты прочитал?</a:t>
            </a:r>
          </a:p>
          <a:p>
            <a:pPr algn="ctr">
              <a:buNone/>
            </a:pPr>
            <a:r>
              <a:rPr lang="ru-RU" sz="3000" dirty="0" smtClean="0"/>
              <a:t>  Прочитай сначала прямые слоги, затем </a:t>
            </a:r>
          </a:p>
          <a:p>
            <a:pPr algn="ctr">
              <a:buNone/>
            </a:pPr>
            <a:r>
              <a:rPr lang="ru-RU" sz="3000" dirty="0" smtClean="0"/>
              <a:t>  обратные слоги.</a:t>
            </a:r>
            <a:endParaRPr lang="ru-RU" sz="3000" dirty="0"/>
          </a:p>
        </p:txBody>
      </p:sp>
    </p:spTree>
  </p:cSld>
  <p:clrMapOvr>
    <a:masterClrMapping/>
  </p:clrMapOvr>
  <p:transition spd="slow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900" dirty="0" smtClean="0"/>
              <a:t>Слоги  типа  ГСГ</a:t>
            </a:r>
            <a:endParaRPr lang="ru-RU" sz="39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428736"/>
            <a:ext cx="81439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900" dirty="0" smtClean="0"/>
              <a:t>Слоги  типа СГС</a:t>
            </a:r>
            <a:endParaRPr lang="ru-RU" sz="39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428736"/>
            <a:ext cx="8143900" cy="54292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643966" cy="19288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900" b="0" dirty="0" smtClean="0"/>
              <a:t>Упражнения  </a:t>
            </a:r>
            <a:br>
              <a:rPr lang="ru-RU" sz="3900" b="0" dirty="0" smtClean="0"/>
            </a:br>
            <a:r>
              <a:rPr lang="ru-RU" sz="3900" b="0" dirty="0" smtClean="0"/>
              <a:t>на  преобразование  </a:t>
            </a:r>
            <a:br>
              <a:rPr lang="ru-RU" sz="3900" b="0" dirty="0" smtClean="0"/>
            </a:br>
            <a:r>
              <a:rPr lang="ru-RU" sz="3900" b="0" dirty="0" smtClean="0"/>
              <a:t>с последующей  записью</a:t>
            </a:r>
            <a:endParaRPr lang="ru-RU" sz="3900" b="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00034" y="4429132"/>
            <a:ext cx="8643966" cy="24288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/>
              <a:t>Найди названия животных и чётко прочитай, </a:t>
            </a:r>
            <a:br>
              <a:rPr lang="ru-RU" sz="2800" dirty="0" smtClean="0"/>
            </a:br>
            <a:r>
              <a:rPr lang="ru-RU" sz="2800" dirty="0" smtClean="0"/>
              <a:t>выделяя ударный слог.</a:t>
            </a:r>
          </a:p>
          <a:p>
            <a:pPr algn="ctr"/>
            <a:r>
              <a:rPr lang="ru-RU" sz="2800" dirty="0" smtClean="0"/>
              <a:t>Что ты прочитал? Запиши и чётко прочитай названия животных.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457200" y="2000239"/>
          <a:ext cx="8686800" cy="2410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570"/>
                <a:gridCol w="1788813"/>
                <a:gridCol w="1788813"/>
                <a:gridCol w="1788813"/>
                <a:gridCol w="1542791"/>
              </a:tblGrid>
              <a:tr h="853114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вол</a:t>
                      </a:r>
                      <a:endParaRPr lang="ru-RU" sz="40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ут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гу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ли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ни</a:t>
                      </a:r>
                      <a:endParaRPr lang="ru-RU" sz="3600" dirty="0"/>
                    </a:p>
                  </a:txBody>
                  <a:tcPr marL="97678" marR="97678"/>
                </a:tc>
              </a:tr>
              <a:tr h="778931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цы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ло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ки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зы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ры</a:t>
                      </a:r>
                      <a:endParaRPr lang="ru-RU" sz="3600" dirty="0"/>
                    </a:p>
                  </a:txBody>
                  <a:tcPr marL="97678" marR="97678"/>
                </a:tc>
              </a:tr>
              <a:tr h="778931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ку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ко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сы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ов</a:t>
                      </a:r>
                      <a:endParaRPr lang="ru-RU" sz="3600" dirty="0"/>
                    </a:p>
                  </a:txBody>
                  <a:tcPr marL="97678" marR="97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си</a:t>
                      </a:r>
                      <a:endParaRPr lang="ru-RU" sz="3600" dirty="0"/>
                    </a:p>
                  </a:txBody>
                  <a:tcPr marL="97678" marR="97678"/>
                </a:tc>
              </a:tr>
            </a:tbl>
          </a:graphicData>
        </a:graphic>
      </p:graphicFrame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2858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900" b="0" dirty="0" smtClean="0"/>
              <a:t>нахождение слогов в таблице</a:t>
            </a:r>
            <a:r>
              <a:rPr lang="ru-RU" sz="3900" dirty="0" smtClean="0"/>
              <a:t/>
            </a:r>
            <a:br>
              <a:rPr lang="ru-RU" sz="3900" dirty="0" smtClean="0"/>
            </a:br>
            <a:r>
              <a:rPr lang="ru-RU" sz="3900" dirty="0" smtClean="0"/>
              <a:t/>
            </a:r>
            <a:br>
              <a:rPr lang="ru-RU" sz="3900" dirty="0" smtClean="0"/>
            </a:br>
            <a:endParaRPr lang="ru-RU" sz="3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285860"/>
            <a:ext cx="8686800" cy="52149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dirty="0" smtClean="0"/>
              <a:t>Логопед по очереди называет слова, а учащиеся отыскивают </a:t>
            </a:r>
          </a:p>
          <a:p>
            <a:pPr algn="ctr"/>
            <a:r>
              <a:rPr lang="ru-RU" sz="2400" dirty="0" smtClean="0"/>
              <a:t>в таблице слоги, из которых они состоят, в правильной последовательности.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2500306"/>
            <a:ext cx="8643966" cy="40719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ТЫ  ШО  ВЫ  ЛО  ТА  ПА         </a:t>
            </a:r>
            <a:r>
              <a:rPr lang="ru-RU" sz="2800" dirty="0" smtClean="0"/>
              <a:t>камера, колесо, барыня, хорошо, </a:t>
            </a:r>
          </a:p>
          <a:p>
            <a:pPr>
              <a:buNone/>
            </a:pPr>
            <a:r>
              <a:rPr lang="ru-RU" sz="2600" dirty="0" smtClean="0"/>
              <a:t>ЛИ  ГИ   РА   СЫ  РЫ  ХО               </a:t>
            </a:r>
            <a:r>
              <a:rPr lang="ru-RU" sz="2800" dirty="0" smtClean="0"/>
              <a:t>сирота, канаты, вера, кора,</a:t>
            </a:r>
          </a:p>
          <a:p>
            <a:pPr>
              <a:buNone/>
            </a:pPr>
            <a:r>
              <a:rPr lang="ru-RU" sz="2600" dirty="0" smtClean="0"/>
              <a:t>ЖИ  МЕ   ВИ  ЛЕ   НЫ  СА</a:t>
            </a:r>
            <a:r>
              <a:rPr lang="ru-RU" sz="2800" dirty="0" smtClean="0"/>
              <a:t>              раковина, гора, вино, пора,</a:t>
            </a:r>
          </a:p>
          <a:p>
            <a:pPr>
              <a:buNone/>
            </a:pPr>
            <a:r>
              <a:rPr lang="ru-RU" sz="2600" dirty="0" smtClean="0"/>
              <a:t>КИ   КА   ГО   НА   БА   РЕ              </a:t>
            </a:r>
            <a:r>
              <a:rPr lang="ru-RU" sz="2800" dirty="0" smtClean="0"/>
              <a:t>берега, пара, дыра, сапоги,</a:t>
            </a:r>
          </a:p>
          <a:p>
            <a:pPr>
              <a:buNone/>
            </a:pPr>
            <a:r>
              <a:rPr lang="ru-RU" sz="2600" dirty="0" smtClean="0"/>
              <a:t>ГА   КО   ВЕ   ДЫ   ЛЮ  ЦА            </a:t>
            </a:r>
            <a:r>
              <a:rPr lang="ru-RU" sz="2800" dirty="0" smtClean="0"/>
              <a:t>пироги, волосы, ворота, </a:t>
            </a:r>
          </a:p>
          <a:p>
            <a:pPr>
              <a:buNone/>
            </a:pPr>
            <a:r>
              <a:rPr lang="ru-RU" sz="2600" dirty="0" smtClean="0"/>
              <a:t>СО   ПО   МУ  НО   НЯ   ПИ            </a:t>
            </a:r>
            <a:r>
              <a:rPr lang="ru-RU" sz="2800" dirty="0" smtClean="0"/>
              <a:t>высота, лимоны, лисица,</a:t>
            </a:r>
          </a:p>
          <a:p>
            <a:pPr>
              <a:buNone/>
            </a:pPr>
            <a:r>
              <a:rPr lang="ru-RU" sz="2600" dirty="0" smtClean="0"/>
              <a:t>БЕ   СИ    РО    ВО   ЯБ   МО           </a:t>
            </a:r>
            <a:r>
              <a:rPr lang="ru-RU" sz="2800" dirty="0" smtClean="0"/>
              <a:t>яблоки, яблоня, мужики.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Чтение  слов  по  подобию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81439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СОМ                  ТЕЛО                 ВАРИТЬ</a:t>
            </a:r>
          </a:p>
          <a:p>
            <a:pPr>
              <a:buNone/>
            </a:pPr>
            <a:r>
              <a:rPr lang="ru-RU" dirty="0" smtClean="0"/>
              <a:t>Д_ _                    Д_ _ _                 Д_ _ _ _ _</a:t>
            </a:r>
          </a:p>
          <a:p>
            <a:pPr>
              <a:buNone/>
            </a:pPr>
            <a:r>
              <a:rPr lang="ru-RU" dirty="0" smtClean="0"/>
              <a:t>К_ _                     С_ _ _                  П_ _ _ _ _</a:t>
            </a:r>
          </a:p>
          <a:p>
            <a:pPr>
              <a:buNone/>
            </a:pPr>
            <a:r>
              <a:rPr lang="ru-RU" dirty="0" smtClean="0"/>
              <a:t>Л_ _                     Ч_ _ _                 Ш_ _ _ _ _</a:t>
            </a:r>
          </a:p>
          <a:p>
            <a:pPr>
              <a:buNone/>
            </a:pPr>
            <a:r>
              <a:rPr lang="ru-RU" dirty="0" smtClean="0"/>
              <a:t>Р_ _                      Б_ _ _                 Ж_ _ _ _ _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357694"/>
            <a:ext cx="221457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357694"/>
            <a:ext cx="228601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357694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725</Words>
  <Application>Microsoft Office PowerPoint</Application>
  <PresentationFormat>Экран (4:3)</PresentationFormat>
  <Paragraphs>151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Виды  упражнений  для отработки  полноценных навыков  чтения  и  письма.</vt:lpstr>
      <vt:lpstr>Формирование  и  развитие безошибочного  чтения  и  письма</vt:lpstr>
      <vt:lpstr>             Слоговые  таблицы</vt:lpstr>
      <vt:lpstr>Слоговые  таблицы  типа  ГС  и  СГ</vt:lpstr>
      <vt:lpstr>Слоги  типа  ГСГ</vt:lpstr>
      <vt:lpstr>Слоги  типа СГС</vt:lpstr>
      <vt:lpstr>Упражнения   на  преобразование   с последующей  записью</vt:lpstr>
      <vt:lpstr>нахождение слогов в таблице  </vt:lpstr>
      <vt:lpstr> Чтение  слов  по  подобию </vt:lpstr>
      <vt:lpstr>Выполнение подстановочных упражнений </vt:lpstr>
      <vt:lpstr>Выполнение  обратных трансформационных  упражнений</vt:lpstr>
      <vt:lpstr> Упражнения на  исключение  буквы в  слове</vt:lpstr>
      <vt:lpstr>Упражнения  на  перестановку слогов  в  слове</vt:lpstr>
      <vt:lpstr>Найди  слова</vt:lpstr>
      <vt:lpstr>Чтение  второй  половины  слова</vt:lpstr>
      <vt:lpstr> Составление  и  чтение  слов  </vt:lpstr>
      <vt:lpstr>Таблицы  Шульте</vt:lpstr>
      <vt:lpstr>Литература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Дифференциация</dc:title>
  <dc:creator>Артём</dc:creator>
  <cp:lastModifiedBy>WIN7XP</cp:lastModifiedBy>
  <cp:revision>63</cp:revision>
  <dcterms:created xsi:type="dcterms:W3CDTF">2011-10-28T18:09:48Z</dcterms:created>
  <dcterms:modified xsi:type="dcterms:W3CDTF">2015-01-01T10:35:02Z</dcterms:modified>
</cp:coreProperties>
</file>