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5" r:id="rId3"/>
    <p:sldId id="276" r:id="rId4"/>
    <p:sldId id="277" r:id="rId5"/>
    <p:sldId id="257" r:id="rId6"/>
    <p:sldId id="278" r:id="rId7"/>
    <p:sldId id="279" r:id="rId8"/>
    <p:sldId id="259" r:id="rId9"/>
    <p:sldId id="260" r:id="rId10"/>
    <p:sldId id="261" r:id="rId11"/>
    <p:sldId id="262" r:id="rId12"/>
    <p:sldId id="280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0" autoAdjust="0"/>
  </p:normalViewPr>
  <p:slideViewPr>
    <p:cSldViewPr>
      <p:cViewPr varScale="1">
        <p:scale>
          <a:sx n="75" d="100"/>
          <a:sy n="75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632848" cy="2232248"/>
          </a:xfrm>
        </p:spPr>
        <p:txBody>
          <a:bodyPr/>
          <a:lstStyle/>
          <a:p>
            <a:pPr algn="ctr"/>
            <a:r>
              <a:rPr lang="ru-RU" dirty="0" smtClean="0"/>
              <a:t>Детские образы в картинах  русских художников.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141092"/>
            <a:ext cx="2160240" cy="32402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учителя начальных классов ГКСКОУ №26 </a:t>
            </a:r>
            <a:r>
              <a:rPr lang="en-US" dirty="0" smtClean="0"/>
              <a:t>V</a:t>
            </a:r>
            <a:r>
              <a:rPr lang="ru-RU" dirty="0" smtClean="0"/>
              <a:t> вида</a:t>
            </a:r>
          </a:p>
          <a:p>
            <a:r>
              <a:rPr lang="ru-RU" dirty="0" err="1" smtClean="0"/>
              <a:t>Ландыревой</a:t>
            </a:r>
            <a:r>
              <a:rPr lang="ru-RU" dirty="0" smtClean="0"/>
              <a:t> Л.А.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Соколов В. «Школа»</a:t>
            </a:r>
            <a:endParaRPr lang="ru-RU" dirty="0"/>
          </a:p>
        </p:txBody>
      </p:sp>
      <p:pic>
        <p:nvPicPr>
          <p:cNvPr id="5" name="Picture 2" descr="C:\Users\ЛАРИСА\Desktop\Картины\соколов в. 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5250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0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«Устный счёт. В народной школе  С. А. Рачинского» (1895)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2276872"/>
            <a:ext cx="1944216" cy="4134125"/>
          </a:xfrm>
        </p:spPr>
        <p:txBody>
          <a:bodyPr>
            <a:normAutofit fontScale="70000" lnSpcReduction="20000"/>
          </a:bodyPr>
          <a:lstStyle/>
          <a:p>
            <a:pPr marL="777240" lvl="2" indent="0">
              <a:buNone/>
            </a:pPr>
            <a:r>
              <a:rPr lang="ru-RU" dirty="0"/>
              <a:t>С. А. Рачинский стал в жизни мальчика человеком, благодаря которому и состоялась судьба Николая Петровича Богданова-Бельского. Сам Николай Петрович часто говорил, что «…на дорогу меня вывел Рачинский. Учитель жизни. Я всем, всем ему обязан»</a:t>
            </a:r>
          </a:p>
        </p:txBody>
      </p:sp>
      <p:pic>
        <p:nvPicPr>
          <p:cNvPr id="5122" name="Picture 2" descr="C:\Users\ЛАРИСА\Desktop\Картины\Богданов Устный ч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5544616" cy="42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3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41" y="188640"/>
            <a:ext cx="7128792" cy="1012974"/>
          </a:xfrm>
        </p:spPr>
        <p:txBody>
          <a:bodyPr/>
          <a:lstStyle/>
          <a:p>
            <a:pPr algn="ctr"/>
            <a:r>
              <a:rPr lang="ru-RU" dirty="0" smtClean="0"/>
              <a:t>«Школьник»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96752"/>
            <a:ext cx="3240360" cy="504056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/>
              <a:t>Несмотря на разнообразие и характер заказов, персон, которых он писал, художник в своем творчестве отдавал всю свою любовь и сердце детям.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«</a:t>
            </a:r>
            <a:r>
              <a:rPr lang="ru-RU" dirty="0"/>
              <a:t>Я так много лет провел в деревне, — говорил художник, — так близок был к сельской школе, так часто наблюдал крестьянских детей, так полюбил их за непосредственность, даровитость, что они сделались героями моих картин</a:t>
            </a:r>
            <a:r>
              <a:rPr lang="ru-RU" dirty="0" smtClean="0"/>
              <a:t>».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Доброта, чистота восприятия мира, искренность — эти качества в детях заложены природой. Надо быть очень светлым человеком, обладать теми же качествами, чтобы с такой любовью и непосредственностью всю жизнь изображать детей.</a:t>
            </a:r>
          </a:p>
        </p:txBody>
      </p:sp>
      <p:pic>
        <p:nvPicPr>
          <p:cNvPr id="6146" name="Picture 2" descr="C:\Users\ЛАРИСА\Desktop\Картины\Богданов-Бельский школь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2" y="1085528"/>
            <a:ext cx="4143864" cy="54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9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ru-RU" dirty="0" smtClean="0"/>
              <a:t>«У дверей школы» (1897)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700808"/>
            <a:ext cx="3528392" cy="4968552"/>
          </a:xfrm>
        </p:spPr>
        <p:txBody>
          <a:bodyPr/>
          <a:lstStyle/>
          <a:p>
            <a:r>
              <a:rPr lang="ru-RU" dirty="0" smtClean="0"/>
              <a:t>Картина хранится в </a:t>
            </a:r>
          </a:p>
          <a:p>
            <a:pPr marL="114300" indent="0">
              <a:buNone/>
            </a:pPr>
            <a:r>
              <a:rPr lang="ru-RU" dirty="0" smtClean="0"/>
              <a:t>Государственном Русском музее в Санкт- Петербурге.</a:t>
            </a:r>
            <a:endParaRPr lang="ru-RU" dirty="0"/>
          </a:p>
        </p:txBody>
      </p:sp>
      <p:pic>
        <p:nvPicPr>
          <p:cNvPr id="6" name="Picture 2" descr="C:\Users\ЛАРИСА\Desktop\Картины\102px-1897_Bogdanov-Belsky_At_School_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32448" cy="54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299695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автобиографическая картина. Будущий художник, мальчиком, затаив дыхание, стоял в волнении за порогом класса. Ему хотелось учиться. </a:t>
            </a:r>
          </a:p>
        </p:txBody>
      </p:sp>
    </p:spTree>
    <p:extLst>
      <p:ext uri="{BB962C8B-B14F-4D97-AF65-F5344CB8AC3E}">
        <p14:creationId xmlns:p14="http://schemas.microsoft.com/office/powerpoint/2010/main" val="50751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728192"/>
          </a:xfrm>
        </p:spPr>
        <p:txBody>
          <a:bodyPr/>
          <a:lstStyle/>
          <a:p>
            <a:pPr algn="ctr"/>
            <a:r>
              <a:rPr lang="ru-RU" dirty="0" smtClean="0"/>
              <a:t>Картины других художников.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88840"/>
            <a:ext cx="3888432" cy="43204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 smtClean="0"/>
              <a:t>Серов В.А. </a:t>
            </a:r>
            <a:endParaRPr lang="ru-RU" sz="3600" dirty="0"/>
          </a:p>
          <a:p>
            <a:pPr marL="114300" indent="0">
              <a:buNone/>
            </a:pPr>
            <a:r>
              <a:rPr lang="ru-RU" sz="3600" dirty="0" smtClean="0"/>
              <a:t>«За уроками». (Маша в школьной форме) 1962 г.</a:t>
            </a:r>
            <a:endParaRPr lang="ru-RU" sz="3600" dirty="0"/>
          </a:p>
        </p:txBody>
      </p:sp>
      <p:pic>
        <p:nvPicPr>
          <p:cNvPr id="8194" name="Picture 2" descr="C:\Users\ЛАРИСА\Desktop\Картины\Серов В.А. За уроками. (Маша в школьной форме.)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7" y="1916832"/>
            <a:ext cx="34282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65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846" y="476672"/>
            <a:ext cx="7592354" cy="1368152"/>
          </a:xfrm>
        </p:spPr>
        <p:txBody>
          <a:bodyPr/>
          <a:lstStyle/>
          <a:p>
            <a:pPr algn="ctr"/>
            <a:r>
              <a:rPr lang="ru-RU" dirty="0" smtClean="0"/>
              <a:t>Морозов А.И. </a:t>
            </a:r>
            <a:br>
              <a:rPr lang="ru-RU" dirty="0" smtClean="0"/>
            </a:br>
            <a:r>
              <a:rPr lang="ru-RU" dirty="0" smtClean="0"/>
              <a:t>« Сельская  бесплатная школа» (1865)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АРИСА\Desktop\Картины\Морозов Александр Иванович. Сельская бесплатная школа. 1865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6" y="2132856"/>
            <a:ext cx="7632492" cy="43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8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Маковский В. </a:t>
            </a:r>
            <a:br>
              <a:rPr lang="ru-RU" dirty="0" smtClean="0"/>
            </a:br>
            <a:r>
              <a:rPr lang="ru-RU" dirty="0" smtClean="0"/>
              <a:t>«В сельской школе»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АРИСА\Desktop\Картины\Маковский_В-сельской-шко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77686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1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740352" y="1417638"/>
            <a:ext cx="336848" cy="1391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459397"/>
            <a:ext cx="2137048" cy="5924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14300" indent="0">
              <a:buNone/>
            </a:pPr>
            <a:r>
              <a:rPr lang="ru-RU" sz="3200" dirty="0" smtClean="0"/>
              <a:t>Любимов А.М. «Урок музыки»</a:t>
            </a:r>
          </a:p>
          <a:p>
            <a:pPr marL="114300" indent="0">
              <a:buNone/>
            </a:pPr>
            <a:r>
              <a:rPr lang="ru-RU" sz="3200" dirty="0" smtClean="0"/>
              <a:t>(1939)</a:t>
            </a:r>
            <a:endParaRPr lang="ru-RU" sz="3200" dirty="0"/>
          </a:p>
        </p:txBody>
      </p:sp>
      <p:pic>
        <p:nvPicPr>
          <p:cNvPr id="12290" name="Picture 2" descr="C:\Users\ЛАРИСА\Desktop\Картины\Любимов А.М.урок музыки 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808"/>
            <a:ext cx="5397306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Григорьев С. «</a:t>
            </a:r>
            <a:r>
              <a:rPr lang="ru-RU" dirty="0"/>
              <a:t>П</a:t>
            </a:r>
            <a:r>
              <a:rPr lang="ru-RU" dirty="0" smtClean="0"/>
              <a:t>ервые слова»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АРИСА\Desktop\Картины\Григорьев С. «Первые слова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76864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4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548680"/>
            <a:ext cx="8075240" cy="994122"/>
          </a:xfrm>
        </p:spPr>
        <p:txBody>
          <a:bodyPr/>
          <a:lstStyle/>
          <a:p>
            <a:pPr algn="ctr"/>
            <a:r>
              <a:rPr lang="ru-RU" dirty="0" smtClean="0"/>
              <a:t>Владимиров И.А.</a:t>
            </a:r>
            <a:br>
              <a:rPr lang="ru-RU" dirty="0" smtClean="0"/>
            </a:br>
            <a:r>
              <a:rPr lang="ru-RU" dirty="0" smtClean="0"/>
              <a:t> «На уроке грамоты у дьячка» (1913)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205" y="1340768"/>
            <a:ext cx="7620000" cy="4800600"/>
          </a:xfrm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C:\Users\ЛАРИСА\Desktop\Картины\Владимиров Иван Алексеевич (1869 -1947) «На уроке грамоты у дьячка» 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488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8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59632" y="692696"/>
            <a:ext cx="2621215" cy="1095110"/>
          </a:xfrm>
        </p:spPr>
        <p:txBody>
          <a:bodyPr vert="vert"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436096" y="1484783"/>
            <a:ext cx="2448272" cy="39210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 err="1" smtClean="0"/>
              <a:t>ТрофимовВ.П</a:t>
            </a:r>
            <a:r>
              <a:rPr lang="ru-RU" sz="3600" dirty="0" smtClean="0"/>
              <a:t>. «Трудная задача» (1940)</a:t>
            </a:r>
            <a:endParaRPr lang="ru-RU" sz="3600" dirty="0"/>
          </a:p>
        </p:txBody>
      </p:sp>
      <p:pic>
        <p:nvPicPr>
          <p:cNvPr id="15362" name="Picture 2" descr="C:\Users\ЛАРИСА\Desktop\Картины\Трофимов Викентий Павлович (1878 - 1956) ТРУДНАЯ ЗАДАЧА (1940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917871" cy="63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2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03976" cy="710952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Решетников </a:t>
            </a:r>
            <a:br>
              <a:rPr lang="ru-RU" b="1" dirty="0" smtClean="0"/>
            </a:br>
            <a:r>
              <a:rPr lang="ru-RU" b="1" dirty="0" smtClean="0"/>
              <a:t>Фёдор Павлович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1906 — </a:t>
            </a:r>
            <a:r>
              <a:rPr lang="ru-RU" dirty="0" smtClean="0"/>
              <a:t>1988)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ЛАРИСА\Desktop\Картины\resh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392488" cy="47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17910" y="2204864"/>
            <a:ext cx="2927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Советский художник, </a:t>
            </a:r>
            <a:r>
              <a:rPr lang="ru-RU" dirty="0"/>
              <a:t>о</a:t>
            </a:r>
            <a:r>
              <a:rPr lang="ru-RU" dirty="0" smtClean="0"/>
              <a:t>дин </a:t>
            </a:r>
            <a:r>
              <a:rPr lang="ru-RU" dirty="0"/>
              <a:t>из главных представителей социалистического реализма.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7910" y="3284984"/>
            <a:ext cx="3270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Родился </a:t>
            </a:r>
            <a:r>
              <a:rPr lang="ru-RU" dirty="0"/>
              <a:t>15 </a:t>
            </a:r>
            <a:r>
              <a:rPr lang="ru-RU" dirty="0" smtClean="0"/>
              <a:t> </a:t>
            </a:r>
            <a:r>
              <a:rPr lang="ru-RU" dirty="0"/>
              <a:t>июля 1906 года в селе </a:t>
            </a:r>
            <a:r>
              <a:rPr lang="ru-RU" dirty="0" err="1"/>
              <a:t>Сурско</a:t>
            </a:r>
            <a:r>
              <a:rPr lang="ru-RU" dirty="0"/>
              <a:t>-Литовском Екатеринославской губернии Российской империи в семье иконописца</a:t>
            </a:r>
            <a:r>
              <a:rPr lang="ru-RU" dirty="0" smtClean="0"/>
              <a:t>.</a:t>
            </a:r>
          </a:p>
          <a:p>
            <a:r>
              <a:rPr lang="ru-RU" dirty="0"/>
              <a:t>Учился на рабфаке искусств в Москве, поступил в Высшие художественно-технические </a:t>
            </a:r>
            <a:r>
              <a:rPr lang="ru-RU" dirty="0" smtClean="0"/>
              <a:t>мастерские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7910" y="5949279"/>
            <a:ext cx="3270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Действительный член АХ СССР с 1953 года, вице-президент (с 1974 года).</a:t>
            </a:r>
          </a:p>
        </p:txBody>
      </p:sp>
    </p:spTree>
    <p:extLst>
      <p:ext uri="{BB962C8B-B14F-4D97-AF65-F5344CB8AC3E}">
        <p14:creationId xmlns:p14="http://schemas.microsoft.com/office/powerpoint/2010/main" val="321198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63272" cy="490066"/>
          </a:xfrm>
        </p:spPr>
        <p:txBody>
          <a:bodyPr/>
          <a:lstStyle/>
          <a:p>
            <a:pPr algn="ctr"/>
            <a:r>
              <a:rPr lang="ru-RU" dirty="0" err="1" smtClean="0"/>
              <a:t>Шанкс</a:t>
            </a:r>
            <a:r>
              <a:rPr lang="ru-RU" dirty="0" smtClean="0"/>
              <a:t> Э.Я. </a:t>
            </a:r>
            <a:br>
              <a:rPr lang="ru-RU" dirty="0" smtClean="0"/>
            </a:br>
            <a:r>
              <a:rPr lang="ru-RU" dirty="0" smtClean="0"/>
              <a:t>«Новенькая в школе»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АРИСА\Desktop\Картины\Э.Я Шанкс  «Новенькая в школе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8" y="1484784"/>
            <a:ext cx="8070271" cy="51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86520"/>
            <a:ext cx="3096344" cy="5976664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sz="3200" dirty="0" err="1" smtClean="0"/>
              <a:t>Сильверсван</a:t>
            </a:r>
            <a:r>
              <a:rPr lang="ru-RU" sz="3200" dirty="0" smtClean="0"/>
              <a:t>  А.К. </a:t>
            </a:r>
          </a:p>
          <a:p>
            <a:pPr marL="114300" indent="0">
              <a:buNone/>
            </a:pPr>
            <a:r>
              <a:rPr lang="ru-RU" sz="3200" dirty="0" smtClean="0"/>
              <a:t>«В  гимназию»</a:t>
            </a:r>
          </a:p>
          <a:p>
            <a:pPr marL="114300" indent="0">
              <a:buNone/>
            </a:pPr>
            <a:r>
              <a:rPr lang="ru-RU" sz="3200" dirty="0" smtClean="0"/>
              <a:t> (1910)</a:t>
            </a:r>
            <a:endParaRPr lang="ru-RU" sz="3200" dirty="0"/>
          </a:p>
        </p:txBody>
      </p:sp>
      <p:pic>
        <p:nvPicPr>
          <p:cNvPr id="17410" name="Picture 2" descr="C:\Users\ЛАРИСА\Desktop\Картины\А. К. Сильверсван «В гимназию» 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4" y="260648"/>
            <a:ext cx="418510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8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Стрелковский</a:t>
            </a:r>
            <a:r>
              <a:rPr lang="ru-RU" dirty="0" smtClean="0"/>
              <a:t> А.И. </a:t>
            </a:r>
            <a:br>
              <a:rPr lang="ru-RU" dirty="0" smtClean="0"/>
            </a:br>
            <a:r>
              <a:rPr lang="ru-RU" dirty="0" smtClean="0"/>
              <a:t>«Сельская школа» (1872)</a:t>
            </a:r>
            <a:endParaRPr lang="ru-RU" dirty="0"/>
          </a:p>
        </p:txBody>
      </p:sp>
      <p:pic>
        <p:nvPicPr>
          <p:cNvPr id="5122" name="Picture 2" descr="C:\Users\ЛАРИСА\Desktop\Картины\Алексей Иванович Стрелковский (1819 – 1904) «Сельская школа» 18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27280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Корзухин</a:t>
            </a:r>
            <a:r>
              <a:rPr lang="ru-RU" dirty="0" smtClean="0"/>
              <a:t> «Разлука»</a:t>
            </a:r>
            <a:endParaRPr lang="ru-RU" dirty="0"/>
          </a:p>
        </p:txBody>
      </p:sp>
      <p:pic>
        <p:nvPicPr>
          <p:cNvPr id="6146" name="Picture 2" descr="C:\Users\ЛАРИСА\Desktop\Картины\корзухин разлу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" y="1600200"/>
            <a:ext cx="643280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3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Гринюк</a:t>
            </a:r>
            <a:r>
              <a:rPr lang="ru-RU" dirty="0" smtClean="0"/>
              <a:t> И.А. </a:t>
            </a:r>
            <a:br>
              <a:rPr lang="ru-RU" dirty="0" smtClean="0"/>
            </a:br>
            <a:r>
              <a:rPr lang="ru-RU" dirty="0" smtClean="0"/>
              <a:t>«Проверка уроков» (1979)</a:t>
            </a:r>
            <a:endParaRPr lang="ru-RU" dirty="0"/>
          </a:p>
        </p:txBody>
      </p:sp>
      <p:pic>
        <p:nvPicPr>
          <p:cNvPr id="7170" name="Picture 2" descr="C:\Users\ЛАРИСА\Desktop\Картины\Гринюк Иван Александрович (1915, Минская область – 1996, Москва) «Проверка уроков» 19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91" y="1600200"/>
            <a:ext cx="4085617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69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130"/>
            <a:ext cx="6696744" cy="115212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«Прибыл на каникулы»(1948)</a:t>
            </a:r>
            <a:endParaRPr lang="ru-RU" dirty="0"/>
          </a:p>
        </p:txBody>
      </p:sp>
      <p:pic>
        <p:nvPicPr>
          <p:cNvPr id="2050" name="Picture 2" descr="C:\Users\ЛАРИСА\Desktop\Картины\прибыл на каникул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88432" cy="4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98884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Сталинская премия второй степени (1949) — за </a:t>
            </a:r>
            <a:r>
              <a:rPr lang="ru-RU" dirty="0" smtClean="0"/>
              <a:t>картину</a:t>
            </a:r>
          </a:p>
          <a:p>
            <a:r>
              <a:rPr lang="ru-RU" dirty="0" smtClean="0"/>
              <a:t> </a:t>
            </a:r>
            <a:r>
              <a:rPr lang="ru-RU" dirty="0"/>
              <a:t>«Прибыл на каникулы»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91217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Совокупный тираж открыток с репродукцией картины Ф. П. Решетникова «Прибыл на каникулы» (1948) составил свыше 13 миллионов экземпляров. Это больше, чем тираж какой-либо другой открытки, выпущенной в Советском </a:t>
            </a:r>
            <a:r>
              <a:rPr lang="ru-RU" dirty="0" smtClean="0"/>
              <a:t>Союзе.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74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 мир» (1950)</a:t>
            </a:r>
            <a:endParaRPr lang="ru-RU" dirty="0"/>
          </a:p>
        </p:txBody>
      </p:sp>
      <p:pic>
        <p:nvPicPr>
          <p:cNvPr id="3074" name="Picture 2" descr="C:\Users\ЛАРИСА\Desktop\Картины\решетников за ми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2758"/>
            <a:ext cx="3528392" cy="48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8448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Большую известность получили его жанровые </a:t>
            </a:r>
            <a:r>
              <a:rPr lang="ru-RU" dirty="0" smtClean="0"/>
              <a:t>композиции, посвященные </a:t>
            </a:r>
            <a:r>
              <a:rPr lang="ru-RU" dirty="0"/>
              <a:t>детям.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852936"/>
            <a:ext cx="3978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Сталинская премия третьей степени (1951) — за картину «За мир!»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Картина хранится в Государственной </a:t>
            </a:r>
            <a:r>
              <a:rPr lang="ru-RU" dirty="0"/>
              <a:t>Т</a:t>
            </a:r>
            <a:r>
              <a:rPr lang="ru-RU" dirty="0" smtClean="0"/>
              <a:t>ретьяковской галерее в Москве.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8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«Опять двойка» (1952)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2880320" cy="5780112"/>
          </a:xfrm>
        </p:spPr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ЛАРИСА\Desktop\Картины\38382344.7978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3400"/>
            <a:ext cx="4608512" cy="50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1233400"/>
            <a:ext cx="2376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Живой, неглупый, но забывший о своей первостепенной обязанности хорошо учиться парнишка — главный герой картины «Опять двойка» (</a:t>
            </a:r>
            <a:r>
              <a:rPr lang="ru-RU" dirty="0" smtClean="0"/>
              <a:t>1952).</a:t>
            </a:r>
          </a:p>
          <a:p>
            <a:r>
              <a:rPr lang="ru-RU" dirty="0" smtClean="0"/>
              <a:t>Картина хранится в Государственной Третьяковской галерее в </a:t>
            </a:r>
            <a:r>
              <a:rPr lang="ru-RU" dirty="0"/>
              <a:t>М</a:t>
            </a:r>
            <a:r>
              <a:rPr lang="ru-RU" dirty="0" smtClean="0"/>
              <a:t>оскве.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8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«Достали языка» (1943)</a:t>
            </a:r>
            <a:endParaRPr lang="ru-RU" dirty="0"/>
          </a:p>
        </p:txBody>
      </p:sp>
      <p:pic>
        <p:nvPicPr>
          <p:cNvPr id="4098" name="Picture 2" descr="C:\Users\ЛАРИСА\Desktop\Картины\решетников достали язы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917"/>
            <a:ext cx="6552728" cy="42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73325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Ф. П. Решетников умер 13 декабря 1988 года. Похоронен в Москве на Ваганьковском кладбище.</a:t>
            </a:r>
          </a:p>
        </p:txBody>
      </p:sp>
    </p:spTree>
    <p:extLst>
      <p:ext uri="{BB962C8B-B14F-4D97-AF65-F5344CB8AC3E}">
        <p14:creationId xmlns:p14="http://schemas.microsoft.com/office/powerpoint/2010/main" val="143081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Богданов – Бельский Николай Петрович </a:t>
            </a:r>
            <a:br>
              <a:rPr lang="ru-RU" dirty="0" smtClean="0"/>
            </a:br>
            <a:r>
              <a:rPr lang="ru-RU" dirty="0" smtClean="0"/>
              <a:t>(1868 – 1945)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455819"/>
            <a:ext cx="3793232" cy="390790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Р</a:t>
            </a:r>
            <a:r>
              <a:rPr lang="ru-RU" dirty="0" smtClean="0"/>
              <a:t>усский </a:t>
            </a:r>
            <a:r>
              <a:rPr lang="ru-RU" dirty="0"/>
              <a:t>художник-передвижник, академик живописи, председатель Общества имени Куинджи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Писал </a:t>
            </a:r>
            <a:r>
              <a:rPr lang="ru-RU" dirty="0"/>
              <a:t>в основном жанровые картины, особенно образование крестьянских детей, портреты, импрессионистские исследования ландшафтов. Он стал педагогом и академиком в 1903 году.</a:t>
            </a:r>
          </a:p>
        </p:txBody>
      </p:sp>
      <p:pic>
        <p:nvPicPr>
          <p:cNvPr id="1026" name="Picture 2" descr="C:\Users\ЛАРИСА\Desktop\Картины\200px-Nikolai_Bogdanov-Belsky_(self-portre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744416" cy="42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«Дети»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28800"/>
            <a:ext cx="2425080" cy="4772000"/>
          </a:xfrm>
        </p:spPr>
        <p:txBody>
          <a:bodyPr/>
          <a:lstStyle/>
          <a:p>
            <a:pPr marL="114300" indent="0">
              <a:buNone/>
            </a:pPr>
            <a:r>
              <a:rPr lang="ru-RU" i="1" dirty="0"/>
              <a:t>Пока светит солнце, зеленеет трава, пока появляются улыбки на лицах детей, — картины его будут необходимы</a:t>
            </a:r>
            <a:endParaRPr lang="ru-RU" dirty="0"/>
          </a:p>
        </p:txBody>
      </p:sp>
      <p:pic>
        <p:nvPicPr>
          <p:cNvPr id="3074" name="Picture 2" descr="C:\Users\ЛАРИСА\Desktop\Картины\богданов бельский 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4" y="1628800"/>
            <a:ext cx="5126321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7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112" y="332656"/>
            <a:ext cx="3587088" cy="1084982"/>
          </a:xfrm>
        </p:spPr>
        <p:txBody>
          <a:bodyPr/>
          <a:lstStyle/>
          <a:p>
            <a:pPr algn="ctr"/>
            <a:r>
              <a:rPr lang="ru-RU" dirty="0" smtClean="0"/>
              <a:t>«Новички»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88840"/>
            <a:ext cx="3168352" cy="417646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Он, внебрачный сын батрачки, родился в селе </a:t>
            </a:r>
            <a:r>
              <a:rPr lang="ru-RU" dirty="0" err="1"/>
              <a:t>Шопотове</a:t>
            </a:r>
            <a:r>
              <a:rPr lang="ru-RU" dirty="0"/>
              <a:t> Смоленской губернии. При крещении его записали Богдановым, т. е. — богом данным. А Бельским он стал впоследствии, присоединив к фамилии название родного уезда. Детство было суровым, так как жили они с матерью в доме дяди, где терпели их из милости.</a:t>
            </a:r>
          </a:p>
        </p:txBody>
      </p:sp>
      <p:pic>
        <p:nvPicPr>
          <p:cNvPr id="4098" name="Picture 2" descr="C:\Users\ЛАРИСА\Desktop\Картины\Богданов-Бельский Николай Петрович нови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8" y="332656"/>
            <a:ext cx="397215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266</TotalTime>
  <Words>656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Соседство</vt:lpstr>
      <vt:lpstr>Детские образы в картинах  русских художников.</vt:lpstr>
      <vt:lpstr> Решетников  Фёдор Павлович  (1906 — 1988) </vt:lpstr>
      <vt:lpstr> «Прибыл на каникулы»(1948)</vt:lpstr>
      <vt:lpstr>«За мир» (1950)</vt:lpstr>
      <vt:lpstr>«Опять двойка» (1952)</vt:lpstr>
      <vt:lpstr>«Достали языка» (1943)</vt:lpstr>
      <vt:lpstr>Богданов – Бельский Николай Петрович  (1868 – 1945)</vt:lpstr>
      <vt:lpstr>«Дети»</vt:lpstr>
      <vt:lpstr>«Новички» </vt:lpstr>
      <vt:lpstr>«Устный счёт. В народной школе  С. А. Рачинского» (1895)</vt:lpstr>
      <vt:lpstr>«Школьник» </vt:lpstr>
      <vt:lpstr>«У дверей школы» (1897)</vt:lpstr>
      <vt:lpstr>Картины других художников.</vt:lpstr>
      <vt:lpstr>Морозов А.И.  « Сельская  бесплатная школа» (1865)</vt:lpstr>
      <vt:lpstr>Маковский В.  «В сельской школе»</vt:lpstr>
      <vt:lpstr>Презентация PowerPoint</vt:lpstr>
      <vt:lpstr>Григорьев С. «Первые слова»</vt:lpstr>
      <vt:lpstr>Владимиров И.А.  «На уроке грамоты у дьячка» (1913)</vt:lpstr>
      <vt:lpstr>Презентация PowerPoint</vt:lpstr>
      <vt:lpstr>Шанкс Э.Я.  «Новенькая в школе»</vt:lpstr>
      <vt:lpstr>Презентация PowerPoint</vt:lpstr>
      <vt:lpstr>Стрелковский А.И.  «Сельская школа» (1872)</vt:lpstr>
      <vt:lpstr>Корзухин «Разлука»</vt:lpstr>
      <vt:lpstr>Гринюк И.А.  «Проверка уроков» (1979)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26</cp:revision>
  <dcterms:created xsi:type="dcterms:W3CDTF">2014-11-03T19:22:17Z</dcterms:created>
  <dcterms:modified xsi:type="dcterms:W3CDTF">2014-11-29T18:40:20Z</dcterms:modified>
</cp:coreProperties>
</file>