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66" r:id="rId3"/>
    <p:sldId id="261" r:id="rId4"/>
    <p:sldId id="268" r:id="rId5"/>
    <p:sldId id="260" r:id="rId6"/>
    <p:sldId id="269" r:id="rId7"/>
    <p:sldId id="262" r:id="rId8"/>
    <p:sldId id="258" r:id="rId9"/>
    <p:sldId id="263" r:id="rId10"/>
    <p:sldId id="270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BF5B8B-30A0-476D-A024-0308BB45E1AE}" type="datetimeFigureOut">
              <a:rPr lang="ru-RU"/>
              <a:pPr>
                <a:defRPr/>
              </a:pPr>
              <a:t>05.12.2014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FBE94AF-A438-416F-BA17-093306204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smtClean="0"/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smtClean="0"/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970C79-A675-416A-ADD7-0FBF448036A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5080C-EB06-4612-B240-FF476FD08EB8}" type="datetimeFigureOut">
              <a:rPr lang="en-US"/>
              <a:pPr>
                <a:defRPr/>
              </a:pPr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0E573-C27F-4744-A561-CA75C6F96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5437F-35A8-4542-885D-8BF8A14C5A9C}" type="datetimeFigureOut">
              <a:rPr lang="en-US"/>
              <a:pPr>
                <a:defRPr/>
              </a:pPr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600A7-F228-47B0-A404-C63950E0B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9A9EA-F3CE-4A08-A51C-9C28ED256F2D}" type="datetimeFigureOut">
              <a:rPr lang="en-US"/>
              <a:pPr>
                <a:defRPr/>
              </a:pPr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333D-4DF6-4CDA-A86E-BA18E96E2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A8B47-9CC1-4277-A249-F0B6CAD6BF34}" type="datetimeFigureOut">
              <a:rPr lang="en-US"/>
              <a:pPr>
                <a:defRPr/>
              </a:pPr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90333-9222-4F9C-83D1-225E8BF65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00393-229B-4C6E-AA71-384FA5DA7ADB}" type="datetimeFigureOut">
              <a:rPr lang="en-US"/>
              <a:pPr>
                <a:defRPr/>
              </a:pPr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96BAB-E6B2-413B-9B55-767A30527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567B0-C960-46DC-AF10-545A52D50FE7}" type="datetimeFigureOut">
              <a:rPr lang="en-US"/>
              <a:pPr>
                <a:defRPr/>
              </a:pPr>
              <a:t>12/5/2014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916A2-0EF3-488C-BF09-9231814C5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74213-8FCF-4EDC-86A2-8DFB8E63B811}" type="datetimeFigureOut">
              <a:rPr lang="en-US"/>
              <a:pPr>
                <a:defRPr/>
              </a:pPr>
              <a:t>12/5/2014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AD5C2-5CD0-447B-90C1-154788A1B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3FA5B-C2D5-40B3-8E81-560EE0F8687F}" type="datetimeFigureOut">
              <a:rPr lang="en-US"/>
              <a:pPr>
                <a:defRPr/>
              </a:pPr>
              <a:t>12/5/2014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6BFCC-E32B-405D-837C-861795758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F5EB-941D-478B-AF33-63E7074F15C9}" type="datetimeFigureOut">
              <a:rPr lang="en-US"/>
              <a:pPr>
                <a:defRPr/>
              </a:pPr>
              <a:t>12/5/2014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D33D2-04F2-4B07-B80C-2C420E25C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13D49-2D8E-4488-A715-6C97256E0155}" type="datetimeFigureOut">
              <a:rPr lang="en-US"/>
              <a:pPr>
                <a:defRPr/>
              </a:pPr>
              <a:t>12/5/2014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ABB6C-09CA-4847-859B-885780B1C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CA13E-1BFE-4FF5-9CE3-8C85030D0796}" type="datetimeFigureOut">
              <a:rPr lang="en-US"/>
              <a:pPr>
                <a:defRPr/>
              </a:pPr>
              <a:t>12/5/2014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900F1-D9BB-4986-8680-A5E215098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B255C6-4DB2-44A8-AFEC-0486492F9015}" type="datetimeFigureOut">
              <a:rPr lang="en-US"/>
              <a:pPr>
                <a:defRPr/>
              </a:pPr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FE288F-718D-4356-B27B-41344EE7D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2"/>
          <p:cNvSpPr>
            <a:spLocks noChangeArrowheads="1" noChangeShapeType="1" noTextEdit="1"/>
          </p:cNvSpPr>
          <p:nvPr/>
        </p:nvSpPr>
        <p:spPr bwMode="auto">
          <a:xfrm>
            <a:off x="228600" y="533400"/>
            <a:ext cx="8388350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b="1" kern="1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"/>
                <a:cs typeface="Arial"/>
              </a:rPr>
              <a:t>ОБУЧЕНИЕ  ПИСЬМУ</a:t>
            </a:r>
          </a:p>
          <a:p>
            <a:pPr algn="ctr"/>
            <a:r>
              <a:rPr lang="ru-RU" sz="800" b="1" kern="1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"/>
                <a:cs typeface="Arial"/>
              </a:rPr>
              <a:t>в 1 классе</a:t>
            </a:r>
          </a:p>
        </p:txBody>
      </p:sp>
      <p:pic>
        <p:nvPicPr>
          <p:cNvPr id="14338" name="Picture 5" descr="b599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124200"/>
            <a:ext cx="2895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%D0%94%D0%B5%D1%82%D0%B8_%D0%B8_%D0%BA%D0%B0%D1%80%D0%B0%D0%BD%D0%B4%D0%B0%D1%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00400"/>
            <a:ext cx="4419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4" name="Picture 4" descr="30"/>
          <p:cNvPicPr>
            <a:picLocks noChangeAspect="1" noChangeArrowheads="1" noCrop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00" y="1412875"/>
            <a:ext cx="2663825" cy="1655763"/>
          </a:xfrm>
        </p:spPr>
      </p:pic>
      <p:sp>
        <p:nvSpPr>
          <p:cNvPr id="28675" name="WordArt 5"/>
          <p:cNvSpPr>
            <a:spLocks noChangeArrowheads="1" noChangeShapeType="1" noTextEdit="1"/>
          </p:cNvSpPr>
          <p:nvPr/>
        </p:nvSpPr>
        <p:spPr bwMode="auto">
          <a:xfrm>
            <a:off x="2133600" y="3581400"/>
            <a:ext cx="6019800" cy="884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МОЛОДЦЫ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7" descr="147_715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362200"/>
            <a:ext cx="396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/>
          </p:cNvSpPr>
          <p:nvPr>
            <p:ph type="ctrTitle" idx="4294967295"/>
          </p:nvPr>
        </p:nvSpPr>
        <p:spPr>
          <a:xfrm>
            <a:off x="755650" y="260350"/>
            <a:ext cx="7993063" cy="230505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800000"/>
                </a:solidFill>
              </a:rPr>
              <a:t>Тема урока</a:t>
            </a:r>
            <a:br>
              <a:rPr lang="ru-RU" sz="4000" b="1" smtClean="0">
                <a:solidFill>
                  <a:srgbClr val="800000"/>
                </a:solidFill>
              </a:rPr>
            </a:br>
            <a:r>
              <a:rPr lang="ru-RU" sz="4000" b="1" smtClean="0">
                <a:solidFill>
                  <a:srgbClr val="000066"/>
                </a:solidFill>
                <a:latin typeface="Arial" charset="0"/>
              </a:rPr>
              <a:t>Письмо букв к, К.</a:t>
            </a:r>
            <a:endParaRPr lang="ru-RU" sz="4000" b="1" smtClean="0">
              <a:solidFill>
                <a:srgbClr val="000066"/>
              </a:solidFill>
            </a:endParaRPr>
          </a:p>
        </p:txBody>
      </p:sp>
      <p:pic>
        <p:nvPicPr>
          <p:cNvPr id="15363" name="Picture 4" descr="330000558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85259">
            <a:off x="6781800" y="3352800"/>
            <a:ext cx="1905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 descr="buk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84180">
            <a:off x="381000" y="2895600"/>
            <a:ext cx="2141538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buk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84180">
            <a:off x="381000" y="2895600"/>
            <a:ext cx="2141538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IMG_0004"/>
          <p:cNvPicPr>
            <a:picLocks noChangeAspect="1" noChangeArrowheads="1"/>
          </p:cNvPicPr>
          <p:nvPr/>
        </p:nvPicPr>
        <p:blipFill>
          <a:blip r:embed="rId2"/>
          <a:srcRect l="10785" t="5942" b="43227"/>
          <a:stretch>
            <a:fillRect/>
          </a:stretch>
        </p:blipFill>
        <p:spPr bwMode="auto">
          <a:xfrm>
            <a:off x="914400" y="304800"/>
            <a:ext cx="6934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17" name="Picture 9" descr="img0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25" t="17204" r="15625" b="31183"/>
          <a:stretch>
            <a:fillRect/>
          </a:stretch>
        </p:blipFill>
        <p:spPr bwMode="auto">
          <a:xfrm>
            <a:off x="7239000" y="304800"/>
            <a:ext cx="1905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2" name="Line 28"/>
          <p:cNvSpPr>
            <a:spLocks noChangeShapeType="1"/>
          </p:cNvSpPr>
          <p:nvPr/>
        </p:nvSpPr>
        <p:spPr bwMode="auto">
          <a:xfrm flipV="1">
            <a:off x="5430838" y="4419600"/>
            <a:ext cx="457200" cy="1143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77" name="Oval 33"/>
          <p:cNvSpPr>
            <a:spLocks noChangeArrowheads="1"/>
          </p:cNvSpPr>
          <p:nvPr/>
        </p:nvSpPr>
        <p:spPr bwMode="auto">
          <a:xfrm rot="1937574">
            <a:off x="6629400" y="4648200"/>
            <a:ext cx="463550" cy="963613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0" name="Rectangle 34"/>
          <p:cNvSpPr>
            <a:spLocks noChangeArrowheads="1"/>
          </p:cNvSpPr>
          <p:nvPr/>
        </p:nvSpPr>
        <p:spPr bwMode="auto">
          <a:xfrm rot="12019435" flipV="1">
            <a:off x="6465888" y="4565650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 flipH="1">
            <a:off x="6858000" y="4495800"/>
            <a:ext cx="1066800" cy="9906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87" name="Line 43"/>
          <p:cNvSpPr>
            <a:spLocks noChangeShapeType="1"/>
          </p:cNvSpPr>
          <p:nvPr/>
        </p:nvSpPr>
        <p:spPr bwMode="auto">
          <a:xfrm>
            <a:off x="5888038" y="4419600"/>
            <a:ext cx="762000" cy="0"/>
          </a:xfrm>
          <a:prstGeom prst="line">
            <a:avLst/>
          </a:prstGeom>
          <a:noFill/>
          <a:ln w="1047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88" name="Freeform 44"/>
          <p:cNvSpPr>
            <a:spLocks/>
          </p:cNvSpPr>
          <p:nvPr/>
        </p:nvSpPr>
        <p:spPr bwMode="auto">
          <a:xfrm>
            <a:off x="6650038" y="4419600"/>
            <a:ext cx="228600" cy="381000"/>
          </a:xfrm>
          <a:custGeom>
            <a:avLst/>
            <a:gdLst>
              <a:gd name="T0" fmla="*/ 0 w 160"/>
              <a:gd name="T1" fmla="*/ 0 h 192"/>
              <a:gd name="T2" fmla="*/ 2147483647 w 160"/>
              <a:gd name="T3" fmla="*/ 2147483647 h 192"/>
              <a:gd name="T4" fmla="*/ 2147483647 w 160"/>
              <a:gd name="T5" fmla="*/ 2147483647 h 192"/>
              <a:gd name="T6" fmla="*/ 0 60000 65536"/>
              <a:gd name="T7" fmla="*/ 0 60000 65536"/>
              <a:gd name="T8" fmla="*/ 0 60000 65536"/>
              <a:gd name="T9" fmla="*/ 0 w 160"/>
              <a:gd name="T10" fmla="*/ 0 h 192"/>
              <a:gd name="T11" fmla="*/ 160 w 16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192">
                <a:moveTo>
                  <a:pt x="0" y="0"/>
                </a:moveTo>
                <a:cubicBezTo>
                  <a:pt x="64" y="8"/>
                  <a:pt x="128" y="16"/>
                  <a:pt x="144" y="48"/>
                </a:cubicBezTo>
                <a:cubicBezTo>
                  <a:pt x="160" y="80"/>
                  <a:pt x="104" y="168"/>
                  <a:pt x="96" y="192"/>
                </a:cubicBezTo>
              </a:path>
            </a:pathLst>
          </a:custGeom>
          <a:noFill/>
          <a:ln w="1047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89" name="Line 45"/>
          <p:cNvSpPr>
            <a:spLocks noChangeShapeType="1"/>
          </p:cNvSpPr>
          <p:nvPr/>
        </p:nvSpPr>
        <p:spPr bwMode="auto">
          <a:xfrm flipH="1">
            <a:off x="6546850" y="4724400"/>
            <a:ext cx="255588" cy="558800"/>
          </a:xfrm>
          <a:prstGeom prst="line">
            <a:avLst/>
          </a:prstGeom>
          <a:noFill/>
          <a:ln w="1174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90" name="Line 46"/>
          <p:cNvSpPr>
            <a:spLocks noChangeShapeType="1"/>
          </p:cNvSpPr>
          <p:nvPr/>
        </p:nvSpPr>
        <p:spPr bwMode="auto">
          <a:xfrm flipH="1">
            <a:off x="5354638" y="3429000"/>
            <a:ext cx="838200" cy="21002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1791" name="Group 47"/>
          <p:cNvGrpSpPr>
            <a:grpSpLocks/>
          </p:cNvGrpSpPr>
          <p:nvPr/>
        </p:nvGrpSpPr>
        <p:grpSpPr bwMode="auto">
          <a:xfrm>
            <a:off x="6477000" y="3429000"/>
            <a:ext cx="720725" cy="563563"/>
            <a:chOff x="4544" y="384"/>
            <a:chExt cx="1008" cy="545"/>
          </a:xfrm>
        </p:grpSpPr>
        <p:sp>
          <p:nvSpPr>
            <p:cNvPr id="17436" name="Oval 48"/>
            <p:cNvSpPr>
              <a:spLocks noChangeArrowheads="1"/>
            </p:cNvSpPr>
            <p:nvPr/>
          </p:nvSpPr>
          <p:spPr bwMode="auto">
            <a:xfrm>
              <a:off x="4656" y="384"/>
              <a:ext cx="795" cy="499"/>
            </a:xfrm>
            <a:prstGeom prst="ellipse">
              <a:avLst/>
            </a:prstGeom>
            <a:noFill/>
            <a:ln w="114300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7" name="Rectangle 49"/>
            <p:cNvSpPr>
              <a:spLocks noChangeArrowheads="1"/>
            </p:cNvSpPr>
            <p:nvPr/>
          </p:nvSpPr>
          <p:spPr bwMode="auto">
            <a:xfrm rot="493204">
              <a:off x="4544" y="566"/>
              <a:ext cx="1008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427" name="Rectangle 50"/>
          <p:cNvSpPr>
            <a:spLocks noChangeArrowheads="1"/>
          </p:cNvSpPr>
          <p:nvPr/>
        </p:nvSpPr>
        <p:spPr bwMode="auto">
          <a:xfrm rot="493204">
            <a:off x="6345238" y="3814763"/>
            <a:ext cx="925512" cy="376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95" name="Line 51"/>
          <p:cNvSpPr>
            <a:spLocks noChangeShapeType="1"/>
          </p:cNvSpPr>
          <p:nvPr/>
        </p:nvSpPr>
        <p:spPr bwMode="auto">
          <a:xfrm flipH="1">
            <a:off x="6991350" y="3627438"/>
            <a:ext cx="155575" cy="398462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1796" name="Group 52"/>
          <p:cNvGrpSpPr>
            <a:grpSpLocks/>
          </p:cNvGrpSpPr>
          <p:nvPr/>
        </p:nvGrpSpPr>
        <p:grpSpPr bwMode="auto">
          <a:xfrm>
            <a:off x="6878638" y="3886200"/>
            <a:ext cx="292100" cy="234950"/>
            <a:chOff x="567" y="1026"/>
            <a:chExt cx="181" cy="136"/>
          </a:xfrm>
        </p:grpSpPr>
        <p:sp>
          <p:nvSpPr>
            <p:cNvPr id="17434" name="Line 53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5" name="Line 54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99" name="Line 55"/>
          <p:cNvSpPr>
            <a:spLocks noChangeShapeType="1"/>
          </p:cNvSpPr>
          <p:nvPr/>
        </p:nvSpPr>
        <p:spPr bwMode="auto">
          <a:xfrm flipH="1">
            <a:off x="5811838" y="3581400"/>
            <a:ext cx="774700" cy="8382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800" name="AutoShape 56"/>
          <p:cNvSpPr>
            <a:spLocks noChangeArrowheads="1"/>
          </p:cNvSpPr>
          <p:nvPr/>
        </p:nvSpPr>
        <p:spPr bwMode="auto">
          <a:xfrm>
            <a:off x="5735638" y="4267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32" name="Line 57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802" name="AutoShape 58"/>
          <p:cNvSpPr>
            <a:spLocks noChangeArrowheads="1"/>
          </p:cNvSpPr>
          <p:nvPr/>
        </p:nvSpPr>
        <p:spPr bwMode="auto">
          <a:xfrm>
            <a:off x="6019800" y="3352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2" grpId="0" animBg="1"/>
      <p:bldP spid="31777" grpId="0" animBg="1"/>
      <p:bldP spid="31779" grpId="0" animBg="1"/>
      <p:bldP spid="31787" grpId="0" animBg="1"/>
      <p:bldP spid="31788" grpId="0" animBg="1"/>
      <p:bldP spid="31789" grpId="0" animBg="1"/>
      <p:bldP spid="31790" grpId="0" animBg="1"/>
      <p:bldP spid="31795" grpId="0" animBg="1"/>
      <p:bldP spid="31799" grpId="0" animBg="1"/>
      <p:bldP spid="31800" grpId="0" animBg="1"/>
      <p:bldP spid="318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IMG_0004"/>
          <p:cNvPicPr>
            <a:picLocks noChangeAspect="1" noChangeArrowheads="1"/>
          </p:cNvPicPr>
          <p:nvPr/>
        </p:nvPicPr>
        <p:blipFill>
          <a:blip r:embed="rId2"/>
          <a:srcRect t="55533" b="6100"/>
          <a:stretch>
            <a:fillRect/>
          </a:stretch>
        </p:blipFill>
        <p:spPr bwMode="auto">
          <a:xfrm>
            <a:off x="609600" y="228600"/>
            <a:ext cx="8001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7" name="Picture 9" descr="img0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25" t="17204" r="15625" b="31183"/>
          <a:stretch>
            <a:fillRect/>
          </a:stretch>
        </p:blipFill>
        <p:spPr bwMode="auto">
          <a:xfrm>
            <a:off x="7239000" y="304800"/>
            <a:ext cx="1905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802" name="Group 10"/>
          <p:cNvGrpSpPr>
            <a:grpSpLocks/>
          </p:cNvGrpSpPr>
          <p:nvPr/>
        </p:nvGrpSpPr>
        <p:grpSpPr bwMode="auto">
          <a:xfrm>
            <a:off x="1042988" y="4797425"/>
            <a:ext cx="938212" cy="719138"/>
            <a:chOff x="567" y="2931"/>
            <a:chExt cx="726" cy="544"/>
          </a:xfrm>
        </p:grpSpPr>
        <p:sp>
          <p:nvSpPr>
            <p:cNvPr id="22566" name="Oval 11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67" name="Rectangle 12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3805" name="Line 13"/>
          <p:cNvSpPr>
            <a:spLocks noChangeShapeType="1"/>
          </p:cNvSpPr>
          <p:nvPr/>
        </p:nvSpPr>
        <p:spPr bwMode="auto">
          <a:xfrm flipH="1">
            <a:off x="1692275" y="1196975"/>
            <a:ext cx="1727200" cy="424815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V="1">
            <a:off x="2286000" y="1219200"/>
            <a:ext cx="1090613" cy="12192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3807" name="Group 15"/>
          <p:cNvGrpSpPr>
            <a:grpSpLocks/>
          </p:cNvGrpSpPr>
          <p:nvPr/>
        </p:nvGrpSpPr>
        <p:grpSpPr bwMode="auto">
          <a:xfrm>
            <a:off x="2057400" y="2209800"/>
            <a:ext cx="503238" cy="431800"/>
            <a:chOff x="567" y="1026"/>
            <a:chExt cx="181" cy="136"/>
          </a:xfrm>
        </p:grpSpPr>
        <p:sp>
          <p:nvSpPr>
            <p:cNvPr id="22564" name="Line 1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5" name="Line 1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810" name="AutoShape 18"/>
          <p:cNvSpPr>
            <a:spLocks noChangeArrowheads="1"/>
          </p:cNvSpPr>
          <p:nvPr/>
        </p:nvSpPr>
        <p:spPr bwMode="auto">
          <a:xfrm>
            <a:off x="2209800" y="2286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3811" name="Group 19"/>
          <p:cNvGrpSpPr>
            <a:grpSpLocks/>
          </p:cNvGrpSpPr>
          <p:nvPr/>
        </p:nvGrpSpPr>
        <p:grpSpPr bwMode="auto">
          <a:xfrm>
            <a:off x="3124200" y="1066800"/>
            <a:ext cx="503238" cy="358775"/>
            <a:chOff x="567" y="1026"/>
            <a:chExt cx="181" cy="136"/>
          </a:xfrm>
        </p:grpSpPr>
        <p:sp>
          <p:nvSpPr>
            <p:cNvPr id="22562" name="Line 20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3" name="Line 21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814" name="Group 22"/>
          <p:cNvGrpSpPr>
            <a:grpSpLocks/>
          </p:cNvGrpSpPr>
          <p:nvPr/>
        </p:nvGrpSpPr>
        <p:grpSpPr bwMode="auto">
          <a:xfrm>
            <a:off x="3810000" y="1143000"/>
            <a:ext cx="1066800" cy="865188"/>
            <a:chOff x="4544" y="384"/>
            <a:chExt cx="1008" cy="545"/>
          </a:xfrm>
        </p:grpSpPr>
        <p:sp>
          <p:nvSpPr>
            <p:cNvPr id="22560" name="Oval 23"/>
            <p:cNvSpPr>
              <a:spLocks noChangeArrowheads="1"/>
            </p:cNvSpPr>
            <p:nvPr/>
          </p:nvSpPr>
          <p:spPr bwMode="auto">
            <a:xfrm>
              <a:off x="4656" y="384"/>
              <a:ext cx="795" cy="499"/>
            </a:xfrm>
            <a:prstGeom prst="ellipse">
              <a:avLst/>
            </a:prstGeom>
            <a:noFill/>
            <a:ln w="114300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61" name="Rectangle 24"/>
            <p:cNvSpPr>
              <a:spLocks noChangeArrowheads="1"/>
            </p:cNvSpPr>
            <p:nvPr/>
          </p:nvSpPr>
          <p:spPr bwMode="auto">
            <a:xfrm rot="493204">
              <a:off x="4544" y="566"/>
              <a:ext cx="1008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45" name="Rectangle 25"/>
          <p:cNvSpPr>
            <a:spLocks noChangeArrowheads="1"/>
          </p:cNvSpPr>
          <p:nvPr/>
        </p:nvSpPr>
        <p:spPr bwMode="auto">
          <a:xfrm rot="493204">
            <a:off x="3616325" y="1735138"/>
            <a:ext cx="1368425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 flipV="1">
            <a:off x="4343400" y="2057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 flipH="1">
            <a:off x="4572000" y="1447800"/>
            <a:ext cx="228600" cy="609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21" name="Line 29"/>
          <p:cNvSpPr>
            <a:spLocks noChangeShapeType="1"/>
          </p:cNvSpPr>
          <p:nvPr/>
        </p:nvSpPr>
        <p:spPr bwMode="auto">
          <a:xfrm flipV="1">
            <a:off x="1042988" y="1295400"/>
            <a:ext cx="2995612" cy="37893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3822" name="Group 30"/>
          <p:cNvGrpSpPr>
            <a:grpSpLocks/>
          </p:cNvGrpSpPr>
          <p:nvPr/>
        </p:nvGrpSpPr>
        <p:grpSpPr bwMode="auto">
          <a:xfrm>
            <a:off x="3810000" y="1143000"/>
            <a:ext cx="431800" cy="360363"/>
            <a:chOff x="567" y="1026"/>
            <a:chExt cx="181" cy="136"/>
          </a:xfrm>
        </p:grpSpPr>
        <p:sp>
          <p:nvSpPr>
            <p:cNvPr id="22558" name="Line 3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9" name="Line 3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828" name="Oval 36"/>
          <p:cNvSpPr>
            <a:spLocks noChangeArrowheads="1"/>
          </p:cNvSpPr>
          <p:nvPr/>
        </p:nvSpPr>
        <p:spPr bwMode="auto">
          <a:xfrm rot="1937574">
            <a:off x="3276600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51" name="Rectangle 37"/>
          <p:cNvSpPr>
            <a:spLocks noChangeArrowheads="1"/>
          </p:cNvSpPr>
          <p:nvPr/>
        </p:nvSpPr>
        <p:spPr bwMode="auto">
          <a:xfrm rot="12019435" flipV="1">
            <a:off x="3119438" y="4583113"/>
            <a:ext cx="1152525" cy="719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30" name="Line 38"/>
          <p:cNvSpPr>
            <a:spLocks noChangeShapeType="1"/>
          </p:cNvSpPr>
          <p:nvPr/>
        </p:nvSpPr>
        <p:spPr bwMode="auto">
          <a:xfrm flipH="1">
            <a:off x="3684588" y="4437063"/>
            <a:ext cx="1079500" cy="10080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31" name="Line 39"/>
          <p:cNvSpPr>
            <a:spLocks noChangeShapeType="1"/>
          </p:cNvSpPr>
          <p:nvPr/>
        </p:nvSpPr>
        <p:spPr bwMode="auto">
          <a:xfrm flipH="1">
            <a:off x="3200400" y="3429000"/>
            <a:ext cx="792163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32" name="Line 40"/>
          <p:cNvSpPr>
            <a:spLocks noChangeShapeType="1"/>
          </p:cNvSpPr>
          <p:nvPr/>
        </p:nvSpPr>
        <p:spPr bwMode="auto">
          <a:xfrm>
            <a:off x="2743200" y="2971800"/>
            <a:ext cx="1143000" cy="0"/>
          </a:xfrm>
          <a:prstGeom prst="line">
            <a:avLst/>
          </a:prstGeom>
          <a:noFill/>
          <a:ln w="1047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33" name="Freeform 41"/>
          <p:cNvSpPr>
            <a:spLocks/>
          </p:cNvSpPr>
          <p:nvPr/>
        </p:nvSpPr>
        <p:spPr bwMode="auto">
          <a:xfrm>
            <a:off x="3810000" y="2971800"/>
            <a:ext cx="304800" cy="457200"/>
          </a:xfrm>
          <a:custGeom>
            <a:avLst/>
            <a:gdLst>
              <a:gd name="T0" fmla="*/ 0 w 160"/>
              <a:gd name="T1" fmla="*/ 0 h 192"/>
              <a:gd name="T2" fmla="*/ 2147483647 w 160"/>
              <a:gd name="T3" fmla="*/ 2147483647 h 192"/>
              <a:gd name="T4" fmla="*/ 2147483647 w 160"/>
              <a:gd name="T5" fmla="*/ 2147483647 h 192"/>
              <a:gd name="T6" fmla="*/ 0 60000 65536"/>
              <a:gd name="T7" fmla="*/ 0 60000 65536"/>
              <a:gd name="T8" fmla="*/ 0 60000 65536"/>
              <a:gd name="T9" fmla="*/ 0 w 160"/>
              <a:gd name="T10" fmla="*/ 0 h 192"/>
              <a:gd name="T11" fmla="*/ 160 w 16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192">
                <a:moveTo>
                  <a:pt x="0" y="0"/>
                </a:moveTo>
                <a:cubicBezTo>
                  <a:pt x="64" y="8"/>
                  <a:pt x="128" y="16"/>
                  <a:pt x="144" y="48"/>
                </a:cubicBezTo>
                <a:cubicBezTo>
                  <a:pt x="160" y="80"/>
                  <a:pt x="104" y="168"/>
                  <a:pt x="96" y="192"/>
                </a:cubicBezTo>
              </a:path>
            </a:pathLst>
          </a:custGeom>
          <a:noFill/>
          <a:ln w="1047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34" name="AutoShape 42"/>
          <p:cNvSpPr>
            <a:spLocks noChangeArrowheads="1"/>
          </p:cNvSpPr>
          <p:nvPr/>
        </p:nvSpPr>
        <p:spPr bwMode="auto">
          <a:xfrm>
            <a:off x="2590800" y="2819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57" name="Line 57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5" grpId="0" animBg="1"/>
      <p:bldP spid="33806" grpId="0" animBg="1"/>
      <p:bldP spid="33810" grpId="0" animBg="1"/>
      <p:bldP spid="33818" grpId="0" animBg="1"/>
      <p:bldP spid="33819" grpId="0" animBg="1"/>
      <p:bldP spid="33821" grpId="0" animBg="1"/>
      <p:bldP spid="33828" grpId="0" animBg="1"/>
      <p:bldP spid="33830" grpId="0" animBg="1"/>
      <p:bldP spid="33831" grpId="0" animBg="1"/>
      <p:bldP spid="33832" grpId="0" animBg="1"/>
      <p:bldP spid="33833" grpId="0" animBg="1"/>
      <p:bldP spid="338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IMG_0005"/>
          <p:cNvPicPr>
            <a:picLocks noChangeAspect="1" noChangeArrowheads="1"/>
          </p:cNvPicPr>
          <p:nvPr/>
        </p:nvPicPr>
        <p:blipFill>
          <a:blip r:embed="rId2"/>
          <a:srcRect t="4039" b="54564"/>
          <a:stretch>
            <a:fillRect/>
          </a:stretch>
        </p:blipFill>
        <p:spPr bwMode="auto">
          <a:xfrm>
            <a:off x="533400" y="3048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1000"/>
            <a:ext cx="79248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IMG_0005"/>
          <p:cNvPicPr>
            <a:picLocks noChangeAspect="1" noChangeArrowheads="1"/>
          </p:cNvPicPr>
          <p:nvPr/>
        </p:nvPicPr>
        <p:blipFill>
          <a:blip r:embed="rId2"/>
          <a:srcRect t="75726" b="6100"/>
          <a:stretch>
            <a:fillRect/>
          </a:stretch>
        </p:blipFill>
        <p:spPr bwMode="auto">
          <a:xfrm>
            <a:off x="762000" y="381000"/>
            <a:ext cx="7696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47</Words>
  <Application>Microsoft Office PowerPoint</Application>
  <PresentationFormat>Экран (4:3)</PresentationFormat>
  <Paragraphs>6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Слайд 1</vt:lpstr>
      <vt:lpstr>Тема урока Письмо букв к, К.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Дмитрий</cp:lastModifiedBy>
  <cp:revision>16</cp:revision>
  <dcterms:modified xsi:type="dcterms:W3CDTF">2014-12-05T18:40:02Z</dcterms:modified>
</cp:coreProperties>
</file>