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5" r:id="rId3"/>
    <p:sldId id="266" r:id="rId4"/>
    <p:sldId id="272" r:id="rId5"/>
    <p:sldId id="273" r:id="rId6"/>
    <p:sldId id="274" r:id="rId7"/>
    <p:sldId id="275" r:id="rId8"/>
    <p:sldId id="262" r:id="rId9"/>
    <p:sldId id="257" r:id="rId10"/>
    <p:sldId id="267" r:id="rId11"/>
    <p:sldId id="268" r:id="rId12"/>
    <p:sldId id="269" r:id="rId13"/>
    <p:sldId id="270" r:id="rId14"/>
    <p:sldId id="271" r:id="rId15"/>
    <p:sldId id="261" r:id="rId16"/>
    <p:sldId id="259" r:id="rId17"/>
    <p:sldId id="264" r:id="rId18"/>
    <p:sldId id="26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8000"/>
    <a:srgbClr val="00FF00"/>
    <a:srgbClr val="CC0000"/>
    <a:srgbClr val="CC0099"/>
    <a:srgbClr val="FF33CC"/>
    <a:srgbClr val="00CCFF"/>
    <a:srgbClr val="800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186" autoAdjust="0"/>
  </p:normalViewPr>
  <p:slideViewPr>
    <p:cSldViewPr>
      <p:cViewPr varScale="1">
        <p:scale>
          <a:sx n="50" d="100"/>
          <a:sy n="50" d="100"/>
        </p:scale>
        <p:origin x="-10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6576E0-8E77-4BC4-AB09-26E4C3336F0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349ACE3-1A05-4EF9-9AB9-C9E9D9DA8C7E}">
      <dgm:prSet phldrT="[Текст]" custT="1"/>
      <dgm:spPr/>
      <dgm:t>
        <a:bodyPr/>
        <a:lstStyle/>
        <a:p>
          <a:r>
            <a:rPr lang="ru-RU" sz="3200" dirty="0" smtClean="0"/>
            <a:t>Инвариантная часть</a:t>
          </a:r>
          <a:endParaRPr lang="ru-RU" sz="3200" dirty="0"/>
        </a:p>
      </dgm:t>
    </dgm:pt>
    <dgm:pt modelId="{61B5D55E-0AC9-45EA-98AF-08C1E196B44B}" type="parTrans" cxnId="{D5D526FE-30D6-4D9B-9997-90D7CBD6EC98}">
      <dgm:prSet/>
      <dgm:spPr/>
      <dgm:t>
        <a:bodyPr/>
        <a:lstStyle/>
        <a:p>
          <a:endParaRPr lang="ru-RU"/>
        </a:p>
      </dgm:t>
    </dgm:pt>
    <dgm:pt modelId="{7133B886-8233-4D2B-B8C2-5F4D2B965AC9}" type="sibTrans" cxnId="{D5D526FE-30D6-4D9B-9997-90D7CBD6EC98}">
      <dgm:prSet/>
      <dgm:spPr/>
      <dgm:t>
        <a:bodyPr/>
        <a:lstStyle/>
        <a:p>
          <a:endParaRPr lang="ru-RU"/>
        </a:p>
      </dgm:t>
    </dgm:pt>
    <dgm:pt modelId="{D70C566F-F5A7-4A70-A7F0-6911719D12FB}">
      <dgm:prSet phldrT="[Текст]" custT="1"/>
      <dgm:spPr/>
      <dgm:t>
        <a:bodyPr/>
        <a:lstStyle/>
        <a:p>
          <a:r>
            <a:rPr lang="ru-RU" sz="3200" dirty="0" smtClean="0"/>
            <a:t>Вариативная часть</a:t>
          </a:r>
          <a:endParaRPr lang="ru-RU" sz="3200" dirty="0"/>
        </a:p>
      </dgm:t>
    </dgm:pt>
    <dgm:pt modelId="{5073FCFC-76FF-45DD-8A44-51B2A454DFF6}" type="parTrans" cxnId="{762CF27D-13C5-435C-86B7-D860193843FB}">
      <dgm:prSet/>
      <dgm:spPr/>
      <dgm:t>
        <a:bodyPr/>
        <a:lstStyle/>
        <a:p>
          <a:endParaRPr lang="ru-RU"/>
        </a:p>
      </dgm:t>
    </dgm:pt>
    <dgm:pt modelId="{AEB547FE-3A57-47A4-B1A8-BE11359CC058}" type="sibTrans" cxnId="{762CF27D-13C5-435C-86B7-D860193843FB}">
      <dgm:prSet/>
      <dgm:spPr/>
      <dgm:t>
        <a:bodyPr/>
        <a:lstStyle/>
        <a:p>
          <a:endParaRPr lang="ru-RU"/>
        </a:p>
      </dgm:t>
    </dgm:pt>
    <dgm:pt modelId="{61142B57-B41E-46BE-9A1B-E35BBA021834}">
      <dgm:prSet phldrT="[Текст]" custT="1"/>
      <dgm:spPr/>
      <dgm:t>
        <a:bodyPr/>
        <a:lstStyle/>
        <a:p>
          <a:r>
            <a:rPr lang="ru-RU" sz="3200" dirty="0" smtClean="0"/>
            <a:t>Внеурочная деятельность</a:t>
          </a:r>
          <a:endParaRPr lang="ru-RU" sz="3200" dirty="0"/>
        </a:p>
      </dgm:t>
    </dgm:pt>
    <dgm:pt modelId="{2EA1D704-3BB9-4589-B48A-6F33F3F791C6}" type="parTrans" cxnId="{FD234B44-680B-4AEC-8B88-91E681D67425}">
      <dgm:prSet/>
      <dgm:spPr/>
      <dgm:t>
        <a:bodyPr/>
        <a:lstStyle/>
        <a:p>
          <a:endParaRPr lang="ru-RU"/>
        </a:p>
      </dgm:t>
    </dgm:pt>
    <dgm:pt modelId="{55093EA6-0CEC-4666-8743-DCC259FC66A3}" type="sibTrans" cxnId="{FD234B44-680B-4AEC-8B88-91E681D67425}">
      <dgm:prSet/>
      <dgm:spPr/>
      <dgm:t>
        <a:bodyPr/>
        <a:lstStyle/>
        <a:p>
          <a:endParaRPr lang="ru-RU"/>
        </a:p>
      </dgm:t>
    </dgm:pt>
    <dgm:pt modelId="{A65B03FA-7B78-4250-9715-7138BE4A9A1C}" type="pres">
      <dgm:prSet presAssocID="{AA6576E0-8E77-4BC4-AB09-26E4C3336F06}" presName="compositeShape" presStyleCnt="0">
        <dgm:presLayoutVars>
          <dgm:dir/>
          <dgm:resizeHandles/>
        </dgm:presLayoutVars>
      </dgm:prSet>
      <dgm:spPr/>
    </dgm:pt>
    <dgm:pt modelId="{65EEF314-C919-4A71-B353-F8FD20F3284E}" type="pres">
      <dgm:prSet presAssocID="{AA6576E0-8E77-4BC4-AB09-26E4C3336F06}" presName="pyramid" presStyleLbl="node1" presStyleIdx="0" presStyleCnt="1"/>
      <dgm:spPr/>
    </dgm:pt>
    <dgm:pt modelId="{963163CE-9516-4D8F-B45A-C17086DB4690}" type="pres">
      <dgm:prSet presAssocID="{AA6576E0-8E77-4BC4-AB09-26E4C3336F06}" presName="theList" presStyleCnt="0"/>
      <dgm:spPr/>
    </dgm:pt>
    <dgm:pt modelId="{1F1445A2-4BBE-4FCC-91B6-C181FDC142E3}" type="pres">
      <dgm:prSet presAssocID="{6349ACE3-1A05-4EF9-9AB9-C9E9D9DA8C7E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15ACA8-72EF-4565-86BD-F0A672549D44}" type="pres">
      <dgm:prSet presAssocID="{6349ACE3-1A05-4EF9-9AB9-C9E9D9DA8C7E}" presName="aSpace" presStyleCnt="0"/>
      <dgm:spPr/>
    </dgm:pt>
    <dgm:pt modelId="{DDA5E2C4-9EDA-4346-864F-E887AA4F941B}" type="pres">
      <dgm:prSet presAssocID="{D70C566F-F5A7-4A70-A7F0-6911719D12FB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66A620-51D3-4B28-90D9-13DC08C104AE}" type="pres">
      <dgm:prSet presAssocID="{D70C566F-F5A7-4A70-A7F0-6911719D12FB}" presName="aSpace" presStyleCnt="0"/>
      <dgm:spPr/>
    </dgm:pt>
    <dgm:pt modelId="{511F7C40-CF61-4797-97CD-F1CFB2BB20FC}" type="pres">
      <dgm:prSet presAssocID="{61142B57-B41E-46BE-9A1B-E35BBA021834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B8BB10-F8EE-4062-A68C-4E19D90C2562}" type="pres">
      <dgm:prSet presAssocID="{61142B57-B41E-46BE-9A1B-E35BBA021834}" presName="aSpace" presStyleCnt="0"/>
      <dgm:spPr/>
    </dgm:pt>
  </dgm:ptLst>
  <dgm:cxnLst>
    <dgm:cxn modelId="{D5D526FE-30D6-4D9B-9997-90D7CBD6EC98}" srcId="{AA6576E0-8E77-4BC4-AB09-26E4C3336F06}" destId="{6349ACE3-1A05-4EF9-9AB9-C9E9D9DA8C7E}" srcOrd="0" destOrd="0" parTransId="{61B5D55E-0AC9-45EA-98AF-08C1E196B44B}" sibTransId="{7133B886-8233-4D2B-B8C2-5F4D2B965AC9}"/>
    <dgm:cxn modelId="{FD234B44-680B-4AEC-8B88-91E681D67425}" srcId="{AA6576E0-8E77-4BC4-AB09-26E4C3336F06}" destId="{61142B57-B41E-46BE-9A1B-E35BBA021834}" srcOrd="2" destOrd="0" parTransId="{2EA1D704-3BB9-4589-B48A-6F33F3F791C6}" sibTransId="{55093EA6-0CEC-4666-8743-DCC259FC66A3}"/>
    <dgm:cxn modelId="{22083216-3367-407B-A3E3-63C1C0518438}" type="presOf" srcId="{6349ACE3-1A05-4EF9-9AB9-C9E9D9DA8C7E}" destId="{1F1445A2-4BBE-4FCC-91B6-C181FDC142E3}" srcOrd="0" destOrd="0" presId="urn:microsoft.com/office/officeart/2005/8/layout/pyramid2"/>
    <dgm:cxn modelId="{2C868A80-B735-4F38-9098-2F7D6009825A}" type="presOf" srcId="{D70C566F-F5A7-4A70-A7F0-6911719D12FB}" destId="{DDA5E2C4-9EDA-4346-864F-E887AA4F941B}" srcOrd="0" destOrd="0" presId="urn:microsoft.com/office/officeart/2005/8/layout/pyramid2"/>
    <dgm:cxn modelId="{762CF27D-13C5-435C-86B7-D860193843FB}" srcId="{AA6576E0-8E77-4BC4-AB09-26E4C3336F06}" destId="{D70C566F-F5A7-4A70-A7F0-6911719D12FB}" srcOrd="1" destOrd="0" parTransId="{5073FCFC-76FF-45DD-8A44-51B2A454DFF6}" sibTransId="{AEB547FE-3A57-47A4-B1A8-BE11359CC058}"/>
    <dgm:cxn modelId="{14B6697E-AB08-4AFE-8C29-5675BEAE691F}" type="presOf" srcId="{AA6576E0-8E77-4BC4-AB09-26E4C3336F06}" destId="{A65B03FA-7B78-4250-9715-7138BE4A9A1C}" srcOrd="0" destOrd="0" presId="urn:microsoft.com/office/officeart/2005/8/layout/pyramid2"/>
    <dgm:cxn modelId="{3C2264BB-932F-4F8D-8EC0-9E84A7E43001}" type="presOf" srcId="{61142B57-B41E-46BE-9A1B-E35BBA021834}" destId="{511F7C40-CF61-4797-97CD-F1CFB2BB20FC}" srcOrd="0" destOrd="0" presId="urn:microsoft.com/office/officeart/2005/8/layout/pyramid2"/>
    <dgm:cxn modelId="{ACC05E18-9FD4-4F23-B9EF-F6F5B6A092CC}" type="presParOf" srcId="{A65B03FA-7B78-4250-9715-7138BE4A9A1C}" destId="{65EEF314-C919-4A71-B353-F8FD20F3284E}" srcOrd="0" destOrd="0" presId="urn:microsoft.com/office/officeart/2005/8/layout/pyramid2"/>
    <dgm:cxn modelId="{5D2F473F-915C-4F3B-8A93-784BF4FEE528}" type="presParOf" srcId="{A65B03FA-7B78-4250-9715-7138BE4A9A1C}" destId="{963163CE-9516-4D8F-B45A-C17086DB4690}" srcOrd="1" destOrd="0" presId="urn:microsoft.com/office/officeart/2005/8/layout/pyramid2"/>
    <dgm:cxn modelId="{924E61BA-F5B6-40B5-83D6-87EB978DFCD7}" type="presParOf" srcId="{963163CE-9516-4D8F-B45A-C17086DB4690}" destId="{1F1445A2-4BBE-4FCC-91B6-C181FDC142E3}" srcOrd="0" destOrd="0" presId="urn:microsoft.com/office/officeart/2005/8/layout/pyramid2"/>
    <dgm:cxn modelId="{0245863D-CE94-4ED8-A6E0-2F9F3CF7CE2C}" type="presParOf" srcId="{963163CE-9516-4D8F-B45A-C17086DB4690}" destId="{D215ACA8-72EF-4565-86BD-F0A672549D44}" srcOrd="1" destOrd="0" presId="urn:microsoft.com/office/officeart/2005/8/layout/pyramid2"/>
    <dgm:cxn modelId="{1B149419-707F-44E8-A0E0-2305DAA35062}" type="presParOf" srcId="{963163CE-9516-4D8F-B45A-C17086DB4690}" destId="{DDA5E2C4-9EDA-4346-864F-E887AA4F941B}" srcOrd="2" destOrd="0" presId="urn:microsoft.com/office/officeart/2005/8/layout/pyramid2"/>
    <dgm:cxn modelId="{9089AB71-1145-4846-8BB0-7B791D55C360}" type="presParOf" srcId="{963163CE-9516-4D8F-B45A-C17086DB4690}" destId="{4F66A620-51D3-4B28-90D9-13DC08C104AE}" srcOrd="3" destOrd="0" presId="urn:microsoft.com/office/officeart/2005/8/layout/pyramid2"/>
    <dgm:cxn modelId="{3B221D86-E620-4DD2-BB7B-8FD7F313F3B0}" type="presParOf" srcId="{963163CE-9516-4D8F-B45A-C17086DB4690}" destId="{511F7C40-CF61-4797-97CD-F1CFB2BB20FC}" srcOrd="4" destOrd="0" presId="urn:microsoft.com/office/officeart/2005/8/layout/pyramid2"/>
    <dgm:cxn modelId="{B4807B95-2110-4986-9A1B-CCFA0B5D725C}" type="presParOf" srcId="{963163CE-9516-4D8F-B45A-C17086DB4690}" destId="{94B8BB10-F8EE-4062-A68C-4E19D90C2562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EEF314-C919-4A71-B353-F8FD20F3284E}">
      <dsp:nvSpPr>
        <dsp:cNvPr id="0" name=""/>
        <dsp:cNvSpPr/>
      </dsp:nvSpPr>
      <dsp:spPr>
        <a:xfrm>
          <a:off x="1105503" y="0"/>
          <a:ext cx="4786346" cy="478634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1445A2-4BBE-4FCC-91B6-C181FDC142E3}">
      <dsp:nvSpPr>
        <dsp:cNvPr id="0" name=""/>
        <dsp:cNvSpPr/>
      </dsp:nvSpPr>
      <dsp:spPr>
        <a:xfrm>
          <a:off x="3498676" y="481205"/>
          <a:ext cx="3111124" cy="11330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Инвариантная часть</a:t>
          </a:r>
          <a:endParaRPr lang="ru-RU" sz="3200" kern="1200" dirty="0"/>
        </a:p>
      </dsp:txBody>
      <dsp:txXfrm>
        <a:off x="3498676" y="481205"/>
        <a:ext cx="3111124" cy="1133017"/>
      </dsp:txXfrm>
    </dsp:sp>
    <dsp:sp modelId="{DDA5E2C4-9EDA-4346-864F-E887AA4F941B}">
      <dsp:nvSpPr>
        <dsp:cNvPr id="0" name=""/>
        <dsp:cNvSpPr/>
      </dsp:nvSpPr>
      <dsp:spPr>
        <a:xfrm>
          <a:off x="3498676" y="1755850"/>
          <a:ext cx="3111124" cy="11330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Вариативная часть</a:t>
          </a:r>
          <a:endParaRPr lang="ru-RU" sz="3200" kern="1200" dirty="0"/>
        </a:p>
      </dsp:txBody>
      <dsp:txXfrm>
        <a:off x="3498676" y="1755850"/>
        <a:ext cx="3111124" cy="1133017"/>
      </dsp:txXfrm>
    </dsp:sp>
    <dsp:sp modelId="{511F7C40-CF61-4797-97CD-F1CFB2BB20FC}">
      <dsp:nvSpPr>
        <dsp:cNvPr id="0" name=""/>
        <dsp:cNvSpPr/>
      </dsp:nvSpPr>
      <dsp:spPr>
        <a:xfrm>
          <a:off x="3498676" y="3030495"/>
          <a:ext cx="3111124" cy="11330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Внеурочная деятельность</a:t>
          </a:r>
          <a:endParaRPr lang="ru-RU" sz="3200" kern="1200" dirty="0"/>
        </a:p>
      </dsp:txBody>
      <dsp:txXfrm>
        <a:off x="3498676" y="3030495"/>
        <a:ext cx="3111124" cy="1133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462ED69-AFC4-4F72-9D5E-5911817E34B0}" type="datetimeFigureOut">
              <a:rPr lang="ru-RU"/>
              <a:pPr>
                <a:defRPr/>
              </a:pPr>
              <a:t>19.08.2014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00935D-19F4-4F82-B8EF-086F0D367D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Между утвержденным в 2004 г. федеральным компонентом государственного стандарта общего образования (стандартом первого поколения) и стандартом второго поколения существует много отличий. Среди них есть те, которые можно отнести к разряду определяющих сущность стандарта второго поколения.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Прежде всего, изменилось само понимание того, что такое стандарт. Соответственно изменились компоненты стандарта. Раньше мы понимали под стандартом фиксированные требования к уровню подготовки выпускников и обязательный минимум содержания, освоение которого обеспечит достижение планируемых образовательных результатов. Недаром стандарты тогда мы нередко называли стандартами содержания образования.</a:t>
            </a:r>
            <a:br>
              <a:rPr lang="ru-RU" smtClean="0"/>
            </a:b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9B65C0-AE9C-47BD-8456-D31797CA8C1E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Назначение новых государственных образовательных стандартов является более широким, чем стандартов первого поколения. Значимым становится </a:t>
            </a:r>
            <a:r>
              <a:rPr lang="ru-RU" i="1" smtClean="0"/>
              <a:t>развивающий потенциал </a:t>
            </a:r>
            <a:r>
              <a:rPr lang="ru-RU" smtClean="0"/>
              <a:t>образовательных стандартов, обеспечивающий развитие системы образования в условиях изменяющихся запросов личности и семьи, ожиданий общества и требований государства в сфере образования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- фактор регулирования взаимоотношений субъектов системы образования (учащихся, их семей, преподавателей и руководителей образовательного учреждения), с одной стороны, и государства и общества — с другой;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/>
              <a:t>Изменились требования к кадровому, финансово-экономическому, материально-техническому, учебно-методическому, информационному обеспечению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AFCD34-83AB-4A00-9C2D-13A213EA5D96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Сейчас предмет стандарта и его функции существенно расширены. Это обусловлено несколькими причинами.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Государство более четко и однозначно высказалось, что оно принимает на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себя определенные обязательства в сфере образования. Помните, в начале 2000-х годов тогдашний Президент Российской Федерации Владимир Владимирович Путин сказал: «Государство возвращается в образование».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стандарт будет регулировать не только содержание образования и планируемые образовательные результаты.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Например, если нет соответствующим образом оборудованного кабинета химии, то невозможно рассчитывать на получение результатов, соответствующих современным требованиям к качеству образования. Исходя из этого, расширены сфера действия стандарта и круг вопросов, которые он охватывает.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От двухкомпонентного состава стандарта, включавшего обязательный минимум содержания и требования к уровню подготовки выпускников, мы перешли к другой структуре.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Она включает три группы требований: требования к структуре основных общеобразовательных программ, требования к результатам освоения основных общеобразовательных программ и требования к условиям реализации основных общеобразовательных программ.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В Законе Российской Федерации «Об образовании» такая структура стандарта закреплена в статье 7 «Фе­деральные государственные образова­тельные стандарты»*.</a:t>
            </a:r>
            <a:br>
              <a:rPr lang="ru-RU" dirty="0" smtClean="0"/>
            </a:b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Требования к результатам освоения основных общеобразовательных программ задают критерии оценки личностных,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и предметных результатов на каждой ступени школьного образования.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К </a:t>
            </a:r>
            <a:r>
              <a:rPr lang="ru-RU" b="1" i="1" dirty="0" smtClean="0"/>
              <a:t>личностным </a:t>
            </a:r>
            <a:r>
              <a:rPr lang="ru-RU" i="1" dirty="0" smtClean="0"/>
              <a:t>(ценностным) </a:t>
            </a:r>
            <a:r>
              <a:rPr lang="ru-RU" dirty="0" smtClean="0"/>
              <a:t>результатам обучающихся относятся ценностные ориентации </a:t>
            </a:r>
            <a:r>
              <a:rPr lang="ru-RU" dirty="0" err="1" smtClean="0"/>
              <a:t>обучающмхся</a:t>
            </a:r>
            <a:r>
              <a:rPr lang="ru-RU" dirty="0" smtClean="0"/>
              <a:t>, отражающие их индивидуально-личностные позиции, социальные чувства, личностные качества.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 </a:t>
            </a:r>
            <a:r>
              <a:rPr lang="ru-RU" i="1" dirty="0" err="1" smtClean="0"/>
              <a:t>метапредметным</a:t>
            </a:r>
            <a:r>
              <a:rPr lang="ru-RU" i="1" dirty="0" smtClean="0"/>
              <a:t> (</a:t>
            </a:r>
            <a:r>
              <a:rPr lang="ru-RU" i="1" dirty="0" err="1" smtClean="0"/>
              <a:t>компетвнтностным</a:t>
            </a:r>
            <a:r>
              <a:rPr lang="ru-RU" i="1" dirty="0" smtClean="0"/>
              <a:t>) </a:t>
            </a:r>
            <a:r>
              <a:rPr lang="ru-RU" dirty="0" smtClean="0"/>
              <a:t>результатам обучающихся относятся освоенные учащимися универсальные способы деятельности, которые применимые как в рамках образовательного процесса, так и в реальных жизненных ситуациях.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 </a:t>
            </a:r>
            <a:r>
              <a:rPr lang="ru-RU" i="1" dirty="0" smtClean="0"/>
              <a:t>предметным </a:t>
            </a:r>
            <a:r>
              <a:rPr lang="ru-RU" dirty="0" smtClean="0"/>
              <a:t>результатам относятся усвоенные учащимися при изучении учебного предмета знания, умения, навыки и специальные компетенции, опыт творческой деятельности, ценностные установки, специфичны для изучаемой области знаний.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35D6D6-DD32-4B95-8780-C1FCB5DB269C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Пользователями стандарта являются разные категории людей. Это и родители, и работодатели, и законодатели, и широкая общественность, и исполнительная власть, издатели…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/>
              <a:t>Каждая из этих групп хочет увидеть в стандарте именно то, что ее интере­сует, и чтобы это было написано понят­ным для нее языком. Но в одном документе это сделать невозможно. По всей видимости, это правильное решение.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1AC2DB-0751-468B-9EDE-46E8644152B2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В соответствии со стандартом второго поколения появляется Базисный учебный план, в котором для всех классов  есть  обязательный раздел «Внеурочная деятельность». На нее предусмотрено выделить примерно 10 часов в неделю. По старым представлениям, это увеличивает нагрузку на 10 часов. На самом деле это не  так, потому что увеличивается вариативность образования, позволяющая строить   образовательный   процесс с учетом интересов, потребностей и способностей каждого школьника. Это даже сократит уровень учебной нагрузки ребенка.</a:t>
            </a:r>
            <a:br>
              <a:rPr lang="ru-RU" dirty="0" smtClean="0"/>
            </a:br>
            <a:endParaRPr lang="ru-RU" b="1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Базисный образовательный план общеобразовательных учреждений Российской Федерации</a:t>
            </a:r>
            <a:r>
              <a:rPr lang="ru-RU" dirty="0" smtClean="0"/>
              <a:t> является важнейшим нормативным документом, определяет максимальный объем учебной нагрузки обучающихся, состав учебных предметов и направлений </a:t>
            </a:r>
            <a:r>
              <a:rPr lang="ru-RU" dirty="0" err="1" smtClean="0"/>
              <a:t>внеучебной</a:t>
            </a:r>
            <a:r>
              <a:rPr lang="ru-RU" dirty="0" smtClean="0"/>
              <a:t> деятельности, распределяет учебное время, отводимое на освоение содержания образования по классам, учебным предметам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В структуре Базисного образовательного плана выделяется </a:t>
            </a:r>
            <a:r>
              <a:rPr lang="ru-RU" b="1" i="1" dirty="0" smtClean="0"/>
              <a:t>три раздела</a:t>
            </a:r>
            <a:r>
              <a:rPr lang="ru-RU" dirty="0" smtClean="0"/>
              <a:t>: </a:t>
            </a:r>
            <a:r>
              <a:rPr lang="ru-RU" i="1" dirty="0" smtClean="0"/>
              <a:t>инвариантная часть, вариативная часть</a:t>
            </a:r>
            <a:r>
              <a:rPr lang="ru-RU" dirty="0" smtClean="0"/>
              <a:t>, а также предусмотрена </a:t>
            </a:r>
            <a:r>
              <a:rPr lang="ru-RU" i="1" dirty="0" smtClean="0"/>
              <a:t>внеурочная деятельность </a:t>
            </a:r>
            <a:r>
              <a:rPr lang="ru-RU" dirty="0" smtClean="0"/>
              <a:t>учащихся, осуществляемая во второй половине дня.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Рассматривая функции стандарта второго поколения, следует отметить, что есть функции, которые инвариантны и имеют непреходящее значение. А есть изменяющиеся и новые функции.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Новыми функциями стандарта являются </a:t>
            </a:r>
            <a:r>
              <a:rPr lang="ru-RU" dirty="0" smtClean="0"/>
              <a:t>формирование российской (гражданской) идентичности; </a:t>
            </a:r>
            <a:r>
              <a:rPr lang="ru-RU" dirty="0" err="1" smtClean="0"/>
              <a:t>гуманизация</a:t>
            </a:r>
            <a:r>
              <a:rPr lang="ru-RU" dirty="0" smtClean="0"/>
              <a:t> образования и всей школьной деятельности; обеспечение сочетаемости, сопоставимости российской и передовых зарубежных систем общего образования и др.</a:t>
            </a:r>
            <a:br>
              <a:rPr lang="ru-RU" dirty="0" smtClean="0"/>
            </a:b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 начала 80-х г. XX в. мы говорим о перегрузке. А между тем не стоит за­бывать, что у нас самый короткий учебный год в мире, самая большая продолжительность каникул, самые короткие уроки.</a:t>
            </a:r>
            <a:br>
              <a:rPr lang="ru-RU" dirty="0" smtClean="0"/>
            </a:br>
            <a:r>
              <a:rPr lang="ru-RU" dirty="0" smtClean="0"/>
              <a:t>Школы могут включать в образова­тельные программы дополнительные компоненты, которые отражают инте­ресы регионов, потребности личности, образовательного учреждения. Освое­ние этих программ и будет основани­ем для получения документа об обра­зовании.</a:t>
            </a:r>
            <a:br>
              <a:rPr lang="ru-RU" dirty="0" smtClean="0"/>
            </a:b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В </a:t>
            </a:r>
            <a:r>
              <a:rPr lang="ru-RU" i="1" dirty="0" smtClean="0"/>
              <a:t>вариативной части </a:t>
            </a:r>
            <a:r>
              <a:rPr lang="ru-RU" dirty="0" smtClean="0"/>
              <a:t>базисного учебного плана, которая регламен­тирует количество часов, отводимых на обеспечение интересов и запросов учащихся, предусмотрен раздел «Вне­урочная деятельность».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5FC2A7-D5FD-4352-9E6C-1EFED9ACF88D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361AA-F35F-4B14-94E2-7BE4B835E65A}" type="datetimeFigureOut">
              <a:rPr lang="ru-RU"/>
              <a:pPr>
                <a:defRPr/>
              </a:pPr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82CC1-26EF-416D-9B4F-7FCF6F57F7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1056E-62CC-4B24-906E-CFFB84962801}" type="datetimeFigureOut">
              <a:rPr lang="ru-RU"/>
              <a:pPr>
                <a:defRPr/>
              </a:pPr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060DE-D624-4333-9072-366F595A5E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72ECC-5A1B-4940-8864-06D38564E7C1}" type="datetimeFigureOut">
              <a:rPr lang="ru-RU"/>
              <a:pPr>
                <a:defRPr/>
              </a:pPr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A211C-DA62-4959-BC70-3CDD99760B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2EDAA-D361-486F-999D-3A238A8AFBB4}" type="datetimeFigureOut">
              <a:rPr lang="ru-RU"/>
              <a:pPr>
                <a:defRPr/>
              </a:pPr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68DD0-C3AB-4B5C-97FF-72064C19A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DE58D-7A03-4A50-8C0C-0CC2315A5392}" type="datetimeFigureOut">
              <a:rPr lang="ru-RU"/>
              <a:pPr>
                <a:defRPr/>
              </a:pPr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97055-96A5-44E5-9DBA-8EB4E4C73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1AFB0-35AB-4DDD-A2E2-AA5F1B7CD7F3}" type="datetimeFigureOut">
              <a:rPr lang="ru-RU"/>
              <a:pPr>
                <a:defRPr/>
              </a:pPr>
              <a:t>19.08.2014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09C45-EAC2-4C77-B3C9-0235EAE8DA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C0577-E3FA-4E79-BE72-3BE5AA2DA06B}" type="datetimeFigureOut">
              <a:rPr lang="ru-RU"/>
              <a:pPr>
                <a:defRPr/>
              </a:pPr>
              <a:t>19.08.2014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192DB-1050-4156-9549-553BF02CC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FCED-C54F-45D5-9491-F75E8D27E1A5}" type="datetimeFigureOut">
              <a:rPr lang="ru-RU"/>
              <a:pPr>
                <a:defRPr/>
              </a:pPr>
              <a:t>19.08.2014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68DD0-2057-426A-BE44-1BC5C3FA6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2DBBD-85BD-4139-9705-03100163FB64}" type="datetimeFigureOut">
              <a:rPr lang="ru-RU"/>
              <a:pPr>
                <a:defRPr/>
              </a:pPr>
              <a:t>19.08.2014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DB598-9BBA-485F-8AB6-E2EA5B655E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F7C45-0DE4-4826-988E-F8ED185142F8}" type="datetimeFigureOut">
              <a:rPr lang="ru-RU"/>
              <a:pPr>
                <a:defRPr/>
              </a:pPr>
              <a:t>19.08.2014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72EF7-A3D4-46E6-ADC0-13A1B263D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9896C-7A71-46EA-885C-736EF215E91F}" type="datetimeFigureOut">
              <a:rPr lang="ru-RU"/>
              <a:pPr>
                <a:defRPr/>
              </a:pPr>
              <a:t>19.08.2014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3ACFF-F014-4573-B66D-73E8AE1A9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5490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427D20-B954-491C-9247-A4AAE1C7DF57}" type="datetimeFigureOut">
              <a:rPr lang="ru-RU"/>
              <a:pPr>
                <a:defRPr/>
              </a:pPr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1B4761-D294-43BE-9ED5-4DBC51896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57188" y="285750"/>
            <a:ext cx="8429625" cy="4286250"/>
          </a:xfrm>
        </p:spPr>
        <p:txBody>
          <a:bodyPr/>
          <a:lstStyle/>
          <a:p>
            <a:pPr eaLnBrk="1" hangingPunct="1"/>
            <a:r>
              <a:rPr lang="ru-RU" sz="5400" b="1" smtClean="0">
                <a:solidFill>
                  <a:srgbClr val="002060"/>
                </a:solidFill>
              </a:rPr>
              <a:t>Организация </a:t>
            </a:r>
            <a:br>
              <a:rPr lang="ru-RU" sz="5400" b="1" smtClean="0">
                <a:solidFill>
                  <a:srgbClr val="002060"/>
                </a:solidFill>
              </a:rPr>
            </a:br>
            <a:r>
              <a:rPr lang="ru-RU" sz="5400" b="1" smtClean="0">
                <a:solidFill>
                  <a:srgbClr val="002060"/>
                </a:solidFill>
              </a:rPr>
              <a:t>внеурочной деятельности</a:t>
            </a:r>
            <a:br>
              <a:rPr lang="ru-RU" sz="5400" b="1" smtClean="0">
                <a:solidFill>
                  <a:srgbClr val="002060"/>
                </a:solidFill>
              </a:rPr>
            </a:br>
            <a:r>
              <a:rPr lang="ru-RU" sz="5400" b="1" smtClean="0">
                <a:solidFill>
                  <a:srgbClr val="002060"/>
                </a:solidFill>
              </a:rPr>
              <a:t>первоклассников </a:t>
            </a:r>
            <a:br>
              <a:rPr lang="ru-RU" sz="5400" b="1" smtClean="0">
                <a:solidFill>
                  <a:srgbClr val="002060"/>
                </a:solidFill>
              </a:rPr>
            </a:br>
            <a:r>
              <a:rPr lang="ru-RU" sz="5400" b="1" smtClean="0">
                <a:solidFill>
                  <a:srgbClr val="002060"/>
                </a:solidFill>
              </a:rPr>
              <a:t> в 2011 – 2012 г.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4294967295"/>
          </p:nvPr>
        </p:nvSpPr>
        <p:spPr>
          <a:xfrm>
            <a:off x="0" y="214313"/>
            <a:ext cx="8229600" cy="4525962"/>
          </a:xfrm>
        </p:spPr>
        <p:txBody>
          <a:bodyPr/>
          <a:lstStyle/>
          <a:p>
            <a:r>
              <a:rPr lang="ru-RU" smtClean="0"/>
              <a:t>Содержание занятий формируется </a:t>
            </a:r>
            <a:r>
              <a:rPr lang="ru-RU" b="1" smtClean="0"/>
              <a:t>с учётом пожеланий</a:t>
            </a:r>
            <a:r>
              <a:rPr lang="ru-RU" smtClean="0"/>
              <a:t> обучающихся и их родителей (законных представителей).</a:t>
            </a:r>
          </a:p>
          <a:p>
            <a:r>
              <a:rPr lang="ru-RU" smtClean="0"/>
              <a:t>Родители получают возможность непосредственно влиять на образовательный процесс, они более активно вовлечены в управление школой</a:t>
            </a:r>
          </a:p>
          <a:p>
            <a:r>
              <a:rPr lang="ru-RU" smtClean="0"/>
              <a:t>В стандартах появились специальные полномочия участников образовательного процесса, в соответствии с которым создаются советы, куда входят родители и обучающиеся.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1285875" y="285750"/>
            <a:ext cx="7072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Уважаемые родители будущих первоклассников!</a:t>
            </a:r>
            <a:endParaRPr lang="ru-RU"/>
          </a:p>
        </p:txBody>
      </p:sp>
      <p:sp>
        <p:nvSpPr>
          <p:cNvPr id="12291" name="Прямоугольник 2"/>
          <p:cNvSpPr>
            <a:spLocks noChangeArrowheads="1"/>
          </p:cNvSpPr>
          <p:nvPr/>
        </p:nvSpPr>
        <p:spPr bwMode="auto">
          <a:xfrm>
            <a:off x="571500" y="1071563"/>
            <a:ext cx="778668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Предлагаем Вашему вниманию примерный учебный план начального общего образования с 2011 учебного года.</a:t>
            </a:r>
          </a:p>
          <a:p>
            <a:pPr algn="ctr"/>
            <a:r>
              <a:rPr lang="ru-RU"/>
              <a:t/>
            </a:r>
            <a:br>
              <a:rPr lang="ru-RU"/>
            </a:br>
            <a:r>
              <a:rPr lang="ru-RU"/>
              <a:t>Учебный план обеспечивает введение в действие и реализацию требований стандарта, определяет общий объём нагрузки учащихся и максимальный объём их аудиторной нагрузки, состав и структуру обязательных предметных областей и направлений внеурочной деятельности по классам (годам обучения).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500063" y="3786188"/>
            <a:ext cx="78581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Мы предлагаем вам только те виды внеурочной деятельности, для реализации которых авторами учебников УМК «Гармония» предлагаются специально подготовленные материалы. </a:t>
            </a:r>
          </a:p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Полный набор видов внеурочной деятельности комплектует образовательное учреждение.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Просим Вас выбрать основные направления внеурочной деятельности для Ваших детей: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1143000" y="214313"/>
            <a:ext cx="67865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/>
              <a:t>Основные направления внеурочной деятельности</a:t>
            </a:r>
            <a:endParaRPr lang="ru-RU" sz="2800"/>
          </a:p>
        </p:txBody>
      </p:sp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928688" y="1571625"/>
            <a:ext cx="7000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000" b="1">
                <a:solidFill>
                  <a:srgbClr val="FF0000"/>
                </a:solidFill>
                <a:cs typeface="Times New Roman" pitchFamily="18" charset="0"/>
              </a:rPr>
              <a:t>Общеинтеллектуальное направление внеурочной деятельности </a:t>
            </a:r>
            <a:endParaRPr lang="ru-RU" sz="2000" b="1">
              <a:solidFill>
                <a:srgbClr val="FF0000"/>
              </a:solidFill>
            </a:endParaRPr>
          </a:p>
        </p:txBody>
      </p:sp>
      <p:sp>
        <p:nvSpPr>
          <p:cNvPr id="13316" name="Прямоугольник 3"/>
          <p:cNvSpPr>
            <a:spLocks noChangeArrowheads="1"/>
          </p:cNvSpPr>
          <p:nvPr/>
        </p:nvSpPr>
        <p:spPr bwMode="auto">
          <a:xfrm>
            <a:off x="642938" y="2500313"/>
            <a:ext cx="73580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/>
              <a:t> </a:t>
            </a:r>
            <a:r>
              <a:rPr lang="ru-RU" sz="2400"/>
              <a:t>Факультатив (кружок) «Комбинаторные задачи»</a:t>
            </a:r>
          </a:p>
          <a:p>
            <a:pPr>
              <a:buFont typeface="Arial" charset="0"/>
              <a:buChar char="•"/>
            </a:pPr>
            <a:r>
              <a:rPr lang="ru-RU" sz="2400"/>
              <a:t> ИКТ</a:t>
            </a:r>
          </a:p>
          <a:p>
            <a:pPr>
              <a:buFont typeface="Arial" charset="0"/>
              <a:buChar char="•"/>
            </a:pPr>
            <a:r>
              <a:rPr lang="ru-RU" sz="2400"/>
              <a:t> Факультатив (кружок) «Наглядная геометрия»</a:t>
            </a:r>
          </a:p>
          <a:p>
            <a:pPr>
              <a:buFont typeface="Arial" charset="0"/>
              <a:buChar char="•"/>
            </a:pPr>
            <a:r>
              <a:rPr lang="ru-RU" sz="2400"/>
              <a:t> Факультатив (кружок) «Логические задачи» </a:t>
            </a:r>
          </a:p>
          <a:p>
            <a:pPr>
              <a:buFont typeface="Arial" charset="0"/>
              <a:buChar char="•"/>
            </a:pPr>
            <a:r>
              <a:rPr lang="ru-RU" sz="2400"/>
              <a:t> Факультатив «Словесный конструктор» </a:t>
            </a:r>
          </a:p>
          <a:p>
            <a:pPr>
              <a:buFont typeface="Arial" charset="0"/>
              <a:buChar char="•"/>
            </a:pPr>
            <a:r>
              <a:rPr lang="ru-RU" sz="2400"/>
              <a:t> Факультатив «Проектная и исследовательская деятельность»</a:t>
            </a:r>
          </a:p>
          <a:p>
            <a:pPr>
              <a:buFont typeface="Arial" charset="0"/>
              <a:buChar char="•"/>
            </a:pPr>
            <a:r>
              <a:rPr lang="ru-RU" sz="2400"/>
              <a:t>  Факультатив «В мире книг» </a:t>
            </a:r>
          </a:p>
          <a:p>
            <a:pPr>
              <a:buFont typeface="Arial" charset="0"/>
              <a:buChar char="•"/>
            </a:pPr>
            <a:r>
              <a:rPr lang="ru-RU" sz="2400"/>
              <a:t> Факультатив «Творческая мастерская»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1"/>
          <p:cNvSpPr>
            <a:spLocks noChangeArrowheads="1"/>
          </p:cNvSpPr>
          <p:nvPr/>
        </p:nvSpPr>
        <p:spPr bwMode="auto">
          <a:xfrm>
            <a:off x="642938" y="357188"/>
            <a:ext cx="785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  <a:cs typeface="Times New Roman" pitchFamily="18" charset="0"/>
              </a:rPr>
              <a:t>Общекультурное направление внеурочной деятельности </a:t>
            </a:r>
          </a:p>
        </p:txBody>
      </p:sp>
      <p:sp>
        <p:nvSpPr>
          <p:cNvPr id="14339" name="Прямоугольник 2"/>
          <p:cNvSpPr>
            <a:spLocks noChangeArrowheads="1"/>
          </p:cNvSpPr>
          <p:nvPr/>
        </p:nvSpPr>
        <p:spPr bwMode="auto">
          <a:xfrm>
            <a:off x="1500188" y="1000125"/>
            <a:ext cx="5715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Кружок «Учимся быть читателями» </a:t>
            </a:r>
            <a:br>
              <a:rPr lang="ru-RU" sz="2400"/>
            </a:br>
            <a:r>
              <a:rPr lang="ru-RU" sz="2400"/>
              <a:t>Кружок «Поиграем в слова?» </a:t>
            </a:r>
            <a:br>
              <a:rPr lang="ru-RU" sz="2400"/>
            </a:br>
            <a:r>
              <a:rPr lang="ru-RU" sz="2400"/>
              <a:t>«Вокальный практикум» </a:t>
            </a:r>
            <a:br>
              <a:rPr lang="ru-RU" sz="2400"/>
            </a:br>
            <a:r>
              <a:rPr lang="ru-RU" sz="2400"/>
              <a:t>Хореография </a:t>
            </a:r>
          </a:p>
        </p:txBody>
      </p:sp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857250" y="3357563"/>
            <a:ext cx="70024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000" b="1">
                <a:solidFill>
                  <a:srgbClr val="FF0000"/>
                </a:solidFill>
                <a:cs typeface="Times New Roman" pitchFamily="18" charset="0"/>
              </a:rPr>
              <a:t>Социальное направление внеурочной деятельности </a:t>
            </a:r>
          </a:p>
        </p:txBody>
      </p:sp>
      <p:sp>
        <p:nvSpPr>
          <p:cNvPr id="14341" name="Прямоугольник 4"/>
          <p:cNvSpPr>
            <a:spLocks noChangeArrowheads="1"/>
          </p:cNvSpPr>
          <p:nvPr/>
        </p:nvSpPr>
        <p:spPr bwMode="auto">
          <a:xfrm>
            <a:off x="1071563" y="3857625"/>
            <a:ext cx="6357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Кружок «Дарим людям красоту и радость» </a:t>
            </a:r>
            <a:br>
              <a:rPr lang="ru-RU" sz="2400"/>
            </a:br>
            <a:r>
              <a:rPr lang="ru-RU" sz="2400"/>
              <a:t>Кружок «Юный театрал» </a:t>
            </a:r>
            <a:br>
              <a:rPr lang="ru-RU" sz="2400"/>
            </a:br>
            <a:r>
              <a:rPr lang="ru-RU" sz="2400"/>
              <a:t>«Этика и этикет»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357188" y="357188"/>
            <a:ext cx="8572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 b="1">
                <a:solidFill>
                  <a:srgbClr val="FF0000"/>
                </a:solidFill>
                <a:cs typeface="Times New Roman" pitchFamily="18" charset="0"/>
              </a:rPr>
              <a:t>Духовно-нравственное направление внеурочной деятельности </a:t>
            </a:r>
          </a:p>
        </p:txBody>
      </p:sp>
      <p:sp>
        <p:nvSpPr>
          <p:cNvPr id="15363" name="Прямоугольник 2"/>
          <p:cNvSpPr>
            <a:spLocks noChangeArrowheads="1"/>
          </p:cNvSpPr>
          <p:nvPr/>
        </p:nvSpPr>
        <p:spPr bwMode="auto">
          <a:xfrm>
            <a:off x="1214438" y="928688"/>
            <a:ext cx="45720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Годовой проект «Народный календарь» </a:t>
            </a:r>
            <a:br>
              <a:rPr lang="ru-RU"/>
            </a:br>
            <a:r>
              <a:rPr lang="ru-RU"/>
              <a:t>Кружок «Юный краевед» </a:t>
            </a:r>
            <a:br>
              <a:rPr lang="ru-RU"/>
            </a:br>
            <a:r>
              <a:rPr lang="ru-RU"/>
              <a:t>Кружок «Спеши делать добро» </a:t>
            </a:r>
            <a:br>
              <a:rPr lang="ru-RU"/>
            </a:br>
            <a:r>
              <a:rPr lang="ru-RU"/>
              <a:t>«Основы православной культуры» </a:t>
            </a:r>
            <a:br>
              <a:rPr lang="ru-RU"/>
            </a:br>
            <a:r>
              <a:rPr lang="ru-RU"/>
              <a:t>«Народные промыслы» </a:t>
            </a:r>
          </a:p>
        </p:txBody>
      </p:sp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285750" y="2714625"/>
            <a:ext cx="8643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000" b="1">
                <a:solidFill>
                  <a:srgbClr val="FF0000"/>
                </a:solidFill>
                <a:cs typeface="Times New Roman" pitchFamily="18" charset="0"/>
              </a:rPr>
              <a:t>Спортивно-оздоровительное направление внеурочной деятельности </a:t>
            </a:r>
          </a:p>
        </p:txBody>
      </p:sp>
      <p:sp>
        <p:nvSpPr>
          <p:cNvPr id="15365" name="Прямоугольник 4"/>
          <p:cNvSpPr>
            <a:spLocks noChangeArrowheads="1"/>
          </p:cNvSpPr>
          <p:nvPr/>
        </p:nvSpPr>
        <p:spPr bwMode="auto">
          <a:xfrm>
            <a:off x="1285875" y="3500438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Туристический клуб для детей </a:t>
            </a:r>
            <a:br>
              <a:rPr lang="ru-RU"/>
            </a:br>
            <a:r>
              <a:rPr lang="ru-RU"/>
              <a:t>Корригирующая гимнастика </a:t>
            </a:r>
            <a:br>
              <a:rPr lang="ru-RU"/>
            </a:br>
            <a:r>
              <a:rPr lang="ru-RU"/>
              <a:t>Мини-футбол 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3"/>
          <p:cNvSpPr>
            <a:spLocks noGrp="1"/>
          </p:cNvSpPr>
          <p:nvPr>
            <p:ph type="ctrTitle"/>
          </p:nvPr>
        </p:nvSpPr>
        <p:spPr>
          <a:xfrm>
            <a:off x="714375" y="428625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i="1" smtClean="0">
                <a:solidFill>
                  <a:srgbClr val="002060"/>
                </a:solidFill>
              </a:rPr>
              <a:t>Распределение часов внеурочной деятельности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500" y="2786063"/>
            <a:ext cx="714375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</a:rPr>
              <a:t>2 ч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14750" y="2286000"/>
            <a:ext cx="714375" cy="428625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002060"/>
                </a:solidFill>
              </a:rPr>
              <a:t>1 ч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00500" y="3643313"/>
            <a:ext cx="714375" cy="42862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002060"/>
                </a:solidFill>
              </a:rPr>
              <a:t>1 ч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57750" y="3500438"/>
            <a:ext cx="714375" cy="4286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002060"/>
                </a:solidFill>
              </a:rPr>
              <a:t>1 ч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72000" y="4286250"/>
            <a:ext cx="714375" cy="428625"/>
          </a:xfrm>
          <a:prstGeom prst="round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1 ч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6250" y="2857500"/>
            <a:ext cx="714375" cy="428625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002060"/>
                </a:solidFill>
              </a:rPr>
              <a:t>1 ч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000375" y="3429000"/>
            <a:ext cx="714375" cy="428625"/>
          </a:xfrm>
          <a:prstGeom prst="round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002060"/>
                </a:solidFill>
              </a:rPr>
              <a:t>1 ч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14688" y="4071938"/>
            <a:ext cx="714375" cy="428625"/>
          </a:xfrm>
          <a:prstGeom prst="round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</a:rPr>
              <a:t>1 ч</a:t>
            </a:r>
          </a:p>
        </p:txBody>
      </p:sp>
      <p:sp>
        <p:nvSpPr>
          <p:cNvPr id="14" name="Овал 13"/>
          <p:cNvSpPr/>
          <p:nvPr/>
        </p:nvSpPr>
        <p:spPr>
          <a:xfrm>
            <a:off x="2286000" y="1928813"/>
            <a:ext cx="3643313" cy="3429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6396" name="TextBox 14"/>
          <p:cNvSpPr txBox="1">
            <a:spLocks noChangeArrowheads="1"/>
          </p:cNvSpPr>
          <p:nvPr/>
        </p:nvSpPr>
        <p:spPr bwMode="auto">
          <a:xfrm>
            <a:off x="214313" y="1357313"/>
            <a:ext cx="22066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тренеру </a:t>
            </a:r>
          </a:p>
          <a:p>
            <a:r>
              <a:rPr lang="ru-RU" sz="2800"/>
              <a:t>спортивной </a:t>
            </a:r>
          </a:p>
          <a:p>
            <a:r>
              <a:rPr lang="ru-RU" sz="2800"/>
              <a:t>школы</a:t>
            </a:r>
          </a:p>
        </p:txBody>
      </p:sp>
      <p:sp>
        <p:nvSpPr>
          <p:cNvPr id="16397" name="TextBox 15"/>
          <p:cNvSpPr txBox="1">
            <a:spLocks noChangeArrowheads="1"/>
          </p:cNvSpPr>
          <p:nvPr/>
        </p:nvSpPr>
        <p:spPr bwMode="auto">
          <a:xfrm>
            <a:off x="428625" y="5286375"/>
            <a:ext cx="17287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/>
              <a:t>учителю </a:t>
            </a:r>
          </a:p>
          <a:p>
            <a:pPr algn="ctr"/>
            <a:r>
              <a:rPr lang="ru-RU" sz="2800"/>
              <a:t>1 КЛ</a:t>
            </a:r>
          </a:p>
        </p:txBody>
      </p:sp>
      <p:sp>
        <p:nvSpPr>
          <p:cNvPr id="16398" name="TextBox 16"/>
          <p:cNvSpPr txBox="1">
            <a:spLocks noChangeArrowheads="1"/>
          </p:cNvSpPr>
          <p:nvPr/>
        </p:nvSpPr>
        <p:spPr bwMode="auto">
          <a:xfrm>
            <a:off x="6429375" y="1357313"/>
            <a:ext cx="24780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учителю ИЗО</a:t>
            </a:r>
          </a:p>
        </p:txBody>
      </p:sp>
      <p:sp>
        <p:nvSpPr>
          <p:cNvPr id="16399" name="TextBox 17"/>
          <p:cNvSpPr txBox="1">
            <a:spLocks noChangeArrowheads="1"/>
          </p:cNvSpPr>
          <p:nvPr/>
        </p:nvSpPr>
        <p:spPr bwMode="auto">
          <a:xfrm>
            <a:off x="6429375" y="2286000"/>
            <a:ext cx="2163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хореографу</a:t>
            </a:r>
          </a:p>
        </p:txBody>
      </p:sp>
      <p:sp>
        <p:nvSpPr>
          <p:cNvPr id="16400" name="TextBox 18"/>
          <p:cNvSpPr txBox="1">
            <a:spLocks noChangeArrowheads="1"/>
          </p:cNvSpPr>
          <p:nvPr/>
        </p:nvSpPr>
        <p:spPr bwMode="auto">
          <a:xfrm>
            <a:off x="6858000" y="5429250"/>
            <a:ext cx="19748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ведущему </a:t>
            </a:r>
          </a:p>
          <a:p>
            <a:r>
              <a:rPr lang="ru-RU" sz="2800"/>
              <a:t>курса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786188" y="4714875"/>
            <a:ext cx="714375" cy="428625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1 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44311E-6 L -0.24514 0.189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" y="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71785E-6 L -0.24531 -0.011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92414E-6 L 0.25209 1.92414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6827E-7 L 0.25938 -0.062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51526E-7 L 0.33056 0.1894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83164E-6 L -0.13473 0.2423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1258E-6 L 0.34705 0.1681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16 0.0118 L 0.18108 0.1572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" y="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75486E-6 L 0.17326 0.1482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3"/>
          <p:cNvSpPr>
            <a:spLocks noGrp="1"/>
          </p:cNvSpPr>
          <p:nvPr>
            <p:ph type="ctrTitle"/>
          </p:nvPr>
        </p:nvSpPr>
        <p:spPr>
          <a:xfrm>
            <a:off x="714375" y="0"/>
            <a:ext cx="7772400" cy="85725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002060"/>
                </a:solidFill>
              </a:rPr>
              <a:t>Модель организации внеурочной деятельности </a:t>
            </a:r>
            <a:br>
              <a:rPr lang="ru-RU" sz="2800" b="1" smtClean="0">
                <a:solidFill>
                  <a:srgbClr val="002060"/>
                </a:solidFill>
              </a:rPr>
            </a:br>
            <a:r>
              <a:rPr lang="ru-RU" sz="2800" b="1" smtClean="0">
                <a:solidFill>
                  <a:srgbClr val="002060"/>
                </a:solidFill>
              </a:rPr>
              <a:t>в 1-х классах (специалисты)</a:t>
            </a:r>
          </a:p>
        </p:txBody>
      </p:sp>
      <p:sp>
        <p:nvSpPr>
          <p:cNvPr id="17411" name="TextBox 17"/>
          <p:cNvSpPr txBox="1">
            <a:spLocks noChangeArrowheads="1"/>
          </p:cNvSpPr>
          <p:nvPr/>
        </p:nvSpPr>
        <p:spPr bwMode="auto">
          <a:xfrm>
            <a:off x="500063" y="1571625"/>
            <a:ext cx="1250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Танцы</a:t>
            </a: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2428875" y="1500188"/>
          <a:ext cx="6096000" cy="5794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1А</a:t>
                      </a:r>
                      <a:endParaRPr lang="ru-RU" sz="3200" b="1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1Б</a:t>
                      </a:r>
                      <a:endParaRPr lang="ru-RU" sz="3200" b="1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1В</a:t>
                      </a:r>
                      <a:endParaRPr lang="ru-RU" sz="3200" b="1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1Г</a:t>
                      </a:r>
                      <a:endParaRPr lang="ru-RU" sz="3200" b="1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17424" name="TextBox 17"/>
          <p:cNvSpPr txBox="1">
            <a:spLocks noChangeArrowheads="1"/>
          </p:cNvSpPr>
          <p:nvPr/>
        </p:nvSpPr>
        <p:spPr bwMode="auto">
          <a:xfrm>
            <a:off x="2571750" y="928688"/>
            <a:ext cx="12160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1 четв</a:t>
            </a:r>
          </a:p>
        </p:txBody>
      </p:sp>
      <p:sp>
        <p:nvSpPr>
          <p:cNvPr id="17425" name="TextBox 17"/>
          <p:cNvSpPr txBox="1">
            <a:spLocks noChangeArrowheads="1"/>
          </p:cNvSpPr>
          <p:nvPr/>
        </p:nvSpPr>
        <p:spPr bwMode="auto">
          <a:xfrm>
            <a:off x="4071938" y="928688"/>
            <a:ext cx="12160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2 четв</a:t>
            </a:r>
          </a:p>
        </p:txBody>
      </p:sp>
      <p:sp>
        <p:nvSpPr>
          <p:cNvPr id="17426" name="TextBox 17"/>
          <p:cNvSpPr txBox="1">
            <a:spLocks noChangeArrowheads="1"/>
          </p:cNvSpPr>
          <p:nvPr/>
        </p:nvSpPr>
        <p:spPr bwMode="auto">
          <a:xfrm>
            <a:off x="5643563" y="928688"/>
            <a:ext cx="12160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3 четв</a:t>
            </a:r>
          </a:p>
        </p:txBody>
      </p:sp>
      <p:sp>
        <p:nvSpPr>
          <p:cNvPr id="17427" name="TextBox 17"/>
          <p:cNvSpPr txBox="1">
            <a:spLocks noChangeArrowheads="1"/>
          </p:cNvSpPr>
          <p:nvPr/>
        </p:nvSpPr>
        <p:spPr bwMode="auto">
          <a:xfrm>
            <a:off x="7143750" y="928688"/>
            <a:ext cx="12160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4 четв</a:t>
            </a:r>
          </a:p>
        </p:txBody>
      </p:sp>
      <p:sp>
        <p:nvSpPr>
          <p:cNvPr id="17428" name="TextBox 17"/>
          <p:cNvSpPr txBox="1">
            <a:spLocks noChangeArrowheads="1"/>
          </p:cNvSpPr>
          <p:nvPr/>
        </p:nvSpPr>
        <p:spPr bwMode="auto">
          <a:xfrm>
            <a:off x="642938" y="2643188"/>
            <a:ext cx="944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ДПИ</a:t>
            </a:r>
          </a:p>
        </p:txBody>
      </p:sp>
      <p:graphicFrame>
        <p:nvGraphicFramePr>
          <p:cNvPr id="69" name="Таблица 68"/>
          <p:cNvGraphicFramePr>
            <a:graphicFrameLocks noGrp="1"/>
          </p:cNvGraphicFramePr>
          <p:nvPr/>
        </p:nvGraphicFramePr>
        <p:xfrm>
          <a:off x="2500313" y="2643188"/>
          <a:ext cx="6096000" cy="5794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1Г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1В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1Б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1А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17441" name="TextBox 17"/>
          <p:cNvSpPr txBox="1">
            <a:spLocks noChangeArrowheads="1"/>
          </p:cNvSpPr>
          <p:nvPr/>
        </p:nvSpPr>
        <p:spPr bwMode="auto">
          <a:xfrm>
            <a:off x="500063" y="3643313"/>
            <a:ext cx="13001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/>
              <a:t>Интел </a:t>
            </a:r>
          </a:p>
          <a:p>
            <a:pPr algn="ctr"/>
            <a:r>
              <a:rPr lang="ru-RU" sz="2800"/>
              <a:t>клуб</a:t>
            </a:r>
          </a:p>
        </p:txBody>
      </p:sp>
      <p:graphicFrame>
        <p:nvGraphicFramePr>
          <p:cNvPr id="71" name="Таблица 70"/>
          <p:cNvGraphicFramePr>
            <a:graphicFrameLocks noGrp="1"/>
          </p:cNvGraphicFramePr>
          <p:nvPr/>
        </p:nvGraphicFramePr>
        <p:xfrm>
          <a:off x="2500313" y="3786188"/>
          <a:ext cx="6096000" cy="5794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1Г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1В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1Б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1А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7454" name="TextBox 17"/>
          <p:cNvSpPr txBox="1">
            <a:spLocks noChangeArrowheads="1"/>
          </p:cNvSpPr>
          <p:nvPr/>
        </p:nvSpPr>
        <p:spPr bwMode="auto">
          <a:xfrm>
            <a:off x="642938" y="4929188"/>
            <a:ext cx="11969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/>
              <a:t>Спорт</a:t>
            </a:r>
          </a:p>
          <a:p>
            <a:pPr algn="ctr"/>
            <a:r>
              <a:rPr lang="ru-RU" sz="2800"/>
              <a:t>игры</a:t>
            </a:r>
          </a:p>
        </p:txBody>
      </p:sp>
      <p:graphicFrame>
        <p:nvGraphicFramePr>
          <p:cNvPr id="73" name="Таблица 72"/>
          <p:cNvGraphicFramePr>
            <a:graphicFrameLocks noGrp="1"/>
          </p:cNvGraphicFramePr>
          <p:nvPr/>
        </p:nvGraphicFramePr>
        <p:xfrm>
          <a:off x="2500313" y="4929188"/>
          <a:ext cx="6096000" cy="106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1В</a:t>
                      </a: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1Г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1В</a:t>
                      </a: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1Г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1Б</a:t>
                      </a: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1А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1Б</a:t>
                      </a: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1А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3"/>
          <p:cNvSpPr>
            <a:spLocks noGrp="1"/>
          </p:cNvSpPr>
          <p:nvPr>
            <p:ph type="ctrTitle"/>
          </p:nvPr>
        </p:nvSpPr>
        <p:spPr>
          <a:xfrm>
            <a:off x="714375" y="0"/>
            <a:ext cx="7772400" cy="85725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002060"/>
                </a:solidFill>
              </a:rPr>
              <a:t>Модель организации внеурочной деятельности </a:t>
            </a:r>
            <a:br>
              <a:rPr lang="ru-RU" sz="2800" b="1" smtClean="0">
                <a:solidFill>
                  <a:srgbClr val="002060"/>
                </a:solidFill>
              </a:rPr>
            </a:br>
            <a:r>
              <a:rPr lang="ru-RU" sz="2800" b="1" smtClean="0">
                <a:solidFill>
                  <a:srgbClr val="002060"/>
                </a:solidFill>
              </a:rPr>
              <a:t>в 1-х классах (специалисты)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38" y="928688"/>
          <a:ext cx="7786687" cy="578643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57348"/>
                <a:gridCol w="1557348"/>
                <a:gridCol w="1557348"/>
                <a:gridCol w="1557348"/>
                <a:gridCol w="1557348"/>
              </a:tblGrid>
              <a:tr h="1158539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8 </a:t>
                      </a:r>
                      <a:r>
                        <a:rPr lang="ru-RU" sz="3200" dirty="0" err="1" smtClean="0"/>
                        <a:t>нед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8 </a:t>
                      </a:r>
                      <a:r>
                        <a:rPr lang="ru-RU" sz="3200" dirty="0" err="1" smtClean="0"/>
                        <a:t>нед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8 </a:t>
                      </a:r>
                      <a:r>
                        <a:rPr lang="ru-RU" sz="3200" dirty="0" err="1" smtClean="0"/>
                        <a:t>нед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8 </a:t>
                      </a:r>
                      <a:r>
                        <a:rPr lang="ru-RU" sz="3200" dirty="0" err="1" smtClean="0"/>
                        <a:t>нед</a:t>
                      </a:r>
                      <a:endParaRPr lang="ru-RU" sz="3200" dirty="0"/>
                    </a:p>
                  </a:txBody>
                  <a:tcPr/>
                </a:tc>
              </a:tr>
              <a:tr h="1156985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1А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156985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1Б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156985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1В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156985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1Г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571750" y="2214563"/>
            <a:ext cx="857250" cy="4286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В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71750" y="2786063"/>
            <a:ext cx="857250" cy="357187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Т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643563" y="2214563"/>
            <a:ext cx="857250" cy="357187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СП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71750" y="3429000"/>
            <a:ext cx="857250" cy="357188"/>
          </a:xfrm>
          <a:prstGeom prst="round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П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71750" y="5643563"/>
            <a:ext cx="857250" cy="428625"/>
          </a:xfrm>
          <a:prstGeom prst="round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изо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571750" y="4929188"/>
            <a:ext cx="857250" cy="42862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Н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143375" y="3357563"/>
            <a:ext cx="857250" cy="357187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Т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715000" y="5072063"/>
            <a:ext cx="857250" cy="357187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Т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286625" y="5643563"/>
            <a:ext cx="857250" cy="357187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Т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786438" y="4500563"/>
            <a:ext cx="857250" cy="4286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В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7286625" y="4500563"/>
            <a:ext cx="857250" cy="428625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ТР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715000" y="6143625"/>
            <a:ext cx="857250" cy="428625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ТР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7286625" y="6143625"/>
            <a:ext cx="857250" cy="4286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ТР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143375" y="2214563"/>
            <a:ext cx="857250" cy="428625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ТР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571750" y="3857625"/>
            <a:ext cx="857250" cy="428625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ТР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143375" y="3857625"/>
            <a:ext cx="857250" cy="4286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В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143375" y="2786063"/>
            <a:ext cx="857250" cy="357187"/>
          </a:xfrm>
          <a:prstGeom prst="round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П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715000" y="5643563"/>
            <a:ext cx="857250" cy="357187"/>
          </a:xfrm>
          <a:prstGeom prst="round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П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7286625" y="5072063"/>
            <a:ext cx="857250" cy="357187"/>
          </a:xfrm>
          <a:prstGeom prst="round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П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7215188" y="2214563"/>
            <a:ext cx="857250" cy="357187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СП 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715000" y="3929063"/>
            <a:ext cx="857250" cy="357187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СП 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7286625" y="3929063"/>
            <a:ext cx="857250" cy="357187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СП </a:t>
            </a: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2571750" y="4500563"/>
            <a:ext cx="857250" cy="357187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СП 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143375" y="4500563"/>
            <a:ext cx="857250" cy="357187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СП </a:t>
            </a: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143375" y="6215063"/>
            <a:ext cx="857250" cy="357187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СП </a:t>
            </a: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2571750" y="6215063"/>
            <a:ext cx="857250" cy="357187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СП 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4143375" y="5643563"/>
            <a:ext cx="857250" cy="42862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Н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643563" y="2714625"/>
            <a:ext cx="857250" cy="42862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Н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7286625" y="3357563"/>
            <a:ext cx="857250" cy="42862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Н</a:t>
            </a: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4143375" y="5000625"/>
            <a:ext cx="857250" cy="428625"/>
          </a:xfrm>
          <a:prstGeom prst="round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изо</a:t>
            </a: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5715000" y="3357563"/>
            <a:ext cx="857250" cy="428625"/>
          </a:xfrm>
          <a:prstGeom prst="round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изо</a:t>
            </a: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7215188" y="2714625"/>
            <a:ext cx="857250" cy="428625"/>
          </a:xfrm>
          <a:prstGeom prst="round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изо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3"/>
          <p:cNvSpPr>
            <a:spLocks noGrp="1"/>
          </p:cNvSpPr>
          <p:nvPr>
            <p:ph type="ctrTitle"/>
          </p:nvPr>
        </p:nvSpPr>
        <p:spPr>
          <a:xfrm>
            <a:off x="714375" y="214313"/>
            <a:ext cx="7772400" cy="642937"/>
          </a:xfrm>
        </p:spPr>
        <p:txBody>
          <a:bodyPr/>
          <a:lstStyle/>
          <a:p>
            <a:pPr eaLnBrk="1" hangingPunct="1"/>
            <a:r>
              <a:rPr lang="ru-RU" sz="2400" b="1" i="1" smtClean="0">
                <a:solidFill>
                  <a:srgbClr val="002060"/>
                </a:solidFill>
              </a:rPr>
              <a:t>Организация внеурочной деятельности в 1 А классе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0" y="1071563"/>
          <a:ext cx="9144000" cy="2247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535785"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1-8 </a:t>
                      </a:r>
                      <a:r>
                        <a:rPr lang="ru-RU" dirty="0" err="1" smtClean="0"/>
                        <a:t>нед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9-16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нед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17-24 </a:t>
                      </a:r>
                      <a:r>
                        <a:rPr lang="ru-RU" dirty="0" err="1" smtClean="0"/>
                        <a:t>нед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25-32 </a:t>
                      </a:r>
                      <a:r>
                        <a:rPr lang="ru-RU" dirty="0" err="1" smtClean="0"/>
                        <a:t>нед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</a:tr>
              <a:tr h="535785">
                <a:tc gridSpan="20"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Группа продленного дня 1.15</a:t>
                      </a:r>
                      <a:endParaRPr lang="ru-RU" sz="3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0" y="4000500"/>
          <a:ext cx="9144000" cy="1392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59560"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1-8 </a:t>
                      </a:r>
                      <a:r>
                        <a:rPr lang="ru-RU" dirty="0" err="1" smtClean="0"/>
                        <a:t>нед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r>
                        <a:rPr lang="ru-RU" baseline="0" dirty="0" smtClean="0"/>
                        <a:t> -16 </a:t>
                      </a:r>
                      <a:r>
                        <a:rPr lang="ru-RU" baseline="0" dirty="0" err="1" smtClean="0"/>
                        <a:t>нед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17-24 </a:t>
                      </a:r>
                      <a:r>
                        <a:rPr lang="ru-RU" dirty="0" err="1" smtClean="0"/>
                        <a:t>нед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25-32 </a:t>
                      </a:r>
                      <a:r>
                        <a:rPr lang="ru-RU" dirty="0" err="1" smtClean="0"/>
                        <a:t>нед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5943"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</a:tr>
              <a:tr h="4659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Заголовок 3"/>
          <p:cNvSpPr txBox="1">
            <a:spLocks/>
          </p:cNvSpPr>
          <p:nvPr/>
        </p:nvSpPr>
        <p:spPr bwMode="auto">
          <a:xfrm>
            <a:off x="714375" y="3357563"/>
            <a:ext cx="7772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400" b="1" i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Организация внеурочной деятельности в 1 Б классе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2928938"/>
            <a:ext cx="428625" cy="285750"/>
          </a:xfrm>
          <a:prstGeom prst="round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</a:rPr>
              <a:t>ф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286000" y="2928938"/>
            <a:ext cx="428625" cy="285750"/>
          </a:xfrm>
          <a:prstGeom prst="round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</a:rPr>
              <a:t>ф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572000" y="2928938"/>
            <a:ext cx="428625" cy="285750"/>
          </a:xfrm>
          <a:prstGeom prst="round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</a:rPr>
              <a:t>ф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858000" y="2928938"/>
            <a:ext cx="428625" cy="285750"/>
          </a:xfrm>
          <a:prstGeom prst="round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</a:rPr>
              <a:t>ф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00063" y="5000625"/>
            <a:ext cx="428625" cy="285750"/>
          </a:xfrm>
          <a:prstGeom prst="round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</a:rPr>
              <a:t>ф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714625" y="5000625"/>
            <a:ext cx="428625" cy="285750"/>
          </a:xfrm>
          <a:prstGeom prst="round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</a:rPr>
              <a:t>ф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72063" y="5000625"/>
            <a:ext cx="428625" cy="285750"/>
          </a:xfrm>
          <a:prstGeom prst="round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</a:rPr>
              <a:t>ф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358063" y="5000625"/>
            <a:ext cx="428625" cy="285750"/>
          </a:xfrm>
          <a:prstGeom prst="round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</a:rPr>
              <a:t>ф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0063" y="2928938"/>
            <a:ext cx="428625" cy="285750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Ж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714625" y="2928938"/>
            <a:ext cx="428625" cy="285750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Ж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72063" y="2928938"/>
            <a:ext cx="428625" cy="285750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Ж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358063" y="2928938"/>
            <a:ext cx="428625" cy="285750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Ж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0" y="5000625"/>
            <a:ext cx="428625" cy="285750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Ж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286000" y="5000625"/>
            <a:ext cx="428625" cy="285750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Ж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643438" y="5000625"/>
            <a:ext cx="428625" cy="285750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Ж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858000" y="5000625"/>
            <a:ext cx="428625" cy="285750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Ж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428750" y="2928938"/>
            <a:ext cx="428625" cy="285750"/>
          </a:xfrm>
          <a:prstGeom prst="round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В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214688" y="2928938"/>
            <a:ext cx="428625" cy="285750"/>
          </a:xfrm>
          <a:prstGeom prst="roundRect">
            <a:avLst/>
          </a:prstGeom>
          <a:solidFill>
            <a:srgbClr val="FF66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</a:rPr>
              <a:t>тр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428750" y="5000625"/>
            <a:ext cx="428625" cy="285750"/>
          </a:xfrm>
          <a:prstGeom prst="round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В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643313" y="5000625"/>
            <a:ext cx="428625" cy="285750"/>
          </a:xfrm>
          <a:prstGeom prst="round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В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928688" y="2928938"/>
            <a:ext cx="428625" cy="285750"/>
          </a:xfrm>
          <a:prstGeom prst="roundRect">
            <a:avLst/>
          </a:prstGeom>
          <a:solidFill>
            <a:srgbClr val="00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Т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214688" y="5000625"/>
            <a:ext cx="428625" cy="285750"/>
          </a:xfrm>
          <a:prstGeom prst="roundRect">
            <a:avLst/>
          </a:prstGeom>
          <a:solidFill>
            <a:srgbClr val="00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Х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928688" y="5000625"/>
            <a:ext cx="428625" cy="285750"/>
          </a:xfrm>
          <a:prstGeom prst="roundRect">
            <a:avLst/>
          </a:prstGeom>
          <a:solidFill>
            <a:srgbClr val="CC0099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П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714750" y="2928938"/>
            <a:ext cx="428625" cy="285750"/>
          </a:xfrm>
          <a:prstGeom prst="roundRect">
            <a:avLst/>
          </a:prstGeom>
          <a:solidFill>
            <a:srgbClr val="CC0099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П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500688" y="2928938"/>
            <a:ext cx="428625" cy="285750"/>
          </a:xfrm>
          <a:prstGeom prst="round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С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786688" y="2928938"/>
            <a:ext cx="428625" cy="285750"/>
          </a:xfrm>
          <a:prstGeom prst="round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С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929313" y="5000625"/>
            <a:ext cx="428625" cy="285750"/>
          </a:xfrm>
          <a:prstGeom prst="round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С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286750" y="5000625"/>
            <a:ext cx="428625" cy="285750"/>
          </a:xfrm>
          <a:prstGeom prst="round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С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929313" y="2928938"/>
            <a:ext cx="428625" cy="285750"/>
          </a:xfrm>
          <a:prstGeom prst="round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Н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7786688" y="5000625"/>
            <a:ext cx="428625" cy="285750"/>
          </a:xfrm>
          <a:prstGeom prst="round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Н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215313" y="2928938"/>
            <a:ext cx="428625" cy="285750"/>
          </a:xfrm>
          <a:prstGeom prst="roundRect">
            <a:avLst/>
          </a:prstGeom>
          <a:solidFill>
            <a:srgbClr val="008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и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500688" y="5000625"/>
            <a:ext cx="428625" cy="285750"/>
          </a:xfrm>
          <a:prstGeom prst="roundRect">
            <a:avLst/>
          </a:prstGeom>
          <a:solidFill>
            <a:srgbClr val="008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Х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Новые образовательные стандарты в начальной школе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/>
              <a:t>ФГОС </a:t>
            </a:r>
            <a:r>
              <a:rPr lang="en-US" b="1" smtClean="0"/>
              <a:t>II</a:t>
            </a:r>
            <a:r>
              <a:rPr lang="ru-RU" b="1" smtClean="0"/>
              <a:t> поколения зарегистрирован 22.12.2009г.</a:t>
            </a:r>
          </a:p>
          <a:p>
            <a:r>
              <a:rPr lang="ru-RU" b="1" smtClean="0"/>
              <a:t>Вступает в силу с 01.09.2011г. по всей стране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Отличительная особенность ФГОС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/>
              <a:t>Деятельностный  характер</a:t>
            </a:r>
            <a:r>
              <a:rPr lang="ru-RU" smtClean="0"/>
              <a:t>, ставящий главною целью </a:t>
            </a:r>
            <a:r>
              <a:rPr lang="ru-RU" b="1" smtClean="0"/>
              <a:t>развитие личности ребёнка;</a:t>
            </a:r>
          </a:p>
          <a:p>
            <a:r>
              <a:rPr lang="ru-RU" smtClean="0"/>
              <a:t>Реализация как </a:t>
            </a:r>
            <a:r>
              <a:rPr lang="ru-RU" b="1" smtClean="0"/>
              <a:t>урочной</a:t>
            </a:r>
            <a:r>
              <a:rPr lang="ru-RU" smtClean="0"/>
              <a:t>, так и </a:t>
            </a:r>
            <a:r>
              <a:rPr lang="ru-RU" b="1" smtClean="0"/>
              <a:t>внеурочной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85750"/>
            <a:ext cx="8786813" cy="3078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latin typeface="+mj-lt"/>
                <a:ea typeface="+mj-ea"/>
                <a:cs typeface="+mj-cs"/>
              </a:rPr>
              <a:t>В чем должно заключаться обновление методической деятельности педагога при внедрении ФГОС 2-го поколения?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5123" name="Прямоугольник 4"/>
          <p:cNvSpPr>
            <a:spLocks noChangeArrowheads="1"/>
          </p:cNvSpPr>
          <p:nvPr/>
        </p:nvSpPr>
        <p:spPr bwMode="auto">
          <a:xfrm>
            <a:off x="500063" y="3286125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Деятельностно-целевой подход к содержанию стандартов</a:t>
            </a:r>
          </a:p>
        </p:txBody>
      </p:sp>
      <p:sp>
        <p:nvSpPr>
          <p:cNvPr id="5124" name="Прямоугольник 5"/>
          <p:cNvSpPr>
            <a:spLocks noChangeArrowheads="1"/>
          </p:cNvSpPr>
          <p:nvPr/>
        </p:nvSpPr>
        <p:spPr bwMode="auto">
          <a:xfrm>
            <a:off x="642938" y="4214813"/>
            <a:ext cx="7715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Новые функции методической деятельности педагога при внедрении ФГОС: аналитическая, экспертная, тьюторская, консультативная.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63" y="357188"/>
            <a:ext cx="8643937" cy="59086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atin typeface="+mn-lt"/>
              </a:rPr>
              <a:t>Если </a:t>
            </a:r>
            <a:r>
              <a:rPr lang="ru-RU" sz="4000" b="1" dirty="0">
                <a:latin typeface="+mn-lt"/>
              </a:rPr>
              <a:t>раньше под образовательными результатами мы имели  в виду только то, что связано с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предметными результатами</a:t>
            </a:r>
            <a:r>
              <a:rPr lang="ru-RU" sz="4000" b="1" dirty="0">
                <a:latin typeface="+mn-lt"/>
              </a:rPr>
              <a:t>, то теперь мы имеем дело с </a:t>
            </a:r>
            <a:r>
              <a:rPr lang="ru-RU" sz="4000" b="1" dirty="0">
                <a:latin typeface="+mn-lt"/>
              </a:rPr>
              <a:t>личностными </a:t>
            </a:r>
            <a:r>
              <a:rPr lang="ru-RU" sz="4000" b="1" dirty="0">
                <a:latin typeface="+mn-lt"/>
              </a:rPr>
              <a:t>результатами, определяющими мотивацию, направленность деятельности человека.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88"/>
            <a:ext cx="9144000" cy="52943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Предметная часть </a:t>
            </a:r>
            <a:r>
              <a:rPr lang="ru-RU" sz="3200" b="1" dirty="0">
                <a:latin typeface="+mn-lt"/>
              </a:rPr>
              <a:t>результатов проверяется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 уровне индивидуальной аттестации </a:t>
            </a:r>
            <a:r>
              <a:rPr lang="ru-RU" sz="3200" b="1" dirty="0">
                <a:latin typeface="+mn-lt"/>
              </a:rPr>
              <a:t>обучающегося. А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личностная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>
                <a:latin typeface="+mn-lt"/>
              </a:rPr>
              <a:t>- </a:t>
            </a:r>
            <a:r>
              <a:rPr lang="ru-RU" sz="3200" b="1" dirty="0">
                <a:latin typeface="+mn-lt"/>
              </a:rPr>
              <a:t>является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предметом анализа и оценки массовых социологических исследований.</a:t>
            </a:r>
            <a:r>
              <a:rPr lang="ru-RU" sz="3200" b="1" dirty="0">
                <a:latin typeface="+mn-lt"/>
              </a:rPr>
              <a:t/>
            </a:r>
            <a:br>
              <a:rPr lang="ru-RU" sz="3200" b="1" dirty="0">
                <a:latin typeface="+mn-lt"/>
              </a:rPr>
            </a:br>
            <a:r>
              <a:rPr lang="ru-RU" sz="3200" b="1" dirty="0">
                <a:latin typeface="+mn-lt"/>
              </a:rPr>
              <a:t/>
            </a:r>
            <a:br>
              <a:rPr lang="ru-RU" sz="3200" b="1" dirty="0">
                <a:latin typeface="+mn-lt"/>
              </a:rPr>
            </a:br>
            <a:r>
              <a:rPr lang="ru-RU" sz="3200" b="1" dirty="0">
                <a:latin typeface="+mn-lt"/>
              </a:rPr>
              <a:t>Это </a:t>
            </a:r>
            <a:r>
              <a:rPr lang="ru-RU" sz="3200" b="1" dirty="0">
                <a:latin typeface="+mn-lt"/>
              </a:rPr>
              <a:t>отличие нового </a:t>
            </a:r>
            <a:r>
              <a:rPr lang="ru-RU" sz="3200" b="1" dirty="0"/>
              <a:t>поколения  стандартов</a:t>
            </a:r>
            <a:r>
              <a:rPr lang="ru-RU" sz="3200" b="1" dirty="0">
                <a:latin typeface="+mn-lt"/>
              </a:rPr>
              <a:t>.</a:t>
            </a:r>
            <a:r>
              <a:rPr lang="ru-RU" sz="3200" b="1" dirty="0">
                <a:latin typeface="+mn-lt"/>
              </a:rPr>
              <a:t>  </a:t>
            </a:r>
            <a:endParaRPr lang="ru-RU" sz="3200" b="1" dirty="0">
              <a:latin typeface="+mn-lt"/>
            </a:endParaRPr>
          </a:p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Результаты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 </a:t>
            </a:r>
            <a:r>
              <a:rPr lang="ru-RU" sz="3200" b="1" dirty="0">
                <a:latin typeface="+mn-lt"/>
              </a:rPr>
              <a:t>разделили на те, которые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относятся к конкретной личности</a:t>
            </a:r>
            <a:r>
              <a:rPr lang="ru-RU" sz="3200" b="1" dirty="0">
                <a:latin typeface="+mn-lt"/>
              </a:rPr>
              <a:t> и те, которые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относятся к оценке системы образования в целом.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50" y="1000125"/>
            <a:ext cx="8358188" cy="50784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latin typeface="+mn-lt"/>
              </a:rPr>
              <a:t>Поэтому было принято решение представить стандарт на двух уровнях</a:t>
            </a:r>
            <a:r>
              <a:rPr lang="ru-RU" sz="3600" b="1" dirty="0">
                <a:latin typeface="+mn-lt"/>
              </a:rPr>
              <a:t>, </a:t>
            </a:r>
            <a:r>
              <a:rPr lang="ru-RU" sz="3600" b="1" dirty="0">
                <a:latin typeface="+mn-lt"/>
              </a:rPr>
              <a:t>рассматривать его как </a:t>
            </a:r>
            <a:r>
              <a:rPr lang="ru-RU" sz="3600" b="1" dirty="0">
                <a:latin typeface="+mn-lt"/>
              </a:rPr>
              <a:t>айсберг</a:t>
            </a:r>
            <a:r>
              <a:rPr lang="ru-RU" sz="3600" b="1" dirty="0">
                <a:latin typeface="+mn-lt"/>
              </a:rPr>
              <a:t>, надводная часть которого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ориентирована на широкую общественность. </a:t>
            </a:r>
            <a:r>
              <a:rPr lang="ru-RU" sz="3600" b="1" dirty="0">
                <a:latin typeface="+mn-lt"/>
              </a:rPr>
              <a:t>Есть и подводная часть, которая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ориентирована на узкое профессиональное сообщество.</a:t>
            </a:r>
            <a:r>
              <a:rPr lang="ru-RU" sz="3600" b="1" dirty="0">
                <a:latin typeface="+mn-lt"/>
              </a:rPr>
              <a:t/>
            </a:r>
            <a:br>
              <a:rPr lang="ru-RU" sz="3600" b="1" dirty="0">
                <a:latin typeface="+mn-lt"/>
              </a:rPr>
            </a:br>
            <a:endParaRPr lang="ru-RU" sz="36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571472" y="1214422"/>
          <a:ext cx="7715304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85720" y="428605"/>
            <a:ext cx="857256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33"/>
                </a:solidFill>
              </a:rPr>
              <a:t>Базисный образовательный план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57625" y="2857500"/>
            <a:ext cx="3571875" cy="264318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3"/>
          <p:cNvSpPr>
            <a:spLocks noGrp="1"/>
          </p:cNvSpPr>
          <p:nvPr>
            <p:ph type="ctrTitle"/>
          </p:nvPr>
        </p:nvSpPr>
        <p:spPr>
          <a:xfrm>
            <a:off x="714375" y="428625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i="1" smtClean="0">
                <a:solidFill>
                  <a:srgbClr val="002060"/>
                </a:solidFill>
              </a:rPr>
              <a:t>Направления внеурочной деятельности</a:t>
            </a: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214313" y="1643063"/>
            <a:ext cx="7383462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Спортивно-оздоровительное</a:t>
            </a:r>
          </a:p>
          <a:p>
            <a:r>
              <a:rPr lang="ru-RU" sz="4000"/>
              <a:t>Общеинтеллектуальное </a:t>
            </a:r>
            <a:endParaRPr lang="ru-RU" sz="4000">
              <a:latin typeface="Calibri" pitchFamily="34" charset="0"/>
            </a:endParaRPr>
          </a:p>
          <a:p>
            <a:r>
              <a:rPr lang="ru-RU" sz="4000"/>
              <a:t>Общекультурное </a:t>
            </a:r>
          </a:p>
          <a:p>
            <a:r>
              <a:rPr lang="ru-RU" sz="4000"/>
              <a:t>Социальное </a:t>
            </a:r>
          </a:p>
          <a:p>
            <a:r>
              <a:rPr lang="ru-RU" sz="4000"/>
              <a:t>Духовно-нравственное </a:t>
            </a:r>
          </a:p>
          <a:p>
            <a:endParaRPr lang="ru-RU" sz="4000">
              <a:latin typeface="Calibri" pitchFamily="34" charset="0"/>
            </a:endParaRPr>
          </a:p>
          <a:p>
            <a:r>
              <a:rPr lang="ru-RU" sz="4000">
                <a:latin typeface="Calibri" pitchFamily="34" charset="0"/>
              </a:rPr>
              <a:t>Итого                                            </a:t>
            </a:r>
            <a:r>
              <a:rPr lang="ru-RU" sz="4000" b="1">
                <a:latin typeface="Calibri" pitchFamily="34" charset="0"/>
              </a:rPr>
              <a:t>10 ч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072438" y="1785938"/>
            <a:ext cx="714375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072438" y="2500313"/>
            <a:ext cx="714375" cy="428625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072438" y="3143250"/>
            <a:ext cx="714375" cy="42862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072438" y="3857625"/>
            <a:ext cx="714375" cy="4286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072438" y="4572000"/>
            <a:ext cx="714375" cy="428625"/>
          </a:xfrm>
          <a:prstGeom prst="round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794</Words>
  <Application>Microsoft Office PowerPoint</Application>
  <PresentationFormat>Экран (4:3)</PresentationFormat>
  <Paragraphs>267</Paragraphs>
  <Slides>18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Организация  внеурочной деятельности первоклассников   в 2011 – 2012 г.</vt:lpstr>
      <vt:lpstr>Новые образовательные стандарты в начальной школе</vt:lpstr>
      <vt:lpstr>Отличительная особенность ФГОС</vt:lpstr>
      <vt:lpstr>Слайд 4</vt:lpstr>
      <vt:lpstr>Слайд 5</vt:lpstr>
      <vt:lpstr>Слайд 6</vt:lpstr>
      <vt:lpstr>Слайд 7</vt:lpstr>
      <vt:lpstr>Слайд 8</vt:lpstr>
      <vt:lpstr>Направления внеурочной деятельности</vt:lpstr>
      <vt:lpstr>Слайд 10</vt:lpstr>
      <vt:lpstr>Слайд 11</vt:lpstr>
      <vt:lpstr>Слайд 12</vt:lpstr>
      <vt:lpstr>Слайд 13</vt:lpstr>
      <vt:lpstr>Слайд 14</vt:lpstr>
      <vt:lpstr>Распределение часов внеурочной деятельности</vt:lpstr>
      <vt:lpstr>Модель организации внеурочной деятельности  в 1-х классах (специалисты)</vt:lpstr>
      <vt:lpstr>Модель организации внеурочной деятельности  в 1-х классах (специалисты)</vt:lpstr>
      <vt:lpstr>Организация внеурочной деятельности в 1 А классе</vt:lpstr>
    </vt:vector>
  </TitlesOfParts>
  <Company>МБОУ СОШ 22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Admin</cp:lastModifiedBy>
  <cp:revision>71</cp:revision>
  <dcterms:created xsi:type="dcterms:W3CDTF">2010-03-29T14:22:34Z</dcterms:created>
  <dcterms:modified xsi:type="dcterms:W3CDTF">2014-08-19T18:35:14Z</dcterms:modified>
</cp:coreProperties>
</file>