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57" r:id="rId4"/>
    <p:sldId id="266" r:id="rId5"/>
    <p:sldId id="273" r:id="rId6"/>
    <p:sldId id="261" r:id="rId7"/>
    <p:sldId id="262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913"/>
    <a:srgbClr val="FFFF00"/>
    <a:srgbClr val="545C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DBD5C2-42B8-44A3-A673-060745034351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AF5066-4135-45F2-8B8A-C6017EE18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DD0AE-D9A2-4C79-8ED1-1C11BF36F717}" type="datetime1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2CED-9AE2-4478-9377-E24D721A1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5FF4-337E-4C22-9572-0A7010374B7E}" type="datetime1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94A65-E933-406B-AAC5-A93FB285B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85CD1-DAE8-48B8-87B3-178C29C175F7}" type="datetime1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403C5-F8D5-4C36-A14E-8A4E559FE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EC23-0BA6-428A-9014-28F7C30390B5}" type="datetime1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8DC33-2A14-4601-872A-E0EC59EFB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953B-0BC3-4145-87A7-9DBFE87B492E}" type="datetime1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3FEA-6795-467B-B647-674A3B5B0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73E22-A878-4FDD-BE36-491C107F6B9C}" type="datetime1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C74C0-7D00-4C3C-896F-A50233809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63FB6-6330-4B81-ACDA-E992E2F2CD6F}" type="datetime1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CA24-92B0-474C-ADD6-7A678EC14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E7A44-E2B7-48CB-BAF1-5126395428FC}" type="datetime1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1192-7F57-45F2-A447-8886BDAF4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C76ED-F8FF-4194-A7FD-7E8769C5A1D8}" type="datetime1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C004E-AD42-4B1A-B832-1544DC8E9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52BC-DC0E-40D7-9145-7E54CF4CAA5A}" type="datetime1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814E8-467C-4863-8A94-912DB1777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64E4-E5F6-4DFA-AEC3-01D9825863CB}" type="datetime1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103A1-A9FD-46B6-A26E-2DC8BD326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DA1EFA-F56E-4D8F-BCCD-C10EC9880575}" type="datetime1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F5AC3E-5FA3-49BC-A174-FFD583F34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slide" Target="slide8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8001000" cy="6858000"/>
          </a:xfrm>
          <a:prstGeom prst="rtTriangle">
            <a:avLst/>
          </a:prstGeom>
          <a:blipFill dpi="0" rotWithShape="1">
            <a:blip r:embed="rId3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909618" flipH="1">
            <a:off x="3905228" y="-1812572"/>
            <a:ext cx="119129" cy="1048314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815945">
            <a:off x="2735263" y="2422525"/>
            <a:ext cx="1463675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0983810">
            <a:off x="760413" y="4186238"/>
            <a:ext cx="1481137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 rot="20314623">
            <a:off x="5441950" y="633413"/>
            <a:ext cx="1474788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1443890">
            <a:off x="1550988" y="3532188"/>
            <a:ext cx="1474787" cy="2247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20736033">
            <a:off x="2398713" y="2935288"/>
            <a:ext cx="148272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 rot="20803648">
            <a:off x="4019550" y="1535113"/>
            <a:ext cx="18065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1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 rot="21292455">
            <a:off x="3668713" y="2128838"/>
            <a:ext cx="1382712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 rot="21082940">
            <a:off x="4803775" y="1157288"/>
            <a:ext cx="13112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1428750"/>
            <a:ext cx="20288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0"/>
          <p:cNvSpPr txBox="1"/>
          <p:nvPr/>
        </p:nvSpPr>
        <p:spPr>
          <a:xfrm>
            <a:off x="6143625" y="0"/>
            <a:ext cx="1436688" cy="22463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1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0"/>
          <p:cNvSpPr txBox="1"/>
          <p:nvPr/>
        </p:nvSpPr>
        <p:spPr>
          <a:xfrm rot="20983810">
            <a:off x="315913" y="601663"/>
            <a:ext cx="350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0"/>
          <p:cNvSpPr txBox="1"/>
          <p:nvPr/>
        </p:nvSpPr>
        <p:spPr>
          <a:xfrm rot="21443890">
            <a:off x="936625" y="436563"/>
            <a:ext cx="350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736033">
            <a:off x="1397000" y="466725"/>
            <a:ext cx="352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0"/>
          <p:cNvSpPr txBox="1"/>
          <p:nvPr/>
        </p:nvSpPr>
        <p:spPr>
          <a:xfrm rot="20803648">
            <a:off x="2036763" y="682625"/>
            <a:ext cx="393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10"/>
          <p:cNvSpPr txBox="1"/>
          <p:nvPr/>
        </p:nvSpPr>
        <p:spPr>
          <a:xfrm rot="21082940">
            <a:off x="3168650" y="522288"/>
            <a:ext cx="3286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0"/>
          <p:cNvSpPr txBox="1"/>
          <p:nvPr/>
        </p:nvSpPr>
        <p:spPr>
          <a:xfrm rot="21292455">
            <a:off x="2587625" y="508000"/>
            <a:ext cx="1905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3578225" y="207963"/>
            <a:ext cx="563563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857628"/>
            <a:ext cx="4176913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Тренажёр</a:t>
            </a:r>
          </a:p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«Синонимы. Антонимы.»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14876" y="6000768"/>
            <a:ext cx="3840611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Калиниченко Елена Петровна</a:t>
            </a:r>
          </a:p>
          <a:p>
            <a:pPr algn="ctr"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 Новый Уренгой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3" grpId="0"/>
      <p:bldP spid="13" grpId="1"/>
      <p:bldP spid="10" grpId="0"/>
      <p:bldP spid="10" grpId="1"/>
      <p:bldP spid="15" grpId="0"/>
      <p:bldP spid="15" grpId="1"/>
      <p:bldP spid="14" grpId="0"/>
      <p:bldP spid="14" grpId="1"/>
      <p:bldP spid="16" grpId="0"/>
      <p:bldP spid="16" grpId="1"/>
      <p:bldP spid="18" grpId="0"/>
      <p:bldP spid="18" grpId="1"/>
      <p:bldP spid="41" grpId="0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50F66B55-4310-4BC4-B06A-59E0730B8CAD}" type="datetime1">
              <a:rPr lang="ru-RU"/>
              <a:pPr>
                <a:defRPr/>
              </a:pPr>
              <a:t>02.01.2015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B515B-9BA7-4266-8C54-65539C9346B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83090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антонимы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1071563" y="785813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Segoe Print" pitchFamily="2" charset="0"/>
              </a:rPr>
              <a:t>Антонимы</a:t>
            </a:r>
            <a:r>
              <a:rPr lang="ru-RU" sz="2000">
                <a:solidFill>
                  <a:srgbClr val="C00000"/>
                </a:solidFill>
                <a:latin typeface="Segoe Print" pitchFamily="2" charset="0"/>
              </a:rPr>
              <a:t> – слова, противоположные по смыслу.</a:t>
            </a:r>
          </a:p>
        </p:txBody>
      </p:sp>
      <p:pic>
        <p:nvPicPr>
          <p:cNvPr id="12" name="Рисунок 11" descr="C:\Users\1\Pictures\КАРТИНКИ\АНИМИРОВАННЫЕ КАРТИНКИ\1 (363)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71562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00034" y="1357298"/>
            <a:ext cx="837633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Подчеркни антонимы к выделенным словам: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28794" y="2071678"/>
            <a:ext cx="130311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День -</a:t>
            </a:r>
          </a:p>
        </p:txBody>
      </p:sp>
      <p:pic>
        <p:nvPicPr>
          <p:cNvPr id="11273" name="Рисунок 19" descr="D:\клипарты\школа\33ec12ce6c8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4786313"/>
            <a:ext cx="17859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357554" y="2071678"/>
            <a:ext cx="110434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утро,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357686" y="2071678"/>
            <a:ext cx="13203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вечер,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715008" y="2071678"/>
            <a:ext cx="11407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ночь.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71538" y="2571744"/>
            <a:ext cx="207601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Глубокий -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2571744"/>
            <a:ext cx="152157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низкий,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14876" y="2571744"/>
            <a:ext cx="160011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мелкий,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286512" y="2571744"/>
            <a:ext cx="190539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большой.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142976" y="3071810"/>
            <a:ext cx="161909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Умный -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57488" y="3071810"/>
            <a:ext cx="205376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красивый,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929190" y="3071810"/>
            <a:ext cx="18765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хороший,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715140" y="3071810"/>
            <a:ext cx="171451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глупый.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142976" y="3571876"/>
            <a:ext cx="215796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Здоровье -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214678" y="3571876"/>
            <a:ext cx="175477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болезнь,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000628" y="3571876"/>
            <a:ext cx="11336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беда,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43636" y="3571876"/>
            <a:ext cx="17461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веселье.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42976" y="4143380"/>
            <a:ext cx="208403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Говорить -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214678" y="4143380"/>
            <a:ext cx="16398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сказать,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786314" y="4143380"/>
            <a:ext cx="17811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молчать,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500826" y="4143380"/>
            <a:ext cx="182370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молвить.</a:t>
            </a: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5715000" y="2500313"/>
            <a:ext cx="928688" cy="46037"/>
          </a:xfrm>
          <a:prstGeom prst="wedgeRect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4857750" y="3071813"/>
            <a:ext cx="1285875" cy="71437"/>
          </a:xfrm>
          <a:prstGeom prst="wedgeRect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6858000" y="3571875"/>
            <a:ext cx="1285875" cy="71438"/>
          </a:xfrm>
          <a:prstGeom prst="wedgeRect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3286125" y="4071938"/>
            <a:ext cx="1500188" cy="71437"/>
          </a:xfrm>
          <a:prstGeom prst="wedgeRect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4929188" y="4643438"/>
            <a:ext cx="1500187" cy="71437"/>
          </a:xfrm>
          <a:prstGeom prst="wedgeRectCallou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86578" y="5786454"/>
            <a:ext cx="2143140" cy="500066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 rot="20998635">
            <a:off x="7010400" y="5924550"/>
            <a:ext cx="1571625" cy="28575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3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1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9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7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4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5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autoRev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2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3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1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9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6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7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4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5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3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0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1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autoRev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8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9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4" grpId="0"/>
      <p:bldP spid="25" grpId="0"/>
      <p:bldP spid="27" grpId="0"/>
      <p:bldP spid="28" grpId="0"/>
      <p:bldP spid="29" grpId="0"/>
      <p:bldP spid="30" grpId="0"/>
      <p:bldP spid="32" grpId="0"/>
      <p:bldP spid="34" grpId="0"/>
      <p:bldP spid="35" grpId="0"/>
      <p:bldP spid="36" grpId="0"/>
      <p:bldP spid="37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6643702" y="5643578"/>
            <a:ext cx="2143140" cy="500066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28" name="Управляющая кнопка: домой 27">
            <a:hlinkClick r:id="rId2" action="ppaction://hlinksldjump" highlightClick="1"/>
          </p:cNvPr>
          <p:cNvSpPr/>
          <p:nvPr/>
        </p:nvSpPr>
        <p:spPr>
          <a:xfrm rot="21174193">
            <a:off x="6875463" y="5664200"/>
            <a:ext cx="1525587" cy="385763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Выноска 1 (с границей) 38"/>
          <p:cNvSpPr/>
          <p:nvPr/>
        </p:nvSpPr>
        <p:spPr>
          <a:xfrm>
            <a:off x="1143000" y="2143125"/>
            <a:ext cx="785813" cy="785813"/>
          </a:xfrm>
          <a:prstGeom prst="accentCallout1">
            <a:avLst>
              <a:gd name="adj1" fmla="val 18750"/>
              <a:gd name="adj2" fmla="val -8333"/>
              <a:gd name="adj3" fmla="val -53425"/>
              <a:gd name="adj4" fmla="val 24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50F66B55-4310-4BC4-B06A-59E0730B8CAD}" type="datetime1">
              <a:rPr lang="ru-RU"/>
              <a:pPr>
                <a:defRPr/>
              </a:pPr>
              <a:t>02.01.2015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DEF4C-4246-43C5-A16D-3A3420E15529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0"/>
            <a:ext cx="548515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Оцени свою работу:</a:t>
            </a:r>
          </a:p>
        </p:txBody>
      </p:sp>
      <p:pic>
        <p:nvPicPr>
          <p:cNvPr id="12" name="Рисунок 11" descr="C:\Users\1\Pictures\КАРТИНКИ\АНИМИРОВАННЫЕ КАРТИНКИ\1 (363)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1071562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85813" y="1857375"/>
            <a:ext cx="1500187" cy="3143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500063" y="2214563"/>
            <a:ext cx="2071687" cy="571500"/>
          </a:xfrm>
          <a:prstGeom prst="leftRightArrow">
            <a:avLst>
              <a:gd name="adj1" fmla="val 31539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500063" y="3143250"/>
            <a:ext cx="2071687" cy="571500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500063" y="4143375"/>
            <a:ext cx="2071687" cy="571500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Трапеция 19"/>
          <p:cNvSpPr/>
          <p:nvPr/>
        </p:nvSpPr>
        <p:spPr>
          <a:xfrm>
            <a:off x="1000125" y="1643063"/>
            <a:ext cx="1071563" cy="214312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43000" y="2143125"/>
            <a:ext cx="714375" cy="6429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143000" y="3143250"/>
            <a:ext cx="714375" cy="6429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43000" y="4071938"/>
            <a:ext cx="714375" cy="6429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9" name="Picture 2" descr="F:\КАРТИНКИ-РИСУНКИ\картинки\Транспорт\transport03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1857375"/>
            <a:ext cx="13573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428860" y="4214818"/>
            <a:ext cx="526240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Справился со всеми заданиями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43174" y="3214686"/>
            <a:ext cx="413709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Испытывал затруднения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428860" y="2000240"/>
            <a:ext cx="485081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Неверно выполнил большую</a:t>
            </a:r>
          </a:p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часть заданий</a:t>
            </a: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1143000" y="2143125"/>
            <a:ext cx="714375" cy="642938"/>
          </a:xfrm>
          <a:prstGeom prst="wedgeRoundRectCallout">
            <a:avLst>
              <a:gd name="adj1" fmla="val -14368"/>
              <a:gd name="adj2" fmla="val 500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1143000" y="3143250"/>
            <a:ext cx="714375" cy="642938"/>
          </a:xfrm>
          <a:prstGeom prst="wedgeRoundRectCallout">
            <a:avLst>
              <a:gd name="adj1" fmla="val -14368"/>
              <a:gd name="adj2" fmla="val 500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1143000" y="4071938"/>
            <a:ext cx="714375" cy="642937"/>
          </a:xfrm>
          <a:prstGeom prst="wedgeRoundRectCallout">
            <a:avLst>
              <a:gd name="adj1" fmla="val -14368"/>
              <a:gd name="adj2" fmla="val 500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36" name="TextBox 45"/>
          <p:cNvSpPr txBox="1">
            <a:spLocks noChangeArrowheads="1"/>
          </p:cNvSpPr>
          <p:nvPr/>
        </p:nvSpPr>
        <p:spPr bwMode="auto">
          <a:xfrm>
            <a:off x="1714500" y="785813"/>
            <a:ext cx="585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FF00"/>
                </a:solidFill>
                <a:latin typeface="Segoe Print" pitchFamily="2" charset="0"/>
              </a:rPr>
              <a:t>кликни мышкой на одно из утверждений</a:t>
            </a:r>
          </a:p>
        </p:txBody>
      </p:sp>
      <p:pic>
        <p:nvPicPr>
          <p:cNvPr id="18439" name="Picture 7" descr="F:\КАРТИНКИ-РИСУНКИ\картинки\text (4813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5143500"/>
            <a:ext cx="25717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FB13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F21C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flipV="1">
            <a:off x="0" y="0"/>
            <a:ext cx="8001000" cy="6858000"/>
          </a:xfrm>
          <a:prstGeom prst="rtTriangle">
            <a:avLst/>
          </a:prstGeom>
          <a:blipFill dpi="0" rotWithShape="1">
            <a:blip r:embed="rId2">
              <a:alphaModFix amt="94000"/>
            </a:blip>
            <a:srcRect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909618" flipH="1">
            <a:off x="3905228" y="-1812572"/>
            <a:ext cx="119129" cy="104831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815945">
            <a:off x="2735263" y="2422525"/>
            <a:ext cx="1463675" cy="224631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</a:t>
            </a:r>
            <a:endParaRPr lang="ru-RU" sz="1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 rot="20983810">
            <a:off x="760413" y="4186238"/>
            <a:ext cx="1481137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sz="14000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 rot="20314623">
            <a:off x="5441950" y="633413"/>
            <a:ext cx="1474788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</a:t>
            </a:r>
            <a:endParaRPr lang="ru-RU" sz="1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 rot="21443890">
            <a:off x="1550988" y="3532188"/>
            <a:ext cx="1474787" cy="22479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sz="1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20736033">
            <a:off x="2398713" y="2935288"/>
            <a:ext cx="148272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sz="14000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 rot="20803648">
            <a:off x="4019550" y="1535113"/>
            <a:ext cx="18065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sz="1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 rot="21292455">
            <a:off x="3668713" y="2128838"/>
            <a:ext cx="1382712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sz="1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 rot="21082940">
            <a:off x="4803775" y="1157288"/>
            <a:ext cx="1311275" cy="22463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sz="1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3" descr="H:\Documents and Settings\Aida\Рабочий стол\НОвая ГРАФИКА сборник\КАРТИНКИ СБОРНИК_ школьные\s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428750"/>
            <a:ext cx="20288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0"/>
          <p:cNvSpPr txBox="1"/>
          <p:nvPr/>
        </p:nvSpPr>
        <p:spPr>
          <a:xfrm>
            <a:off x="6143625" y="0"/>
            <a:ext cx="1436688" cy="22463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sz="14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10"/>
          <p:cNvSpPr txBox="1"/>
          <p:nvPr/>
        </p:nvSpPr>
        <p:spPr>
          <a:xfrm rot="20983810">
            <a:off x="315913" y="601663"/>
            <a:ext cx="3508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57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</a:t>
            </a:r>
            <a:endParaRPr lang="ru-RU" b="1" dirty="0">
              <a:solidFill>
                <a:srgbClr val="F5791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10"/>
          <p:cNvSpPr txBox="1"/>
          <p:nvPr/>
        </p:nvSpPr>
        <p:spPr>
          <a:xfrm rot="21443890">
            <a:off x="936625" y="436563"/>
            <a:ext cx="350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20736033">
            <a:off x="1397000" y="466725"/>
            <a:ext cx="3524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endParaRPr lang="ru-RU" b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10"/>
          <p:cNvSpPr txBox="1"/>
          <p:nvPr/>
        </p:nvSpPr>
        <p:spPr>
          <a:xfrm rot="20803648">
            <a:off x="2036763" y="682625"/>
            <a:ext cx="393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</a:t>
            </a:r>
            <a:endParaRPr lang="ru-R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10"/>
          <p:cNvSpPr txBox="1"/>
          <p:nvPr/>
        </p:nvSpPr>
        <p:spPr>
          <a:xfrm rot="21082940">
            <a:off x="3168650" y="522288"/>
            <a:ext cx="3286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10"/>
          <p:cNvSpPr txBox="1"/>
          <p:nvPr/>
        </p:nvSpPr>
        <p:spPr>
          <a:xfrm rot="21292455">
            <a:off x="2587625" y="508000"/>
            <a:ext cx="190500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10"/>
          <p:cNvSpPr txBox="1"/>
          <p:nvPr/>
        </p:nvSpPr>
        <p:spPr>
          <a:xfrm>
            <a:off x="3578225" y="207963"/>
            <a:ext cx="563563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3" name="Picture 4" descr="http://klub-drug.ru/wp-content/uploads/2011/04/092043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786188"/>
            <a:ext cx="10001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4" descr="http://klub-drug.ru/wp-content/uploads/2011/04/0920433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3714750"/>
            <a:ext cx="10493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7072330" y="5214950"/>
            <a:ext cx="1534203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антонимы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5214950"/>
            <a:ext cx="1569660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синонимы</a:t>
            </a:r>
          </a:p>
        </p:txBody>
      </p:sp>
      <p:sp>
        <p:nvSpPr>
          <p:cNvPr id="28" name="Управляющая кнопка: далее 27">
            <a:hlinkClick r:id="rId6" action="ppaction://hlinksldjump" highlightClick="1"/>
          </p:cNvPr>
          <p:cNvSpPr/>
          <p:nvPr/>
        </p:nvSpPr>
        <p:spPr>
          <a:xfrm>
            <a:off x="3857625" y="5214938"/>
            <a:ext cx="428625" cy="357187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Управляющая кнопка: далее 28">
            <a:hlinkClick r:id="rId7" action="ppaction://hlinksldjump" highlightClick="1"/>
          </p:cNvPr>
          <p:cNvSpPr/>
          <p:nvPr/>
        </p:nvSpPr>
        <p:spPr>
          <a:xfrm>
            <a:off x="6572250" y="5214938"/>
            <a:ext cx="428625" cy="357187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7" grpId="0"/>
      <p:bldP spid="17" grpId="1"/>
      <p:bldP spid="13" grpId="0"/>
      <p:bldP spid="13" grpId="1"/>
      <p:bldP spid="10" grpId="0"/>
      <p:bldP spid="10" grpId="1"/>
      <p:bldP spid="15" grpId="0"/>
      <p:bldP spid="15" grpId="1"/>
      <p:bldP spid="14" grpId="0"/>
      <p:bldP spid="14" grpId="1"/>
      <p:bldP spid="16" grpId="0"/>
      <p:bldP spid="16" grpId="1"/>
      <p:bldP spid="18" grpId="0"/>
      <p:bldP spid="18" grpId="1"/>
      <p:bldP spid="41" grpId="0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50F66B55-4310-4BC4-B06A-59E0730B8CAD}" type="datetime1">
              <a:rPr lang="ru-RU"/>
              <a:pPr>
                <a:defRPr/>
              </a:pPr>
              <a:t>02.01.2015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7710E-4154-43D6-BF37-216984200674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90175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синонимы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214313" y="785813"/>
            <a:ext cx="8643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Segoe Print" pitchFamily="2" charset="0"/>
              </a:rPr>
              <a:t>Синонимы</a:t>
            </a:r>
            <a:r>
              <a:rPr lang="ru-RU" sz="2000">
                <a:solidFill>
                  <a:srgbClr val="C00000"/>
                </a:solidFill>
                <a:latin typeface="Segoe Print" pitchFamily="2" charset="0"/>
              </a:rPr>
              <a:t> – слова, близкие по смыслу, но разные по звучанию.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1428736"/>
            <a:ext cx="577196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Слова-синонимы всегда близки по смыслу,</a:t>
            </a:r>
          </a:p>
          <a:p>
            <a:pPr algn="just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Разнятся лишь оттенками подчас.</a:t>
            </a:r>
          </a:p>
          <a:p>
            <a:pPr algn="just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Родимый край – Отечество – Отчизна…</a:t>
            </a:r>
          </a:p>
          <a:p>
            <a:pPr algn="just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Как много в них священного для нас!</a:t>
            </a:r>
          </a:p>
        </p:txBody>
      </p:sp>
      <p:pic>
        <p:nvPicPr>
          <p:cNvPr id="4103" name="Picture 4" descr="{40D76DC9-F3A0-440A-AA17-518144DCFC23}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86063"/>
            <a:ext cx="9144000" cy="3857625"/>
          </a:xfrm>
        </p:spPr>
      </p:pic>
      <p:sp>
        <p:nvSpPr>
          <p:cNvPr id="11" name="Прямоугольник 10"/>
          <p:cNvSpPr/>
          <p:nvPr/>
        </p:nvSpPr>
        <p:spPr>
          <a:xfrm>
            <a:off x="285720" y="6072206"/>
            <a:ext cx="867096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+mn-cs"/>
              </a:rPr>
              <a:t>храбрые         отважные        смелые</a:t>
            </a:r>
          </a:p>
        </p:txBody>
      </p:sp>
      <p:pic>
        <p:nvPicPr>
          <p:cNvPr id="12" name="Рисунок 11" descr="C:\Users\1\Pictures\КАРТИНКИ\АНИМИРОВАННЫЕ КАРТИНКИ\1 (363)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1071562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6357950" y="5643578"/>
            <a:ext cx="2357454" cy="571504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59" name="Управляющая кнопка: далее 58">
            <a:hlinkClick r:id="" action="ppaction://hlinkshowjump?jump=nextslide" highlightClick="1"/>
          </p:cNvPr>
          <p:cNvSpPr/>
          <p:nvPr/>
        </p:nvSpPr>
        <p:spPr>
          <a:xfrm rot="21083453">
            <a:off x="6657975" y="5770563"/>
            <a:ext cx="1714500" cy="315912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50F66B55-4310-4BC4-B06A-59E0730B8CAD}" type="datetime1">
              <a:rPr lang="ru-RU"/>
              <a:pPr>
                <a:defRPr/>
              </a:pPr>
              <a:t>02.01.2015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BAE8C-490C-4F9E-AD4C-396C46B56147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90175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синонимы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214313" y="785813"/>
            <a:ext cx="8643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Segoe Print" pitchFamily="2" charset="0"/>
              </a:rPr>
              <a:t>Синонимы</a:t>
            </a:r>
            <a:r>
              <a:rPr lang="ru-RU" sz="2000">
                <a:solidFill>
                  <a:srgbClr val="C00000"/>
                </a:solidFill>
                <a:latin typeface="Segoe Print" pitchFamily="2" charset="0"/>
              </a:rPr>
              <a:t> – слова, близкие по смыслу, но разные по звучанию.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1214422"/>
            <a:ext cx="39164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Соедини  синонимы.</a:t>
            </a:r>
          </a:p>
        </p:txBody>
      </p:sp>
      <p:pic>
        <p:nvPicPr>
          <p:cNvPr id="5129" name="Picture 5" descr="F:\КАРТИНКИ-РИСУНКИ\картинки\Школа\c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57313"/>
            <a:ext cx="12858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C:\Users\1\Pictures\КАРТИНКИ\АНИМИРОВАННЫЕ КАРТИНКИ\1 (363)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1071562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643570" y="4000504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cs typeface="+mn-cs"/>
              </a:rPr>
              <a:t>путь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14480" y="2071678"/>
            <a:ext cx="1242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 b="1" dirty="0">
                <a:ln w="1905"/>
                <a:solidFill>
                  <a:srgbClr val="F579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дорога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57356" y="2428868"/>
            <a:ext cx="1098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холод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14480" y="2786058"/>
            <a:ext cx="1286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метель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71538" y="3143248"/>
            <a:ext cx="1906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печальный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643042" y="3500438"/>
            <a:ext cx="1297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жаркий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428728" y="3857628"/>
            <a:ext cx="1573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большой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43042" y="4214818"/>
            <a:ext cx="1344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сказать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28728" y="4572008"/>
            <a:ext cx="1556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блестеть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500166" y="4929198"/>
            <a:ext cx="1425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воевать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572132" y="2071678"/>
            <a:ext cx="1125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вьюга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00694" y="2428868"/>
            <a:ext cx="1537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знойный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572132" y="2786058"/>
            <a:ext cx="1501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молвить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572132" y="3143248"/>
            <a:ext cx="1119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мороз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572132" y="3571876"/>
            <a:ext cx="1621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бороться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643570" y="4357694"/>
            <a:ext cx="1565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сверкать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572132" y="4714884"/>
            <a:ext cx="1737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огромный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572132" y="5072074"/>
            <a:ext cx="1620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грустный</a:t>
            </a:r>
          </a:p>
        </p:txBody>
      </p:sp>
      <p:sp>
        <p:nvSpPr>
          <p:cNvPr id="49" name="Прямоугольная выноска 48"/>
          <p:cNvSpPr/>
          <p:nvPr/>
        </p:nvSpPr>
        <p:spPr>
          <a:xfrm rot="1885566" flipV="1">
            <a:off x="2706688" y="3328988"/>
            <a:ext cx="3192462" cy="46037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ая выноска 49"/>
          <p:cNvSpPr/>
          <p:nvPr/>
        </p:nvSpPr>
        <p:spPr>
          <a:xfrm rot="930261">
            <a:off x="2897188" y="3033713"/>
            <a:ext cx="2727325" cy="46037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ая выноска 50"/>
          <p:cNvSpPr/>
          <p:nvPr/>
        </p:nvSpPr>
        <p:spPr>
          <a:xfrm rot="21317359">
            <a:off x="2852738" y="4718050"/>
            <a:ext cx="2851150" cy="46038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ая выноска 51"/>
          <p:cNvSpPr/>
          <p:nvPr/>
        </p:nvSpPr>
        <p:spPr>
          <a:xfrm rot="2061318" flipV="1">
            <a:off x="2616200" y="4392613"/>
            <a:ext cx="3192463" cy="46037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ая выноска 52"/>
          <p:cNvSpPr/>
          <p:nvPr/>
        </p:nvSpPr>
        <p:spPr>
          <a:xfrm rot="9250938" flipV="1">
            <a:off x="2717800" y="4579938"/>
            <a:ext cx="3000375" cy="46037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ая выноска 53"/>
          <p:cNvSpPr/>
          <p:nvPr/>
        </p:nvSpPr>
        <p:spPr>
          <a:xfrm rot="1016490" flipV="1">
            <a:off x="2949575" y="4533900"/>
            <a:ext cx="2736850" cy="46038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ая выноска 54"/>
          <p:cNvSpPr/>
          <p:nvPr/>
        </p:nvSpPr>
        <p:spPr>
          <a:xfrm rot="20249201" flipV="1">
            <a:off x="2906713" y="3228975"/>
            <a:ext cx="2692400" cy="44450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ая выноска 55"/>
          <p:cNvSpPr/>
          <p:nvPr/>
        </p:nvSpPr>
        <p:spPr>
          <a:xfrm rot="20793509">
            <a:off x="2968625" y="2743200"/>
            <a:ext cx="2716213" cy="46038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ая выноска 56"/>
          <p:cNvSpPr/>
          <p:nvPr/>
        </p:nvSpPr>
        <p:spPr>
          <a:xfrm rot="19932272" flipV="1">
            <a:off x="2838450" y="3763963"/>
            <a:ext cx="2982913" cy="46037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1" grpId="0"/>
      <p:bldP spid="35" grpId="0"/>
      <p:bldP spid="37" grpId="0"/>
      <p:bldP spid="38" grpId="0"/>
      <p:bldP spid="39" grpId="0"/>
      <p:bldP spid="40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6572264" y="5643578"/>
            <a:ext cx="2143140" cy="500066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 rot="21051985">
            <a:off x="6802438" y="5711825"/>
            <a:ext cx="1543050" cy="309563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50F66B55-4310-4BC4-B06A-59E0730B8CAD}" type="datetime1">
              <a:rPr lang="ru-RU"/>
              <a:pPr>
                <a:defRPr/>
              </a:pPr>
              <a:t>02.01.2015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0A5AC-F96F-4E22-AD64-95442982CCE0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90175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синонимы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214313" y="785813"/>
            <a:ext cx="8643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Segoe Print" pitchFamily="2" charset="0"/>
              </a:rPr>
              <a:t>Синонимы</a:t>
            </a:r>
            <a:r>
              <a:rPr lang="ru-RU" sz="2000">
                <a:solidFill>
                  <a:srgbClr val="C00000"/>
                </a:solidFill>
                <a:latin typeface="Segoe Print" pitchFamily="2" charset="0"/>
              </a:rPr>
              <a:t> – слова, близкие по смыслу, но разные по звучанию.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214422"/>
            <a:ext cx="80915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Подчеркни лишнее слово в каждой строчке.</a:t>
            </a:r>
          </a:p>
        </p:txBody>
      </p:sp>
      <p:pic>
        <p:nvPicPr>
          <p:cNvPr id="42" name="Рисунок 41" descr="C:\Users\1\Pictures\КАРТИНКИ\АНИМИРОВАННЫЕ КАРТИНКИ\1 (363)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71562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714348" y="2071678"/>
            <a:ext cx="1674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Прочный,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2071678"/>
            <a:ext cx="1609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храбрый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86248" y="2071678"/>
            <a:ext cx="1479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крепкий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00760" y="2071678"/>
            <a:ext cx="15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твердый</a:t>
            </a:r>
            <a:r>
              <a:rPr lang="ru-RU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85786" y="3286124"/>
            <a:ext cx="1299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Шалун,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428860" y="3286124"/>
            <a:ext cx="1841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проказник,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429124" y="3286124"/>
            <a:ext cx="1814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баловник, 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6215074" y="3286124"/>
            <a:ext cx="1337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лентяй.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14348" y="3857628"/>
            <a:ext cx="1574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Верный, </a:t>
            </a:r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428860" y="3857628"/>
            <a:ext cx="1951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вежливый, </a:t>
            </a:r>
            <a:endParaRPr lang="ru-RU" sz="2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429124" y="3857628"/>
            <a:ext cx="1876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любезный,</a:t>
            </a:r>
            <a:endParaRPr lang="ru-RU" sz="2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86512" y="3857628"/>
            <a:ext cx="2331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воспитанный.</a:t>
            </a:r>
            <a:endParaRPr lang="ru-RU" sz="2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85786" y="4500570"/>
            <a:ext cx="157163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Сказать, </a:t>
            </a:r>
            <a:endParaRPr lang="ru-RU" sz="2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500298" y="4500570"/>
            <a:ext cx="2036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произнести,</a:t>
            </a:r>
            <a:endParaRPr lang="ru-RU" sz="2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643438" y="4500570"/>
            <a:ext cx="19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наблюдать,</a:t>
            </a:r>
            <a:endParaRPr lang="ru-RU" sz="2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715140" y="4500570"/>
            <a:ext cx="15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молвить.</a:t>
            </a:r>
            <a:endParaRPr lang="ru-RU" sz="2400" dirty="0"/>
          </a:p>
        </p:txBody>
      </p:sp>
      <p:sp>
        <p:nvSpPr>
          <p:cNvPr id="47" name="Прямоугольная выноска 46"/>
          <p:cNvSpPr/>
          <p:nvPr/>
        </p:nvSpPr>
        <p:spPr>
          <a:xfrm>
            <a:off x="2500313" y="2500313"/>
            <a:ext cx="1571625" cy="46037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ая выноска 48"/>
          <p:cNvSpPr/>
          <p:nvPr/>
        </p:nvSpPr>
        <p:spPr>
          <a:xfrm flipV="1">
            <a:off x="6143625" y="3760788"/>
            <a:ext cx="1500188" cy="46037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ая выноска 49"/>
          <p:cNvSpPr/>
          <p:nvPr/>
        </p:nvSpPr>
        <p:spPr>
          <a:xfrm flipV="1">
            <a:off x="714375" y="4357688"/>
            <a:ext cx="1500188" cy="46037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ая выноска 50"/>
          <p:cNvSpPr/>
          <p:nvPr/>
        </p:nvSpPr>
        <p:spPr>
          <a:xfrm>
            <a:off x="4714875" y="5000625"/>
            <a:ext cx="1714500" cy="46038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50" name="Picture 3" descr="F:\КАРТИНКИ-РИСУНКИ\картинки\Школа\s1110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2428875"/>
            <a:ext cx="1158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1" name="Picture 7" descr="F:\КАРТИНКИ-РИСУНКИ\69436508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5000625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3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2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3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1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8" dur="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9" dur="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2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3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0" dur="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1" dur="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50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19" dur="50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8" grpId="0"/>
      <p:bldP spid="29" grpId="0"/>
      <p:bldP spid="30" grpId="0"/>
      <p:bldP spid="37" grpId="0"/>
      <p:bldP spid="39" grpId="0"/>
      <p:bldP spid="41" grpId="0"/>
      <p:bldP spid="43" grpId="0"/>
      <p:bldP spid="44" grpId="0"/>
      <p:bldP spid="46" grpId="0"/>
      <p:bldP spid="47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6572264" y="5786454"/>
            <a:ext cx="2143140" cy="500066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 rot="21037966">
            <a:off x="6808788" y="5854700"/>
            <a:ext cx="1527175" cy="3825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50F66B55-4310-4BC4-B06A-59E0730B8CAD}" type="datetime1">
              <a:rPr lang="ru-RU"/>
              <a:pPr>
                <a:defRPr/>
              </a:pPr>
              <a:t>02.01.2015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1C8554-C88E-4FC1-8F76-10439355B1FD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90175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синонимы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214313" y="785813"/>
            <a:ext cx="8643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Segoe Print" pitchFamily="2" charset="0"/>
              </a:rPr>
              <a:t>Синонимы</a:t>
            </a:r>
            <a:r>
              <a:rPr lang="ru-RU" sz="2000">
                <a:solidFill>
                  <a:srgbClr val="C00000"/>
                </a:solidFill>
                <a:latin typeface="Segoe Print" pitchFamily="2" charset="0"/>
              </a:rPr>
              <a:t> – слова, близкие по смыслу, но разные по звучанию.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1214422"/>
            <a:ext cx="8222059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В каждом ряду синонимов подчеркни слово,</a:t>
            </a:r>
          </a:p>
          <a:p>
            <a:pPr algn="ctr">
              <a:defRPr/>
            </a:pPr>
            <a:r>
              <a:rPr lang="ru-RU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в котором признак выражен сильнее.</a:t>
            </a:r>
          </a:p>
        </p:txBody>
      </p:sp>
      <p:pic>
        <p:nvPicPr>
          <p:cNvPr id="7177" name="Picture 2" descr="F:\КАРТИНКИ-РИСУНКИ\картинки\Школа\peo-gir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357813"/>
            <a:ext cx="1357312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C:\Users\1\Pictures\КАРТИНКИ\АНИМИРОВАННЫЕ КАРТИНКИ\1 (363)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1071562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928662" y="2357430"/>
            <a:ext cx="1730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Праздник,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2357430"/>
            <a:ext cx="1863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торжество,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86446" y="2357430"/>
            <a:ext cx="1457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триумф.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2928934"/>
            <a:ext cx="2230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Прохладный,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428992" y="2928934"/>
            <a:ext cx="1570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ледяной,</a:t>
            </a:r>
            <a:endParaRPr lang="ru-RU" sz="2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786446" y="2928934"/>
            <a:ext cx="182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холодный.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85786" y="3571876"/>
            <a:ext cx="246536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Чудовищный, </a:t>
            </a: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428992" y="3571876"/>
            <a:ext cx="1647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ужасный,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857884" y="3571876"/>
            <a:ext cx="1845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страшный.</a:t>
            </a:r>
            <a:endParaRPr lang="ru-RU" sz="2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57224" y="4143380"/>
            <a:ext cx="2507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Симпатичный, </a:t>
            </a:r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500430" y="4143380"/>
            <a:ext cx="213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прекрасный,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715008" y="4143380"/>
            <a:ext cx="2875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очаровательный.</a:t>
            </a:r>
            <a:endParaRPr lang="ru-RU" sz="2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071538" y="4786322"/>
            <a:ext cx="1559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Веселье,</a:t>
            </a:r>
            <a:endParaRPr lang="ru-RU" sz="2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571868" y="4786322"/>
            <a:ext cx="1519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радость,</a:t>
            </a:r>
            <a:endParaRPr lang="ru-RU" sz="2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929322" y="4786322"/>
            <a:ext cx="1428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восторг.</a:t>
            </a:r>
            <a:endParaRPr lang="ru-RU" sz="2400" dirty="0"/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5715000" y="2786063"/>
            <a:ext cx="1500188" cy="46037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3429000" y="3429000"/>
            <a:ext cx="1500188" cy="46038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ая выноска 43"/>
          <p:cNvSpPr/>
          <p:nvPr/>
        </p:nvSpPr>
        <p:spPr>
          <a:xfrm>
            <a:off x="928688" y="4071938"/>
            <a:ext cx="2000250" cy="46037"/>
          </a:xfrm>
          <a:prstGeom prst="wedgeRectCallout">
            <a:avLst>
              <a:gd name="adj1" fmla="val -20833"/>
              <a:gd name="adj2" fmla="val -11576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ая выноска 44"/>
          <p:cNvSpPr/>
          <p:nvPr/>
        </p:nvSpPr>
        <p:spPr>
          <a:xfrm>
            <a:off x="5786438" y="4643438"/>
            <a:ext cx="2643187" cy="46037"/>
          </a:xfrm>
          <a:prstGeom prst="wedgeRectCallout">
            <a:avLst>
              <a:gd name="adj1" fmla="val -20833"/>
              <a:gd name="adj2" fmla="val -11576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ая выноска 45"/>
          <p:cNvSpPr/>
          <p:nvPr/>
        </p:nvSpPr>
        <p:spPr>
          <a:xfrm>
            <a:off x="5857875" y="5286375"/>
            <a:ext cx="1500188" cy="46038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8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9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7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7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autoRev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9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6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7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0" dur="5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1" dur="5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5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8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9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  <p:bldP spid="29" grpId="0"/>
      <p:bldP spid="31" grpId="0"/>
      <p:bldP spid="35" grpId="0"/>
      <p:bldP spid="36" grpId="0"/>
      <p:bldP spid="37" grpId="0"/>
      <p:bldP spid="39" grpId="0"/>
      <p:bldP spid="40" grpId="0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6643702" y="5643578"/>
            <a:ext cx="2143140" cy="500066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28" name="Управляющая кнопка: домой 27">
            <a:hlinkClick r:id="rId2" action="ppaction://hlinksldjump" highlightClick="1"/>
          </p:cNvPr>
          <p:cNvSpPr/>
          <p:nvPr/>
        </p:nvSpPr>
        <p:spPr>
          <a:xfrm rot="21174193">
            <a:off x="6875463" y="5664200"/>
            <a:ext cx="1525587" cy="385763"/>
          </a:xfrm>
          <a:prstGeom prst="actionButtonHom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Выноска 1 (с границей) 38"/>
          <p:cNvSpPr/>
          <p:nvPr/>
        </p:nvSpPr>
        <p:spPr>
          <a:xfrm>
            <a:off x="1143000" y="2143125"/>
            <a:ext cx="785813" cy="785813"/>
          </a:xfrm>
          <a:prstGeom prst="accentCallout1">
            <a:avLst>
              <a:gd name="adj1" fmla="val 18750"/>
              <a:gd name="adj2" fmla="val -8333"/>
              <a:gd name="adj3" fmla="val -53425"/>
              <a:gd name="adj4" fmla="val 24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50F66B55-4310-4BC4-B06A-59E0730B8CAD}" type="datetime1">
              <a:rPr lang="ru-RU"/>
              <a:pPr>
                <a:defRPr/>
              </a:pPr>
              <a:t>02.01.2015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CDC26-29FF-462A-A0DD-529A969C307A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0"/>
            <a:ext cx="548515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Оцени свою работу:</a:t>
            </a:r>
          </a:p>
        </p:txBody>
      </p:sp>
      <p:pic>
        <p:nvPicPr>
          <p:cNvPr id="12" name="Рисунок 11" descr="C:\Users\1\Pictures\КАРТИНКИ\АНИМИРОВАННЫЕ КАРТИНКИ\1 (363)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1071562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85813" y="1857375"/>
            <a:ext cx="1500187" cy="3143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500063" y="2214563"/>
            <a:ext cx="2071687" cy="571500"/>
          </a:xfrm>
          <a:prstGeom prst="leftRightArrow">
            <a:avLst>
              <a:gd name="adj1" fmla="val 31539"/>
              <a:gd name="adj2" fmla="val 5000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500063" y="3143250"/>
            <a:ext cx="2071687" cy="571500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500063" y="4143375"/>
            <a:ext cx="2071687" cy="571500"/>
          </a:xfrm>
          <a:prstGeom prst="left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Трапеция 19"/>
          <p:cNvSpPr/>
          <p:nvPr/>
        </p:nvSpPr>
        <p:spPr>
          <a:xfrm>
            <a:off x="1000125" y="1643063"/>
            <a:ext cx="1071563" cy="214312"/>
          </a:xfrm>
          <a:prstGeom prst="trapezoi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43000" y="2143125"/>
            <a:ext cx="714375" cy="6429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143000" y="3143250"/>
            <a:ext cx="714375" cy="64293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43000" y="4071938"/>
            <a:ext cx="714375" cy="6429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209" name="Picture 2" descr="F:\КАРТИНКИ-РИСУНКИ\картинки\Транспорт\transport03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75" y="1857375"/>
            <a:ext cx="135731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428860" y="4214818"/>
            <a:ext cx="526240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Справился со всеми заданиями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643174" y="3214686"/>
            <a:ext cx="4137095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Испытывал затруднения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428860" y="2000240"/>
            <a:ext cx="485081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Неверно выполнил большую</a:t>
            </a:r>
          </a:p>
          <a:p>
            <a:pPr algn="ctr"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часть заданий</a:t>
            </a: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1143000" y="2143125"/>
            <a:ext cx="714375" cy="642938"/>
          </a:xfrm>
          <a:prstGeom prst="wedgeRoundRectCallout">
            <a:avLst>
              <a:gd name="adj1" fmla="val -14368"/>
              <a:gd name="adj2" fmla="val 500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1143000" y="3143250"/>
            <a:ext cx="714375" cy="642938"/>
          </a:xfrm>
          <a:prstGeom prst="wedgeRoundRectCallout">
            <a:avLst>
              <a:gd name="adj1" fmla="val -14368"/>
              <a:gd name="adj2" fmla="val 500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кругленная прямоугольная выноска 42"/>
          <p:cNvSpPr/>
          <p:nvPr/>
        </p:nvSpPr>
        <p:spPr>
          <a:xfrm>
            <a:off x="1143000" y="4071938"/>
            <a:ext cx="714375" cy="642937"/>
          </a:xfrm>
          <a:prstGeom prst="wedgeRoundRectCallout">
            <a:avLst>
              <a:gd name="adj1" fmla="val -14368"/>
              <a:gd name="adj2" fmla="val 500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16" name="TextBox 45"/>
          <p:cNvSpPr txBox="1">
            <a:spLocks noChangeArrowheads="1"/>
          </p:cNvSpPr>
          <p:nvPr/>
        </p:nvSpPr>
        <p:spPr bwMode="auto">
          <a:xfrm>
            <a:off x="1714500" y="785813"/>
            <a:ext cx="585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FF00"/>
                </a:solidFill>
                <a:latin typeface="Segoe Print" pitchFamily="2" charset="0"/>
              </a:rPr>
              <a:t>кликни мышкой на одно из утверждений</a:t>
            </a:r>
          </a:p>
        </p:txBody>
      </p:sp>
      <p:pic>
        <p:nvPicPr>
          <p:cNvPr id="18439" name="Picture 7" descr="F:\КАРТИНКИ-РИСУНКИ\картинки\text (4813)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5143500"/>
            <a:ext cx="25717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FB13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BF21C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50F66B55-4310-4BC4-B06A-59E0730B8CAD}" type="datetime1">
              <a:rPr lang="ru-RU"/>
              <a:pPr>
                <a:defRPr/>
              </a:pPr>
              <a:t>02.01.2015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F74B3-15D8-431F-945D-C8D9A7229915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83090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антонимы</a:t>
            </a:r>
          </a:p>
        </p:txBody>
      </p:sp>
      <p:sp>
        <p:nvSpPr>
          <p:cNvPr id="9221" name="TextBox 7"/>
          <p:cNvSpPr txBox="1">
            <a:spLocks noChangeArrowheads="1"/>
          </p:cNvSpPr>
          <p:nvPr/>
        </p:nvSpPr>
        <p:spPr bwMode="auto">
          <a:xfrm>
            <a:off x="1071563" y="785813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Segoe Print" pitchFamily="2" charset="0"/>
              </a:rPr>
              <a:t>Антонимы</a:t>
            </a:r>
            <a:r>
              <a:rPr lang="ru-RU" sz="2000">
                <a:solidFill>
                  <a:srgbClr val="C00000"/>
                </a:solidFill>
                <a:latin typeface="Segoe Print" pitchFamily="2" charset="0"/>
              </a:rPr>
              <a:t> – слова, противоположные по смыслу.</a:t>
            </a:r>
          </a:p>
        </p:txBody>
      </p:sp>
      <p:pic>
        <p:nvPicPr>
          <p:cNvPr id="12" name="Рисунок 11" descr="C:\Users\1\Pictures\КАРТИНКИ\АНИМИРОВАННЫЕ КАРТИНКИ\1 (363)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71562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Picture 7" descr="F:\КАРТИНКИ-РИСУНКИ\картинки\Животные\24-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286000"/>
            <a:ext cx="71437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F:\КАРТИНКИ-РИСУНКИ\картинки\Животные\BIG_Cat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357313"/>
            <a:ext cx="1500188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071670" y="2428868"/>
            <a:ext cx="157087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маленький</a:t>
            </a:r>
          </a:p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добрый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2428868"/>
            <a:ext cx="13420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большой</a:t>
            </a:r>
          </a:p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злой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3857628"/>
            <a:ext cx="3790268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Минус – плюс,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Огонь – вода,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Дерзкий – осторожный,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антонимы всегда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Противоположны.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500063" y="6492875"/>
            <a:ext cx="2133600" cy="365125"/>
          </a:xfrm>
        </p:spPr>
        <p:txBody>
          <a:bodyPr/>
          <a:lstStyle/>
          <a:p>
            <a:pPr>
              <a:defRPr/>
            </a:pPr>
            <a:fld id="{50F66B55-4310-4BC4-B06A-59E0730B8CAD}" type="datetime1">
              <a:rPr lang="ru-RU"/>
              <a:pPr>
                <a:defRPr/>
              </a:pPr>
              <a:t>02.01.2015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8CBD4-9536-460E-BBA5-E86AC3B516D2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83090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антонимы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1071563" y="785813"/>
            <a:ext cx="7715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Segoe Print" pitchFamily="2" charset="0"/>
              </a:rPr>
              <a:t>Антонимы</a:t>
            </a:r>
            <a:r>
              <a:rPr lang="ru-RU" sz="2000">
                <a:solidFill>
                  <a:srgbClr val="C00000"/>
                </a:solidFill>
                <a:latin typeface="Segoe Print" pitchFamily="2" charset="0"/>
              </a:rPr>
              <a:t> – слова, противоположные по смыслу.</a:t>
            </a:r>
          </a:p>
        </p:txBody>
      </p:sp>
      <p:pic>
        <p:nvPicPr>
          <p:cNvPr id="12" name="Рисунок 11" descr="C:\Users\1\Pictures\КАРТИНКИ\АНИМИРОВАННЫЕ КАРТИНКИ\1 (363)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071562" cy="57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285984" y="1357298"/>
            <a:ext cx="438876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Соедини  антонимы.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2143116"/>
            <a:ext cx="16001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быстрый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2571744"/>
            <a:ext cx="20043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ошибочный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28794" y="3000372"/>
            <a:ext cx="86350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57290" y="3429000"/>
            <a:ext cx="145103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щедрый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357290" y="3857628"/>
            <a:ext cx="14029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плакать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428728" y="4286256"/>
            <a:ext cx="12377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цвести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4714884"/>
            <a:ext cx="15755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потерять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14480" y="5143512"/>
            <a:ext cx="9668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ложь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285852" y="5572140"/>
            <a:ext cx="13719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чистота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29190" y="2143116"/>
            <a:ext cx="107112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2571744"/>
            <a:ext cx="101739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грязь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000628" y="3000372"/>
            <a:ext cx="19663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медленный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72066" y="3429000"/>
            <a:ext cx="86113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враг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72066" y="3857628"/>
            <a:ext cx="12859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правда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072066" y="4286256"/>
            <a:ext cx="213071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правильный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072066" y="4714884"/>
            <a:ext cx="124425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скупой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43504" y="5143512"/>
            <a:ext cx="142776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увядать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143504" y="5572140"/>
            <a:ext cx="162576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смеяться</a:t>
            </a:r>
          </a:p>
        </p:txBody>
      </p:sp>
      <p:sp>
        <p:nvSpPr>
          <p:cNvPr id="36" name="Прямоугольная выноска 35"/>
          <p:cNvSpPr/>
          <p:nvPr/>
        </p:nvSpPr>
        <p:spPr>
          <a:xfrm rot="1260389" flipV="1">
            <a:off x="2735263" y="2794000"/>
            <a:ext cx="2333625" cy="55563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ая выноска 36"/>
          <p:cNvSpPr/>
          <p:nvPr/>
        </p:nvSpPr>
        <p:spPr>
          <a:xfrm rot="2186321" flipV="1">
            <a:off x="2613025" y="3635375"/>
            <a:ext cx="2636838" cy="46038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ая выноска 37"/>
          <p:cNvSpPr/>
          <p:nvPr/>
        </p:nvSpPr>
        <p:spPr>
          <a:xfrm rot="739455" flipV="1">
            <a:off x="2765425" y="3462338"/>
            <a:ext cx="2333625" cy="55562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Прямоугольная выноска 38"/>
          <p:cNvSpPr/>
          <p:nvPr/>
        </p:nvSpPr>
        <p:spPr>
          <a:xfrm rot="1528039" flipV="1">
            <a:off x="2693988" y="4348163"/>
            <a:ext cx="2478087" cy="44450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Прямоугольная выноска 39"/>
          <p:cNvSpPr/>
          <p:nvPr/>
        </p:nvSpPr>
        <p:spPr>
          <a:xfrm rot="1963536" flipV="1">
            <a:off x="2435225" y="5027613"/>
            <a:ext cx="2994025" cy="46037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ая выноска 40"/>
          <p:cNvSpPr/>
          <p:nvPr/>
        </p:nvSpPr>
        <p:spPr>
          <a:xfrm rot="1176308" flipV="1">
            <a:off x="2651125" y="4986338"/>
            <a:ext cx="2478088" cy="46037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ямоугольная выноска 41"/>
          <p:cNvSpPr/>
          <p:nvPr/>
        </p:nvSpPr>
        <p:spPr>
          <a:xfrm rot="18687666" flipV="1">
            <a:off x="2173288" y="3638550"/>
            <a:ext cx="3306762" cy="46038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ая выноска 42"/>
          <p:cNvSpPr/>
          <p:nvPr/>
        </p:nvSpPr>
        <p:spPr>
          <a:xfrm rot="20118591" flipV="1">
            <a:off x="2527300" y="4840288"/>
            <a:ext cx="2743200" cy="46037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ая выноска 43"/>
          <p:cNvSpPr/>
          <p:nvPr/>
        </p:nvSpPr>
        <p:spPr>
          <a:xfrm rot="18601094" flipV="1">
            <a:off x="2034381" y="4369595"/>
            <a:ext cx="3679825" cy="55562"/>
          </a:xfrm>
          <a:prstGeom prst="wedgeRectCallou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786578" y="5786454"/>
            <a:ext cx="2143140" cy="500066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 rot="20940025">
            <a:off x="6942138" y="5868988"/>
            <a:ext cx="1643062" cy="28575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77" name="Picture 2" descr="F:\КАРТИНКИ-РИСУНКИ\картинки\Школа\woman_teacher_blackboard_md_w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1928813"/>
            <a:ext cx="1536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20" grpId="0"/>
      <p:bldP spid="21" grpId="0"/>
      <p:bldP spid="22" grpId="0"/>
      <p:bldP spid="23" grpId="0"/>
      <p:bldP spid="24" grpId="0"/>
      <p:bldP spid="26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нач.школа 16. русский язы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16. русский язык</Template>
  <TotalTime>1076</TotalTime>
  <Words>410</Words>
  <Application>Microsoft Office PowerPoint</Application>
  <PresentationFormat>Экран (4:3)</PresentationFormat>
  <Paragraphs>189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Segoe Print</vt:lpstr>
      <vt:lpstr>нач.школа 16. русский язык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dc:description>http://aida.ucoz.ru</dc:description>
  <cp:lastModifiedBy>Елена</cp:lastModifiedBy>
  <cp:revision>106</cp:revision>
  <dcterms:created xsi:type="dcterms:W3CDTF">2014-01-10T13:24:39Z</dcterms:created>
  <dcterms:modified xsi:type="dcterms:W3CDTF">2015-01-02T02:55:07Z</dcterms:modified>
</cp:coreProperties>
</file>