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0" r:id="rId4"/>
    <p:sldId id="257" r:id="rId5"/>
    <p:sldId id="259" r:id="rId6"/>
    <p:sldId id="262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8EB-57C6-41DA-A320-9252AB9B610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B38CB-7BDB-444B-8520-9360038A5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790D63-55BA-4788-8E5F-C8A3C8B2498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623DB-57C6-4D60-83F1-63CB2E6D0063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CE38A-9D77-482B-8336-78EC9927C5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hyperlink" Target="http://img11.nnm.ru/f/f/a/5/9/a8eac99ce8dea0702a43441583d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hyperlink" Target="http://edu.zelenogorsk.ru/projs/eko/ornitol/249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1857364"/>
            <a:ext cx="88863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русского языка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357562"/>
            <a:ext cx="539539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 А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Рисунок 7" descr="знай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14942" y="3143248"/>
            <a:ext cx="2286016" cy="3413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Бяка\Домик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643314"/>
            <a:ext cx="4091449" cy="3214686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Бяка\Козочка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0"/>
            <a:ext cx="4143404" cy="2968461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Бяка\Ёлочка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14290"/>
            <a:ext cx="3214710" cy="318893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Рабочий стол\Бяка\Дядя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928934"/>
            <a:ext cx="3929090" cy="345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71612"/>
            <a:ext cx="257176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857356" y="285728"/>
            <a:ext cx="5572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БЯКА-ЗАКАЛЯКА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 фон (2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1071546"/>
            <a:ext cx="62865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Сочетания :</a:t>
            </a:r>
          </a:p>
          <a:p>
            <a:pPr algn="ctr"/>
            <a:r>
              <a:rPr lang="ru-RU" sz="6600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жи</a:t>
            </a:r>
            <a:r>
              <a:rPr lang="ru-RU" sz="66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sz="6600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ши</a:t>
            </a:r>
            <a:endParaRPr lang="ru-RU" sz="6600" b="1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6600" b="1" i="1" dirty="0" err="1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ч</a:t>
            </a:r>
            <a:r>
              <a:rPr lang="ru-RU" sz="6600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а</a:t>
            </a:r>
            <a:r>
              <a:rPr lang="ru-RU" sz="66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– </a:t>
            </a:r>
            <a:r>
              <a:rPr lang="ru-RU" sz="6600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ща</a:t>
            </a:r>
            <a:endParaRPr lang="ru-RU" sz="6600" b="1" i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 algn="ctr"/>
            <a:r>
              <a:rPr lang="ru-RU" sz="6600" b="1" i="1" dirty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ч</a:t>
            </a:r>
            <a:r>
              <a:rPr lang="ru-RU" sz="66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у – </a:t>
            </a:r>
            <a:r>
              <a:rPr lang="ru-RU" sz="6600" b="1" i="1" dirty="0" err="1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щу</a:t>
            </a:r>
            <a:endParaRPr lang="ru-RU" sz="6600" b="1" i="1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1428736"/>
            <a:ext cx="7969453" cy="392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  </a:t>
            </a:r>
            <a:r>
              <a:rPr lang="ru-RU" sz="6000" b="1" dirty="0"/>
              <a:t> </a:t>
            </a:r>
            <a:r>
              <a:rPr lang="ru-RU" sz="6000" b="1" dirty="0" smtClean="0"/>
              <a:t>Ш…</a:t>
            </a:r>
            <a:r>
              <a:rPr lang="ru-RU" sz="6000" b="1" dirty="0" err="1" smtClean="0"/>
              <a:t>повник</a:t>
            </a:r>
            <a:r>
              <a:rPr lang="ru-RU" sz="6000" b="1" dirty="0" smtClean="0"/>
              <a:t>, ч…</a:t>
            </a:r>
            <a:r>
              <a:rPr lang="ru-RU" sz="6000" b="1" dirty="0" err="1" smtClean="0"/>
              <a:t>йник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ч</a:t>
            </a:r>
            <a:r>
              <a:rPr lang="ru-RU" sz="6000" b="1" dirty="0" smtClean="0"/>
              <a:t>…</a:t>
            </a:r>
            <a:r>
              <a:rPr lang="ru-RU" sz="6000" b="1" dirty="0" err="1" smtClean="0"/>
              <a:t>мазый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снеж</a:t>
            </a:r>
            <a:r>
              <a:rPr lang="ru-RU" sz="6000" b="1" dirty="0" smtClean="0"/>
              <a:t>…</a:t>
            </a:r>
            <a:r>
              <a:rPr lang="ru-RU" sz="6000" b="1" dirty="0" err="1" smtClean="0"/>
              <a:t>нки</a:t>
            </a:r>
            <a:r>
              <a:rPr lang="ru-RU" sz="6000" b="1" dirty="0" smtClean="0"/>
              <a:t>, туч…, ж…</a:t>
            </a:r>
            <a:r>
              <a:rPr lang="ru-RU" sz="6000" b="1" dirty="0" err="1" smtClean="0"/>
              <a:t>раф</a:t>
            </a:r>
            <a:r>
              <a:rPr lang="ru-RU" sz="6000" b="1" dirty="0" smtClean="0"/>
              <a:t>, </a:t>
            </a:r>
            <a:r>
              <a:rPr lang="ru-RU" sz="6000" b="1" dirty="0" err="1" smtClean="0"/>
              <a:t>щ</a:t>
            </a:r>
            <a:r>
              <a:rPr lang="ru-RU" sz="6000" b="1" dirty="0" smtClean="0"/>
              <a:t>…</a:t>
            </a:r>
            <a:r>
              <a:rPr lang="ru-RU" sz="6000" b="1" dirty="0" err="1" smtClean="0"/>
              <a:t>ка</a:t>
            </a:r>
            <a:r>
              <a:rPr lang="ru-RU" sz="6000" b="1" dirty="0" smtClean="0"/>
              <a:t>, рощ… .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348" y="1428736"/>
            <a:ext cx="7969453" cy="3929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    </a:t>
            </a:r>
            <a:r>
              <a:rPr lang="ru-RU" sz="6000" b="1" dirty="0" smtClean="0"/>
              <a:t>Ш</a:t>
            </a:r>
            <a:r>
              <a:rPr lang="ru-RU" sz="6000" b="1" dirty="0" smtClean="0">
                <a:solidFill>
                  <a:srgbClr val="C00000"/>
                </a:solidFill>
              </a:rPr>
              <a:t>и</a:t>
            </a:r>
            <a:r>
              <a:rPr lang="ru-RU" sz="6000" b="1" dirty="0" smtClean="0"/>
              <a:t>повник, ч</a:t>
            </a:r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r>
              <a:rPr lang="ru-RU" sz="6000" b="1" dirty="0" smtClean="0"/>
              <a:t>йник, ч</a:t>
            </a:r>
            <a:r>
              <a:rPr lang="ru-RU" sz="6000" b="1" dirty="0" smtClean="0">
                <a:solidFill>
                  <a:srgbClr val="C00000"/>
                </a:solidFill>
              </a:rPr>
              <a:t>у</a:t>
            </a:r>
            <a:r>
              <a:rPr lang="ru-RU" sz="6000" b="1" dirty="0" smtClean="0"/>
              <a:t>мазый, снеж</a:t>
            </a:r>
            <a:r>
              <a:rPr lang="ru-RU" sz="6000" b="1" dirty="0" smtClean="0">
                <a:solidFill>
                  <a:srgbClr val="C00000"/>
                </a:solidFill>
              </a:rPr>
              <a:t>и</a:t>
            </a:r>
            <a:r>
              <a:rPr lang="ru-RU" sz="6000" b="1" dirty="0" smtClean="0"/>
              <a:t>нки, туч</a:t>
            </a:r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r>
              <a:rPr lang="ru-RU" sz="6000" b="1" dirty="0" smtClean="0"/>
              <a:t>, ж</a:t>
            </a:r>
            <a:r>
              <a:rPr lang="ru-RU" sz="6000" b="1" dirty="0" smtClean="0">
                <a:solidFill>
                  <a:srgbClr val="C00000"/>
                </a:solidFill>
              </a:rPr>
              <a:t>и</a:t>
            </a:r>
            <a:r>
              <a:rPr lang="ru-RU" sz="6000" b="1" dirty="0" smtClean="0"/>
              <a:t>раф, щ</a:t>
            </a:r>
            <a:r>
              <a:rPr lang="ru-RU" sz="6000" b="1" dirty="0" smtClean="0">
                <a:solidFill>
                  <a:srgbClr val="C00000"/>
                </a:solidFill>
              </a:rPr>
              <a:t>у</a:t>
            </a:r>
            <a:r>
              <a:rPr lang="ru-RU" sz="6000" b="1" dirty="0" smtClean="0"/>
              <a:t>ка, рощ</a:t>
            </a:r>
            <a:r>
              <a:rPr lang="ru-RU" sz="6000" b="1" dirty="0" smtClean="0">
                <a:solidFill>
                  <a:srgbClr val="C00000"/>
                </a:solidFill>
              </a:rPr>
              <a:t>а</a:t>
            </a:r>
            <a:r>
              <a:rPr lang="ru-RU" sz="60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500298" y="1000108"/>
            <a:ext cx="6143668" cy="4000528"/>
          </a:xfrm>
          <a:prstGeom prst="wedgeRoundRectCallout">
            <a:avLst>
              <a:gd name="adj1" fmla="val -60828"/>
              <a:gd name="adj2" fmla="val 36018"/>
              <a:gd name="adj3" fmla="val 16667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i="1" dirty="0" smtClean="0">
              <a:latin typeface="Calibri" pitchFamily="34" charset="0"/>
              <a:cs typeface="Arial" pitchFamily="34" charset="0"/>
            </a:endParaRP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В сочетаниях </a:t>
            </a:r>
            <a:r>
              <a:rPr lang="ru-RU" sz="4400" b="1" i="1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жи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- </a:t>
            </a:r>
            <a:r>
              <a:rPr lang="ru-RU" sz="4400" b="1" i="1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ши</a:t>
            </a:r>
            <a:endParaRPr lang="ru-RU" sz="4000" b="1" i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Только 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и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 всегда пиши!</a:t>
            </a: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В сочетаниях </a:t>
            </a:r>
            <a:r>
              <a:rPr lang="ru-RU" sz="4400" b="1" i="1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ча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– </a:t>
            </a:r>
            <a:r>
              <a:rPr lang="ru-RU" sz="4400" b="1" i="1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ща</a:t>
            </a:r>
            <a:endParaRPr lang="ru-RU" sz="4000" b="1" i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Пишем только букву 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а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В сочетаниях 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чу – </a:t>
            </a:r>
            <a:r>
              <a:rPr lang="ru-RU" sz="4400" b="1" i="1" dirty="0" err="1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щу</a:t>
            </a:r>
            <a:endParaRPr lang="ru-RU" sz="4000" b="1" i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Пишут только букву </a:t>
            </a:r>
            <a:r>
              <a:rPr lang="ru-RU" sz="4400" b="1" i="1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у</a:t>
            </a:r>
            <a:r>
              <a:rPr lang="ru-RU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знай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3214686"/>
            <a:ext cx="2286016" cy="3413572"/>
          </a:xfrm>
          <a:prstGeom prst="rect">
            <a:avLst/>
          </a:prstGeom>
        </p:spPr>
      </p:pic>
      <p:pic>
        <p:nvPicPr>
          <p:cNvPr id="5" name="Рисунок 4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85786" y="142852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Спишите, дописывая слова, подходящие по смыслу.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5720" y="1571612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В небе летают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grpSp>
        <p:nvGrpSpPr>
          <p:cNvPr id="3" name="Группа 27"/>
          <p:cNvGrpSpPr/>
          <p:nvPr/>
        </p:nvGrpSpPr>
        <p:grpSpPr>
          <a:xfrm rot="256586">
            <a:off x="4778480" y="1077527"/>
            <a:ext cx="2143140" cy="1785950"/>
            <a:chOff x="2571736" y="2357430"/>
            <a:chExt cx="2714644" cy="2197112"/>
          </a:xfrm>
        </p:grpSpPr>
        <p:pic>
          <p:nvPicPr>
            <p:cNvPr id="26" name="i-main-pic" descr="Картинка 237 из 1806">
              <a:hlinkClick r:id="rId4" tgtFrame="_blank"/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3786182" y="2357430"/>
              <a:ext cx="1500198" cy="1946285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  <p:pic>
          <p:nvPicPr>
            <p:cNvPr id="27" name="i-main-pic" descr="Картинка 237 из 1806">
              <a:hlinkClick r:id="rId4" tgtFrame="_blank"/>
            </p:cNvPr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2571736" y="2608257"/>
              <a:ext cx="1366851" cy="1946285"/>
            </a:xfrm>
            <a:prstGeom prst="roundRect">
              <a:avLst>
                <a:gd name="adj" fmla="val 16667"/>
              </a:avLst>
            </a:prstGeom>
            <a:ln>
              <a:solidFill>
                <a:srgbClr val="FFC000"/>
              </a:solidFill>
            </a:ln>
            <a:effectLst>
              <a:outerShdw blurRad="76200" dist="38100" dir="78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contrasting" dir="t">
                <a:rot lat="0" lon="0" rev="4200000"/>
              </a:lightRig>
            </a:scene3d>
            <a:sp3d prstMaterial="plastic">
              <a:bevelT w="381000" h="114300" prst="relaxedInset"/>
              <a:contourClr>
                <a:srgbClr val="969696"/>
              </a:contourClr>
            </a:sp3d>
          </p:spPr>
        </p:pic>
      </p:grpSp>
      <p:sp>
        <p:nvSpPr>
          <p:cNvPr id="29" name="TextBox 28"/>
          <p:cNvSpPr txBox="1"/>
          <p:nvPr/>
        </p:nvSpPr>
        <p:spPr>
          <a:xfrm>
            <a:off x="285720" y="3429000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В лесу расцвели  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2088" name="Picture 40" descr="Картинка 35 из 226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642877">
            <a:off x="4935062" y="2799473"/>
            <a:ext cx="1847594" cy="1773424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285720" y="5286388"/>
            <a:ext cx="50720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70C0"/>
                </a:solidFill>
              </a:rPr>
              <a:t>У зайчихи родились  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  <p:pic>
        <p:nvPicPr>
          <p:cNvPr id="34" name="Рисунок 33" descr="http://img11.nnm.ru/f/f/a/5/9/a8eac99ce8dea0702a43441583d.jpg">
            <a:hlinkClick r:id="rId7" tgtFrame="&quot;_blank&quot;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5143504" y="4929198"/>
            <a:ext cx="2286016" cy="1643074"/>
          </a:xfrm>
          <a:prstGeom prst="roundRect">
            <a:avLst>
              <a:gd name="adj" fmla="val 16667"/>
            </a:avLst>
          </a:prstGeom>
          <a:ln>
            <a:solidFill>
              <a:srgbClr val="00B05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5" name="TextBox 34"/>
          <p:cNvSpPr txBox="1"/>
          <p:nvPr/>
        </p:nvSpPr>
        <p:spPr>
          <a:xfrm>
            <a:off x="4429124" y="1571612"/>
            <a:ext cx="2571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стрижи.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00562" y="3500438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ландыши.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214942" y="5286388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</a:rPr>
              <a:t>зайчата.</a:t>
            </a:r>
            <a:endParaRPr lang="ru-RU" sz="44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2" grpId="0"/>
      <p:bldP spid="35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знайк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0" y="3801618"/>
            <a:ext cx="2214578" cy="3056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43174" y="20002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>
            <a:off x="357158" y="714356"/>
            <a:ext cx="8501122" cy="3357586"/>
          </a:xfrm>
          <a:prstGeom prst="wedgeEllipseCallout">
            <a:avLst>
              <a:gd name="adj1" fmla="val -31633"/>
              <a:gd name="adj2" fmla="val 7301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anUp">
              <a:avLst/>
            </a:prstTxWarp>
          </a:bodyPr>
          <a:lstStyle/>
          <a:p>
            <a:pPr algn="ctr"/>
            <a:r>
              <a:rPr lang="ru-RU" sz="11500" b="1" i="1" dirty="0" smtClean="0">
                <a:solidFill>
                  <a:srgbClr val="C00000"/>
                </a:solidFill>
                <a:latin typeface="Monotype Corsiva" pitchFamily="66" charset="0"/>
              </a:rPr>
              <a:t>Молодцы!</a:t>
            </a:r>
            <a:endParaRPr lang="ru-RU" sz="115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111</Words>
  <Application>Microsoft Office PowerPoint</Application>
  <PresentationFormat>Экран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МБОУ СОШ№3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kab301</dc:creator>
  <cp:lastModifiedBy>kab301</cp:lastModifiedBy>
  <cp:revision>10</cp:revision>
  <dcterms:created xsi:type="dcterms:W3CDTF">2014-11-07T12:19:51Z</dcterms:created>
  <dcterms:modified xsi:type="dcterms:W3CDTF">2014-11-13T03:26:50Z</dcterms:modified>
</cp:coreProperties>
</file>