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59" r:id="rId6"/>
    <p:sldId id="261" r:id="rId7"/>
    <p:sldId id="262" r:id="rId8"/>
    <p:sldId id="269" r:id="rId9"/>
    <p:sldId id="271" r:id="rId10"/>
    <p:sldId id="275" r:id="rId11"/>
    <p:sldId id="274" r:id="rId12"/>
    <p:sldId id="263" r:id="rId13"/>
    <p:sldId id="264" r:id="rId14"/>
    <p:sldId id="265" r:id="rId15"/>
    <p:sldId id="266" r:id="rId16"/>
    <p:sldId id="267" r:id="rId17"/>
    <p:sldId id="285" r:id="rId18"/>
    <p:sldId id="287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6AF69-84EA-41D1-8E89-A6D2B93318FD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FFE2E-EE1B-46A4-A511-D8743AF5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597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FFE2E-EE1B-46A4-A511-D8743AF5071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BEA8F-C18C-4085-977C-FC20A4D86151}" type="datetimeFigureOut">
              <a:rPr lang="ru-RU" smtClean="0"/>
              <a:pPr/>
              <a:t>03.01.2015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6DF97-13C9-456A-A86E-C95C1D7CE4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cut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Мои документы\Фоны для презентаций\My_new_fon_3\81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0"/>
            <a:ext cx="7500989" cy="6858000"/>
          </a:xfrm>
          <a:prstGeom prst="rect">
            <a:avLst/>
          </a:prstGeom>
          <a:noFill/>
        </p:spPr>
      </p:pic>
      <p:pic>
        <p:nvPicPr>
          <p:cNvPr id="1028" name="Picture 4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77934" y="0"/>
            <a:ext cx="9753600" cy="7229476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857232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Семинар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8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ФОРМИРОВАНИЕ УУД» </a:t>
            </a:r>
            <a:endParaRPr kumimoji="0" lang="ru-RU" sz="4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(УНИВЕРСАЛЬНЫХ УЧЕБНЫХ ДЕЙСТВИЙ) </a:t>
            </a:r>
            <a:endParaRPr kumimoji="0" lang="ru-RU" sz="36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857760"/>
            <a:ext cx="2214579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929058" y="5324531"/>
            <a:ext cx="521494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Constantia" pitchFamily="18" charset="0"/>
                <a:cs typeface="Times New Roman" pitchFamily="18" charset="0"/>
              </a:rPr>
              <a:t>Победненская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 ОШ 1-3 ступеней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Заместитель директора по учебно-воспитательной работе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Constantia" pitchFamily="18" charset="0"/>
                <a:cs typeface="Times New Roman" pitchFamily="18" charset="0"/>
              </a:rPr>
              <a:t>у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читель начальных классов</a:t>
            </a:r>
            <a:endParaRPr lang="ru-RU" sz="1400" dirty="0" smtClean="0">
              <a:latin typeface="Constantia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err="1" smtClean="0">
                <a:latin typeface="Constantia" pitchFamily="18" charset="0"/>
                <a:cs typeface="Times New Roman" pitchFamily="18" charset="0"/>
              </a:rPr>
              <a:t>Василяка</a:t>
            </a:r>
            <a:r>
              <a:rPr lang="ru-RU" sz="1400" dirty="0" smtClean="0">
                <a:latin typeface="Constantia" pitchFamily="18" charset="0"/>
                <a:cs typeface="Times New Roman" pitchFamily="18" charset="0"/>
              </a:rPr>
              <a:t> Любовь  </a:t>
            </a:r>
            <a:r>
              <a:rPr lang="ru-RU" sz="1400" dirty="0" err="1" smtClean="0">
                <a:latin typeface="Constantia" pitchFamily="18" charset="0"/>
                <a:cs typeface="Times New Roman" pitchFamily="18" charset="0"/>
              </a:rPr>
              <a:t>григорьевна</a:t>
            </a:r>
            <a:endParaRPr lang="ru-RU" sz="1400" dirty="0" smtClean="0">
              <a:latin typeface="Constant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428604"/>
            <a:ext cx="80010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>
                <a:latin typeface="Constantia" pitchFamily="18" charset="0"/>
              </a:rPr>
              <a:t>«Каждый урок должен быть для наставника задачей, которую он должен выполнять, обдумывая это заранее: на каждом уроке он должен чего-нибудь достигнуть, сделать шаг дальше и заставить весь класс сделать этот шаг». </a:t>
            </a:r>
            <a:r>
              <a:rPr lang="ru-RU" sz="4000" dirty="0" smtClean="0">
                <a:latin typeface="Constantia" pitchFamily="18" charset="0"/>
              </a:rPr>
              <a:t>            					</a:t>
            </a:r>
            <a:r>
              <a:rPr lang="ru-RU" sz="3600" dirty="0" smtClean="0">
                <a:latin typeface="Constantia" pitchFamily="18" charset="0"/>
              </a:rPr>
              <a:t>К.Д.Ушинский</a:t>
            </a:r>
            <a:endParaRPr lang="ru-RU" sz="3600" dirty="0">
              <a:latin typeface="Constantia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5429264"/>
            <a:ext cx="1928825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5842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0"/>
            <a:ext cx="8215338" cy="1311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ru-RU" b="1" dirty="0" smtClean="0">
                <a:solidFill>
                  <a:srgbClr val="FFFFFF"/>
                </a:solidFill>
              </a:rPr>
              <a:t> </a:t>
            </a:r>
            <a:r>
              <a:rPr lang="ru-RU" sz="3200" b="1" dirty="0" smtClean="0">
                <a:solidFill>
                  <a:srgbClr val="0000CC"/>
                </a:solidFill>
                <a:latin typeface="Constantia" pitchFamily="18" charset="0"/>
                <a:cs typeface="Times New Roman" pitchFamily="18" charset="0"/>
              </a:rPr>
              <a:t>Основная педагогическая задача</a:t>
            </a:r>
            <a:r>
              <a:rPr lang="ru-RU" sz="2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организация условий, инициирующих детское</a:t>
            </a:r>
          </a:p>
          <a:p>
            <a:pPr marL="609600" indent="-609600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FontTx/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действие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71472" y="1928802"/>
            <a:ext cx="2928958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>Чему учить?</a:t>
            </a:r>
          </a:p>
          <a:p>
            <a:pPr algn="ctr"/>
            <a:r>
              <a:rPr lang="ru-RU" sz="2400" dirty="0" smtClean="0">
                <a:solidFill>
                  <a:schemeClr val="bg1"/>
                </a:solidFill>
                <a:latin typeface="Constantia" pitchFamily="18" charset="0"/>
              </a:rPr>
              <a:t>Обновление содержания образования</a:t>
            </a:r>
            <a:endParaRPr lang="ru-RU" sz="2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500430" y="1928802"/>
            <a:ext cx="2786082" cy="30003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>Ради чего учить?</a:t>
            </a:r>
          </a:p>
          <a:p>
            <a:pPr algn="ctr"/>
            <a:r>
              <a:rPr lang="ru-RU" sz="2400" dirty="0" smtClean="0">
                <a:latin typeface="Constantia" pitchFamily="18" charset="0"/>
              </a:rPr>
              <a:t>Ценности образования</a:t>
            </a:r>
            <a:endParaRPr lang="ru-RU" sz="2400" dirty="0">
              <a:latin typeface="Constantia" pitchFamily="18" charset="0"/>
            </a:endParaRPr>
          </a:p>
        </p:txBody>
      </p:sp>
      <p:sp>
        <p:nvSpPr>
          <p:cNvPr id="8" name="Овал 7"/>
          <p:cNvSpPr/>
          <p:nvPr/>
        </p:nvSpPr>
        <p:spPr>
          <a:xfrm rot="10800000" flipH="1" flipV="1">
            <a:off x="6286512" y="2071678"/>
            <a:ext cx="2857488" cy="28575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Constantia" pitchFamily="18" charset="0"/>
              </a:rPr>
              <a:t>Как учить?</a:t>
            </a:r>
          </a:p>
          <a:p>
            <a:pPr algn="ctr"/>
            <a:r>
              <a:rPr lang="ru-RU" sz="2400" dirty="0" smtClean="0">
                <a:latin typeface="Constantia" pitchFamily="18" charset="0"/>
              </a:rPr>
              <a:t>Обновление технологий образования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482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000100" y="428604"/>
            <a:ext cx="75724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Constantia" pitchFamily="18" charset="0"/>
              </a:rPr>
              <a:t> </a:t>
            </a:r>
            <a:r>
              <a:rPr lang="ru-RU" sz="4800" b="1" u="sng" dirty="0" smtClean="0">
                <a:solidFill>
                  <a:srgbClr val="FF0000"/>
                </a:solidFill>
                <a:latin typeface="Constantia" pitchFamily="18" charset="0"/>
              </a:rPr>
              <a:t>Учебная деятельность </a:t>
            </a:r>
            <a:r>
              <a:rPr lang="ru-RU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nstantia" pitchFamily="18" charset="0"/>
              </a:rPr>
              <a:t>-</a:t>
            </a:r>
          </a:p>
          <a:p>
            <a:r>
              <a:rPr lang="ru-RU" sz="4400" b="1" u="sng" dirty="0" smtClean="0">
                <a:solidFill>
                  <a:schemeClr val="tx2"/>
                </a:solidFill>
                <a:latin typeface="Constantia" pitchFamily="18" charset="0"/>
              </a:rPr>
              <a:t>самостоятельная</a:t>
            </a:r>
            <a:r>
              <a:rPr lang="ru-RU" sz="4400" b="1" dirty="0" smtClean="0">
                <a:solidFill>
                  <a:schemeClr val="tx2"/>
                </a:solidFill>
                <a:latin typeface="Constantia" pitchFamily="18" charset="0"/>
              </a:rPr>
              <a:t> деятельность ученика по усвоению знаний, умений и навыков, в которой он </a:t>
            </a:r>
            <a:r>
              <a:rPr lang="ru-RU" sz="4400" b="1" u="sng" dirty="0" smtClean="0">
                <a:solidFill>
                  <a:schemeClr val="tx2"/>
                </a:solidFill>
                <a:latin typeface="Constantia" pitchFamily="18" charset="0"/>
              </a:rPr>
              <a:t>изменяется</a:t>
            </a:r>
            <a:r>
              <a:rPr lang="ru-RU" sz="4400" b="1" dirty="0" smtClean="0">
                <a:solidFill>
                  <a:schemeClr val="tx2"/>
                </a:solidFill>
                <a:latin typeface="Constantia" pitchFamily="18" charset="0"/>
              </a:rPr>
              <a:t> и эти изменения </a:t>
            </a:r>
            <a:r>
              <a:rPr lang="ru-RU" sz="4400" b="1" u="sng" dirty="0" smtClean="0">
                <a:solidFill>
                  <a:schemeClr val="tx2"/>
                </a:solidFill>
                <a:latin typeface="Constantia" pitchFamily="18" charset="0"/>
              </a:rPr>
              <a:t>осознает</a:t>
            </a:r>
            <a:endParaRPr lang="ru-RU" sz="4400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9" name="Picture 4" descr="j0396742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6934200" y="4343400"/>
            <a:ext cx="1990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928662" y="1"/>
            <a:ext cx="792961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Constantia" pitchFamily="18" charset="0"/>
              </a:rPr>
              <a:t>Учебная задача</a:t>
            </a:r>
            <a:r>
              <a:rPr lang="ru-RU" sz="4400" b="1" dirty="0" smtClean="0">
                <a:solidFill>
                  <a:srgbClr val="FF0000"/>
                </a:solidFill>
                <a:latin typeface="Constantia" pitchFamily="18" charset="0"/>
              </a:rPr>
              <a:t>- </a:t>
            </a:r>
            <a:r>
              <a:rPr lang="ru-RU" sz="4400" b="1" dirty="0" smtClean="0">
                <a:solidFill>
                  <a:schemeClr val="tx2"/>
                </a:solidFill>
                <a:latin typeface="Constantia" pitchFamily="18" charset="0"/>
              </a:rPr>
              <a:t>цель, которую перед собой ставит ученик</a:t>
            </a:r>
            <a:endParaRPr lang="ru-RU" sz="4400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Picture 3" descr="j039674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1219200" y="2514600"/>
            <a:ext cx="27416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3657600" y="2590800"/>
            <a:ext cx="5105400" cy="1219200"/>
          </a:xfrm>
          <a:prstGeom prst="ellipse">
            <a:avLst/>
          </a:prstGeom>
          <a:solidFill>
            <a:srgbClr val="FFFFFF"/>
          </a:solidFill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Чему? Зачем?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0"/>
            <a:ext cx="77867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Constantia" pitchFamily="18" charset="0"/>
              </a:rPr>
              <a:t>Учебное действие</a:t>
            </a:r>
            <a:r>
              <a:rPr lang="ru-RU" sz="4400" b="1" dirty="0" smtClean="0">
                <a:solidFill>
                  <a:srgbClr val="FF0000"/>
                </a:solidFill>
                <a:latin typeface="Constantia" pitchFamily="18" charset="0"/>
              </a:rPr>
              <a:t>- </a:t>
            </a:r>
            <a:r>
              <a:rPr lang="ru-RU" sz="4400" b="1" dirty="0" smtClean="0">
                <a:solidFill>
                  <a:schemeClr val="tx2"/>
                </a:solidFill>
                <a:latin typeface="Constantia" pitchFamily="18" charset="0"/>
              </a:rPr>
              <a:t>система существенных признаков понятия или алгоритм</a:t>
            </a:r>
            <a:endParaRPr lang="ru-RU" sz="4400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9" name="Picture 3" descr="j039674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1447800" y="3124200"/>
            <a:ext cx="22447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val 4"/>
          <p:cNvSpPr>
            <a:spLocks noChangeArrowheads="1"/>
          </p:cNvSpPr>
          <p:nvPr/>
        </p:nvSpPr>
        <p:spPr bwMode="auto">
          <a:xfrm>
            <a:off x="3886200" y="3429000"/>
            <a:ext cx="4800600" cy="800100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6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Как?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3554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857224" y="0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u="sng" dirty="0" smtClean="0">
                <a:solidFill>
                  <a:srgbClr val="FF0000"/>
                </a:solidFill>
                <a:latin typeface="Constantia" pitchFamily="18" charset="0"/>
              </a:rPr>
              <a:t>Самоконтроль -</a:t>
            </a:r>
            <a:r>
              <a:rPr lang="ru-RU" sz="4800" b="1" dirty="0" smtClean="0">
                <a:solidFill>
                  <a:schemeClr val="tx2"/>
                </a:solidFill>
                <a:latin typeface="Constantia" pitchFamily="18" charset="0"/>
              </a:rPr>
              <a:t>определение правильности выполненного действия</a:t>
            </a:r>
            <a:endParaRPr lang="ru-RU" sz="4800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Picture 3" descr="j039674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1295401" y="2984848"/>
            <a:ext cx="2419344" cy="3530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3749498" y="3244334"/>
            <a:ext cx="3394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3600" b="1" dirty="0">
              <a:solidFill>
                <a:srgbClr val="FF0000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9" name="Oval 4"/>
          <p:cNvSpPr>
            <a:spLocks noChangeArrowheads="1"/>
          </p:cNvSpPr>
          <p:nvPr/>
        </p:nvSpPr>
        <p:spPr bwMode="auto">
          <a:xfrm>
            <a:off x="3806825" y="3214686"/>
            <a:ext cx="4803775" cy="928694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600" b="1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Правильно?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4578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0"/>
            <a:ext cx="78581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  <a:latin typeface="Constantia" pitchFamily="18" charset="0"/>
              </a:rPr>
              <a:t>Самооценка</a:t>
            </a:r>
            <a:r>
              <a:rPr lang="ru-RU" sz="4400" b="1" dirty="0" smtClean="0">
                <a:solidFill>
                  <a:schemeClr val="tx2"/>
                </a:solidFill>
                <a:latin typeface="Constantia" pitchFamily="18" charset="0"/>
              </a:rPr>
              <a:t>- определение степени соответствия эталону или качества выполненного действия</a:t>
            </a:r>
            <a:endParaRPr lang="ru-RU" sz="4400" dirty="0">
              <a:solidFill>
                <a:schemeClr val="tx2"/>
              </a:solidFill>
              <a:latin typeface="Constantia" pitchFamily="18" charset="0"/>
            </a:endParaRPr>
          </a:p>
        </p:txBody>
      </p:sp>
      <p:pic>
        <p:nvPicPr>
          <p:cNvPr id="6" name="Picture 3" descr="j0396744"/>
          <p:cNvPicPr>
            <a:picLocks noChangeAspect="1" noChangeArrowheads="1"/>
          </p:cNvPicPr>
          <p:nvPr/>
        </p:nvPicPr>
        <p:blipFill>
          <a:blip r:embed="rId3">
            <a:grayscl/>
            <a:biLevel thresh="50000"/>
          </a:blip>
          <a:srcRect/>
          <a:stretch>
            <a:fillRect/>
          </a:stretch>
        </p:blipFill>
        <p:spPr bwMode="auto">
          <a:xfrm>
            <a:off x="1371600" y="3124200"/>
            <a:ext cx="235108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749498" y="3244334"/>
            <a:ext cx="31085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endParaRPr lang="ru-RU" sz="3600" b="1" dirty="0">
              <a:solidFill>
                <a:srgbClr val="FF0000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11" name="Oval 4"/>
          <p:cNvSpPr>
            <a:spLocks noChangeArrowheads="1"/>
          </p:cNvSpPr>
          <p:nvPr/>
        </p:nvSpPr>
        <p:spPr bwMode="auto">
          <a:xfrm>
            <a:off x="3733800" y="3000372"/>
            <a:ext cx="4686300" cy="2071702"/>
          </a:xfrm>
          <a:prstGeom prst="ellipse">
            <a:avLst/>
          </a:prstGeom>
          <a:solidFill>
            <a:srgbClr val="FFFFFF"/>
          </a:solidFill>
          <a:ln w="38100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32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Хорошо?</a:t>
            </a:r>
          </a:p>
          <a:p>
            <a:pPr algn="ctr" eaLnBrk="0" hangingPunct="0"/>
            <a:r>
              <a:rPr lang="ru-RU" sz="3200" b="1" dirty="0">
                <a:solidFill>
                  <a:srgbClr val="FF0000"/>
                </a:solidFill>
                <a:latin typeface="Tahoma" pitchFamily="34" charset="0"/>
                <a:cs typeface="Times New Roman" pitchFamily="18" charset="0"/>
              </a:rPr>
              <a:t>Можно лучше?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785786" y="0"/>
            <a:ext cx="835821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0638" algn="l"/>
              </a:tabLst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06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Формирование УУД во многом зависит не только от учебно-методического комплекта,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1006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но и </a:t>
            </a:r>
            <a:r>
              <a:rPr lang="ru-RU" sz="3600" dirty="0" smtClean="0">
                <a:latin typeface="Constantia" pitchFamily="18" charset="0"/>
                <a:ea typeface="Calibri" pitchFamily="34" charset="0"/>
                <a:cs typeface="Times New Roman" pitchFamily="18" charset="0"/>
              </a:rPr>
              <a:t>от педагогически правильного 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51006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взаимодействия  учителя  и  ученика, 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100638" algn="l"/>
              </a:tabLst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их  коммуникативной деятельности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342390" y="3135852"/>
          <a:ext cx="6459220" cy="1454658"/>
        </p:xfrm>
        <a:graphic>
          <a:graphicData uri="http://schemas.openxmlformats.org/drawingml/2006/table">
            <a:tbl>
              <a:tblPr/>
              <a:tblGrid>
                <a:gridCol w="816610"/>
                <a:gridCol w="443865"/>
                <a:gridCol w="810260"/>
                <a:gridCol w="899795"/>
                <a:gridCol w="910590"/>
                <a:gridCol w="644525"/>
                <a:gridCol w="644525"/>
                <a:gridCol w="644525"/>
                <a:gridCol w="644525"/>
              </a:tblGrid>
              <a:tr h="0">
                <a:tc>
                  <a:txBody>
                    <a:bodyPr/>
                    <a:lstStyle/>
                    <a:p>
                      <a:pPr indent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№   урока урока, п/п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№ урока в разделе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Цели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Тип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Форма ученического сотрудничества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ИКТ-поддержка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pic>
        <p:nvPicPr>
          <p:cNvPr id="1027" name="Picture 3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7224" y="0"/>
            <a:ext cx="8286776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12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Форма календарно-тематического планирования уроков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  <a:p>
            <a:pPr marL="0" marR="0" lvl="0" indent="412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71474" y="1428736"/>
          <a:ext cx="8572524" cy="3500462"/>
        </p:xfrm>
        <a:graphic>
          <a:graphicData uri="http://schemas.openxmlformats.org/drawingml/2006/table">
            <a:tbl>
              <a:tblPr/>
              <a:tblGrid>
                <a:gridCol w="928692"/>
                <a:gridCol w="744181"/>
                <a:gridCol w="1075358"/>
                <a:gridCol w="966543"/>
                <a:gridCol w="1000132"/>
                <a:gridCol w="857256"/>
                <a:gridCol w="1289566"/>
                <a:gridCol w="855398"/>
                <a:gridCol w="855398"/>
              </a:tblGrid>
              <a:tr h="3036546">
                <a:tc>
                  <a:txBody>
                    <a:bodyPr/>
                    <a:lstStyle/>
                    <a:p>
                      <a:pPr indent="4191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  урока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урока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000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№ урока в разделе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Цели 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Тип 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Форма ученического сотрудничества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УУД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ИКТ-поддержка урока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724" marR="6472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 rot="11439676" flipV="1">
            <a:off x="0" y="-812379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600" dirty="0">
              <a:solidFill>
                <a:schemeClr val="accent2"/>
              </a:solidFill>
              <a:latin typeface="Monotype Corsiva" pitchFamily="66" charset="0"/>
              <a:ea typeface="Times New Roman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Monotype Corsiva" pitchFamily="66" charset="0"/>
                <a:ea typeface="Times New Roman" pitchFamily="18" charset="0"/>
              </a:rPr>
              <a:t>«Расскажи мне, и я забуду.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Monotype Corsiva" pitchFamily="66" charset="0"/>
                <a:ea typeface="Times New Roman" pitchFamily="18" charset="0"/>
              </a:rPr>
              <a:t>Покажи мне, и я запомню.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Monotype Corsiva" pitchFamily="66" charset="0"/>
                <a:ea typeface="Times New Roman" pitchFamily="18" charset="0"/>
              </a:rPr>
              <a:t> Вовлеки меня, и я научусь»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onotype Corsiva" pitchFamily="66" charset="0"/>
                <a:ea typeface="Times New Roman" pitchFamily="18" charset="0"/>
              </a:rPr>
              <a:t> Китайская мудрость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onotype Corsiva" pitchFamily="66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2331526"/>
            <a:ext cx="2714644" cy="302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857224" y="0"/>
            <a:ext cx="828677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8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«Цель обучения ребенка состоит в том, чтобы сделать его способным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nstant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развиваться дальше без помощи учителя».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Элберт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Хаббарт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5" y="5429264"/>
            <a:ext cx="2143139" cy="1428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4818" name="Picture 2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0"/>
            <a:ext cx="8184443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Важнейшей задачей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современной системы образования является формирование совокупности УУД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«универсальных учебных действий»,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которые обеспечивают возможность каждому ученику самостоятельно осуществлять деятельность учения, ставить учебные цели, искать и использовать необходимые средства и способы их достижения, уметь контролировать и оценивать учебную деятельность и ее результаты.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alibri" pitchFamily="34" charset="0"/>
                <a:cs typeface="Times New Roman" pitchFamily="18" charset="0"/>
              </a:rPr>
              <a:t>Они создают условия развития личности и ее самореализации.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6386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57166"/>
            <a:ext cx="757242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Constantia" pitchFamily="18" charset="0"/>
              </a:rPr>
              <a:t>Термин </a:t>
            </a:r>
            <a:r>
              <a:rPr lang="ru-RU" sz="2800" b="1" dirty="0">
                <a:solidFill>
                  <a:srgbClr val="C00000"/>
                </a:solidFill>
                <a:latin typeface="Constantia" pitchFamily="18" charset="0"/>
              </a:rPr>
              <a:t>«универсальные учебные действия» </a:t>
            </a:r>
            <a:r>
              <a:rPr lang="ru-RU" sz="2800" dirty="0">
                <a:latin typeface="Constantia" pitchFamily="18" charset="0"/>
              </a:rPr>
              <a:t>означает  умение учиться, т.е. </a:t>
            </a:r>
            <a:r>
              <a:rPr lang="ru-RU" sz="2800" dirty="0" smtClean="0">
                <a:latin typeface="Constantia" pitchFamily="18" charset="0"/>
              </a:rPr>
              <a:t>совокупность </a:t>
            </a:r>
            <a:r>
              <a:rPr lang="ru-RU" sz="2800" dirty="0">
                <a:latin typeface="Constantia" pitchFamily="18" charset="0"/>
              </a:rPr>
              <a:t>способов действия учащегося, обеспечивающих самостоятельное усвоение новых знаний, формирование умений, включая организацию этого процесса. </a:t>
            </a:r>
            <a:r>
              <a:rPr lang="ru-RU" sz="2800" b="1" dirty="0">
                <a:solidFill>
                  <a:srgbClr val="C00000"/>
                </a:solidFill>
                <a:latin typeface="Constantia" pitchFamily="18" charset="0"/>
              </a:rPr>
              <a:t>Умение учиться </a:t>
            </a:r>
            <a:r>
              <a:rPr lang="ru-RU" sz="2800" dirty="0">
                <a:latin typeface="Constantia" pitchFamily="18" charset="0"/>
              </a:rPr>
              <a:t>– существенный фактор повышения эффективности освоения учащимися предметных знаний, формирования умений и компетенций, образа мира и </a:t>
            </a:r>
            <a:r>
              <a:rPr lang="ru-RU" sz="2800" dirty="0" err="1">
                <a:latin typeface="Constantia" pitchFamily="18" charset="0"/>
              </a:rPr>
              <a:t>ценностно</a:t>
            </a:r>
            <a:r>
              <a:rPr lang="ru-RU" sz="2800" dirty="0">
                <a:latin typeface="Constantia" pitchFamily="18" charset="0"/>
              </a:rPr>
              <a:t> – смысловых оснований личностного морального выбора.</a:t>
            </a:r>
          </a:p>
          <a:p>
            <a:endParaRPr lang="ru-RU" sz="2800" dirty="0">
              <a:latin typeface="Constantia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3" y="5214950"/>
            <a:ext cx="271464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22496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Различают три группы планируемых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Constant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результатов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71472" y="0"/>
            <a:ext cx="8572528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1.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Предметные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универсальные учебные</a:t>
            </a:r>
            <a:r>
              <a:rPr lang="ru-RU" sz="2400" dirty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действия –   лежат в основе изучения самого предмета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Constantia" pitchFamily="18" charset="0"/>
              </a:rPr>
              <a:t>(опыт получения, преобразования и применения предметных знаний</a:t>
            </a:r>
            <a:r>
              <a:rPr lang="ru-RU" sz="2400" dirty="0" smtClean="0">
                <a:latin typeface="Constantia" pitchFamily="18" charset="0"/>
              </a:rPr>
              <a:t>).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Метапредметные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универсальные действия – центральной составляющей является формирование умения у учащихся работать</a:t>
            </a:r>
            <a:r>
              <a:rPr lang="ru-RU" sz="2400" dirty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с информацией (извлекать её, анализировать, воспринимать). </a:t>
            </a:r>
            <a:r>
              <a:rPr lang="ru-RU" sz="2400" dirty="0">
                <a:latin typeface="Constantia" pitchFamily="18" charset="0"/>
              </a:rPr>
              <a:t>Отражают </a:t>
            </a:r>
            <a:r>
              <a:rPr lang="ru-RU" sz="2400" dirty="0" err="1">
                <a:latin typeface="Constantia" pitchFamily="18" charset="0"/>
              </a:rPr>
              <a:t>межпредметные</a:t>
            </a:r>
            <a:r>
              <a:rPr lang="ru-RU" sz="2400" dirty="0">
                <a:latin typeface="Constantia" pitchFamily="18" charset="0"/>
              </a:rPr>
              <a:t> понятия. </a:t>
            </a: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Личностные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 универсальные учебные действия – эмоциональность и нравственность в изучении предмета, развитии толерантности, здорового образа жизни</a:t>
            </a:r>
            <a:r>
              <a:rPr lang="ru-RU" sz="14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Constantia" pitchFamily="18" charset="0"/>
                <a:ea typeface="Times New Roman" pitchFamily="18" charset="0"/>
                <a:cs typeface="Times New Roman" pitchFamily="18" charset="0"/>
              </a:rPr>
              <a:t>мотивация.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3261004"/>
          <a:ext cx="8229599" cy="1204355"/>
        </p:xfrm>
        <a:graphic>
          <a:graphicData uri="http://schemas.openxmlformats.org/drawingml/2006/table">
            <a:tbl>
              <a:tblPr/>
              <a:tblGrid>
                <a:gridCol w="1780081"/>
                <a:gridCol w="1780081"/>
                <a:gridCol w="2680845"/>
                <a:gridCol w="1988592"/>
              </a:tblGrid>
              <a:tr h="1204355"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Личностные результаты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Умения самостоятельно делать СВОЙ ВЫБОР в мире мыслей, чувств и ЦЕННОСТЕЙ и отвечать за этот выбор</a:t>
                      </a:r>
                    </a:p>
                  </a:txBody>
                  <a:tcPr marL="64340" marR="64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Регулятивные универсальные учебные действия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Умения ОРГАНИЗОВЫВАТЬ свою деятельность</a:t>
                      </a:r>
                    </a:p>
                  </a:txBody>
                  <a:tcPr marL="64340" marR="64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Познавательные УУД </a:t>
                      </a: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Умения результативно МЫСЛИТЬ и работать с ИНФОРМАЦИЕЙ в современном мире</a:t>
                      </a:r>
                    </a:p>
                  </a:txBody>
                  <a:tcPr marL="64340" marR="64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Коммуникативные УУД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Умения ОБЩАТЬСЯ, взаимодействовать с людьми</a:t>
                      </a:r>
                    </a:p>
                  </a:txBody>
                  <a:tcPr marL="64340" marR="643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8434" name="Picture 2" descr="D:\Мои документы\Фоны для презентаций\My_new_fon_3\My_new_fon_3\29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185738"/>
            <a:ext cx="9753600" cy="7229476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000372"/>
            <a:ext cx="207170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142984"/>
          <a:ext cx="8501122" cy="4429156"/>
        </p:xfrm>
        <a:graphic>
          <a:graphicData uri="http://schemas.openxmlformats.org/drawingml/2006/table">
            <a:tbl>
              <a:tblPr/>
              <a:tblGrid>
                <a:gridCol w="1857388"/>
                <a:gridCol w="1857388"/>
                <a:gridCol w="2643206"/>
                <a:gridCol w="2143140"/>
              </a:tblGrid>
              <a:tr h="4429156"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Личностные результаты</a:t>
                      </a:r>
                      <a:endParaRPr lang="ru-RU" sz="1800" dirty="0" smtClean="0">
                        <a:solidFill>
                          <a:srgbClr val="FF0000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Умения самостоятельно делать СВОЙ ВЫБОР в мире мыслей, чувств и ЦЕННОСТЕЙ и отвечать за этот выбор</a:t>
                      </a:r>
                      <a:endParaRPr lang="ru-RU" sz="1800" dirty="0"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47659" marR="47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Регулятивные универсальные учебные действия</a:t>
                      </a:r>
                      <a:endParaRPr lang="ru-RU" sz="1800" dirty="0">
                        <a:solidFill>
                          <a:srgbClr val="FF0000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Умения </a:t>
                      </a:r>
                      <a:r>
                        <a:rPr lang="ru-RU" sz="1800" dirty="0" smtClean="0">
                          <a:latin typeface="Constantia" pitchFamily="18" charset="0"/>
                          <a:ea typeface="Calibri"/>
                          <a:cs typeface="Times New Roman"/>
                        </a:rPr>
                        <a:t>ОРГАНИЗОВЫ-ВАТЬ </a:t>
                      </a: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свою деятельность</a:t>
                      </a:r>
                    </a:p>
                  </a:txBody>
                  <a:tcPr marL="47659" marR="47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Познавательные УУД </a:t>
                      </a: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Умения результативно МЫСЛИТЬ и работать с ИНФОРМАЦИЕЙ в современном мире</a:t>
                      </a:r>
                    </a:p>
                  </a:txBody>
                  <a:tcPr marL="47659" marR="47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Коммуникатив-ные</a:t>
                      </a:r>
                      <a:r>
                        <a:rPr lang="ru-RU" sz="1800" b="1" dirty="0" smtClean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УУД</a:t>
                      </a:r>
                      <a:endParaRPr lang="ru-RU" sz="1800" dirty="0">
                        <a:solidFill>
                          <a:srgbClr val="FF0000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  <a:p>
                      <a:pPr indent="6985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Constantia" pitchFamily="18" charset="0"/>
                          <a:ea typeface="Calibri"/>
                          <a:cs typeface="Times New Roman"/>
                        </a:rPr>
                        <a:t>Умения ОБЩАТЬСЯ, взаимодействовать с людьми</a:t>
                      </a:r>
                    </a:p>
                  </a:txBody>
                  <a:tcPr marL="47659" marR="476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14348" y="0"/>
            <a:ext cx="84296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Constantia" pitchFamily="18" charset="0"/>
              </a:rPr>
              <a:t>Универсальные учебные действия – это навыки, которые надо закладывать в начальной школе на всех </a:t>
            </a:r>
            <a:r>
              <a:rPr lang="ru-RU" sz="2400" dirty="0" smtClean="0">
                <a:latin typeface="Constantia" pitchFamily="18" charset="0"/>
              </a:rPr>
              <a:t>уроках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Мои документы\Фоны для презентаций\My_new_fon_3\My_new_fon_3\3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4788"/>
            <a:ext cx="9753600" cy="7267576"/>
          </a:xfrm>
          <a:prstGeom prst="rect">
            <a:avLst/>
          </a:prstGeom>
          <a:noFill/>
        </p:spPr>
      </p:pic>
      <p:pic>
        <p:nvPicPr>
          <p:cNvPr id="5" name="Рисунок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500042"/>
            <a:ext cx="7000923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pic>
        <p:nvPicPr>
          <p:cNvPr id="7" name="Рисунок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0"/>
            <a:ext cx="82867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66992" y="1291432"/>
          <a:ext cx="4810016" cy="5143500"/>
        </p:xfrm>
        <a:graphic>
          <a:graphicData uri="http://schemas.openxmlformats.org/drawingml/2006/table">
            <a:tbl>
              <a:tblPr/>
              <a:tblGrid>
                <a:gridCol w="1314016"/>
                <a:gridCol w="3496000"/>
              </a:tblGrid>
              <a:tr h="2110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Личностные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универсальные учебные действия –система ценностных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405630" algn="l"/>
                        </a:tabLs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ориентаций младшего школьника, отражающих личностные смыслы,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мотивы, отношения к различным сферам окружающего мира.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Личностные универсальные учебные действия выражаются формулами «Я и природа», «Я и другие люди», «Я и общество», «Я и познание», «Я и Я», что позволяет ребенку выполнять разные социальные роли («гражданин», «школьник», «ученик», «собеседник», «одноклассник», «пешеход» и др.).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82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Регулятивные универсальные учебные действия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Отражают способность обучающегося строить учебно-познавательную деятельность, учитывая все ее компоненты (цель, мотив, прогноз, средства, контроль, оценка).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800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универсальные учебные действия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Система 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526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i="1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универсальные действия</a:t>
                      </a:r>
                      <a:endParaRPr lang="ru-RU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Способность обучающегося осуществлять коммуникативную деятельность, использование правил общения в конкретных учебных и </a:t>
                      </a:r>
                      <a:r>
                        <a:rPr lang="ru-RU" sz="1000" dirty="0" err="1">
                          <a:latin typeface="Times New Roman"/>
                          <a:ea typeface="Times New Roman"/>
                          <a:cs typeface="Times New Roman"/>
                        </a:rPr>
                        <a:t>внеучебных</a:t>
                      </a: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 ситуациях; самостоятельная организация речевой деятельности в устной и письменной форме.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D:\Мои документы\Фоны для презентаций\My_new_fon_3\My_new_fon_3\34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4788"/>
            <a:ext cx="9753600" cy="7267576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05313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714348" y="158721"/>
          <a:ext cx="8429652" cy="5455175"/>
        </p:xfrm>
        <a:graphic>
          <a:graphicData uri="http://schemas.openxmlformats.org/drawingml/2006/table">
            <a:tbl>
              <a:tblPr/>
              <a:tblGrid>
                <a:gridCol w="2357454"/>
                <a:gridCol w="6072198"/>
              </a:tblGrid>
              <a:tr h="15557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200" i="1" dirty="0"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r>
                        <a:rPr lang="ru-RU" sz="2400" i="1" dirty="0">
                          <a:latin typeface="Times New Roman"/>
                          <a:ea typeface="Times New Roman"/>
                          <a:cs typeface="Times New Roman"/>
                        </a:rPr>
                        <a:t>ичностные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Личностные 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универсальные учебные действия выражаются формулами «Я и природа», «Я и другие люди», «Я и общество», «Я и познание», «Я и Я», что позволяет ребенку выполнять разные социальные роли («гражданин», «школьник», «ученик», «собеседник», «одноклассник», «пешеход» и др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.).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62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Регулятивные универсальные учебные действия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Отражают способность обучающегося строить учебно-познавательную деятельность, учитывая все ее компоненты (цель, мотив, прогноз, средства, контроль, оценка).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42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Познавательные универсальные учебные действия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Система 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85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Коммуникативные универсальные действия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Способность обучающегося осуществлять коммуникативную деятельность, использование правил общения в конкретных учебных и </a:t>
                      </a:r>
                      <a:r>
                        <a:rPr lang="ru-RU" sz="16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внеучебных</a:t>
                      </a: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ситуациях; самостоятельная организация речевой деятельности в устной и письменной форме.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05313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123" name="Picture 3" descr="D:\Мои документы\Фоны для презентаций\My_new_fon_3\My_new_fon_3\28-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04800" y="-209550"/>
            <a:ext cx="9753600" cy="7277100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785786" y="-2"/>
          <a:ext cx="8143931" cy="9072604"/>
        </p:xfrm>
        <a:graphic>
          <a:graphicData uri="http://schemas.openxmlformats.org/drawingml/2006/table">
            <a:tbl>
              <a:tblPr/>
              <a:tblGrid>
                <a:gridCol w="2214578"/>
                <a:gridCol w="5929353"/>
              </a:tblGrid>
              <a:tr h="1427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Личностные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универсальные действия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Личностные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универсальные учебные действия выражаются формулами «Я и природа», «Я и другие люди», «Я и общество», «Я и познание», «Я и Я», что позволяет ребенку выполнять разные социальные роли («гражданин», «школьник», «ученик»,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c</a:t>
                      </a:r>
                      <a:r>
                        <a:rPr lang="ru-RU" sz="16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обеседник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», «одноклассник», «пешеход» и др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.).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7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Регулятивные 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универсальные учебные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Отражают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способность обучающегося строить учебно-познавательную деятельность, учитывая все ее компоненты (цель, мотив, прогноз, средства, контроль, оценка).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75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Познавательные 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универсальные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учебные действия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Система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способов познания окружающего мира, построения самостоятельного процесса поиска, исследования и совокупность операций по обработке, систематизации, обобщению и использованию полученной информации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5349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i="1" dirty="0" err="1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Коммуникатив-ные</a:t>
                      </a:r>
                      <a:r>
                        <a:rPr lang="ru-RU" sz="24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000" i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универсальные </a:t>
                      </a:r>
                      <a:r>
                        <a:rPr lang="ru-RU" sz="2000" i="1" dirty="0" smtClean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действия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Обеспечивают возможности сотрудничества: умение слышать, слушать и понимать партнера, планировать и согласованно выполнять совместную деятельность, распределять роли, взаимно контролировать действия друг друга, уметь договариваться, вести дискуссию, правильно выражать свои мысли, оказывать поддержку друг другу и эффективно сотрудничать как с учителем, так и со сверстниками;</a:t>
                      </a:r>
                      <a:r>
                        <a:rPr lang="ru-RU" sz="16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самостоятельная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организация речевой деятельности в устной и письменной форме.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564</TotalTime>
  <Words>1085</Words>
  <Application>Microsoft Office PowerPoint</Application>
  <PresentationFormat>Экран (4:3)</PresentationFormat>
  <Paragraphs>125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</cp:lastModifiedBy>
  <cp:revision>52</cp:revision>
  <dcterms:created xsi:type="dcterms:W3CDTF">2011-12-05T17:08:38Z</dcterms:created>
  <dcterms:modified xsi:type="dcterms:W3CDTF">2015-01-03T15:35:21Z</dcterms:modified>
</cp:coreProperties>
</file>