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C799F-E8F9-484F-A33D-A2D0BE77E611}" type="datetimeFigureOut">
              <a:rPr lang="ru-RU"/>
              <a:pPr>
                <a:defRPr/>
              </a:pPr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F4BB6-0CAC-4554-8F34-59CDF3B4C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4BC94F-E2ED-4A8E-A47D-0BA40F108D0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DFDBA-9652-452C-AA30-1A32BCCCF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 userDrawn="1"/>
        </p:nvGrpSpPr>
        <p:grpSpPr>
          <a:xfrm>
            <a:off x="0" y="0"/>
            <a:ext cx="1060616" cy="6858000"/>
            <a:chOff x="0" y="0"/>
            <a:chExt cx="1060616" cy="6858000"/>
          </a:xfrm>
          <a:effectLst/>
        </p:grpSpPr>
        <p:sp>
          <p:nvSpPr>
            <p:cNvPr id="10" name="Прямоугольник 9"/>
            <p:cNvSpPr/>
            <p:nvPr userDrawn="1"/>
          </p:nvSpPr>
          <p:spPr>
            <a:xfrm>
              <a:off x="0" y="0"/>
              <a:ext cx="10001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0_78010_a8a74fc9_M.pn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0" y="0"/>
              <a:ext cx="1060616" cy="1828649"/>
            </a:xfrm>
            <a:prstGeom prst="rect">
              <a:avLst/>
            </a:prstGeom>
          </p:spPr>
        </p:pic>
        <p:pic>
          <p:nvPicPr>
            <p:cNvPr id="11" name="Рисунок 10" descr="0_78010_a8a74fc9_M.pn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 flipV="1">
              <a:off x="0" y="1785926"/>
              <a:ext cx="1060616" cy="1828649"/>
            </a:xfrm>
            <a:prstGeom prst="rect">
              <a:avLst/>
            </a:prstGeom>
          </p:spPr>
        </p:pic>
        <p:pic>
          <p:nvPicPr>
            <p:cNvPr id="12" name="Рисунок 11" descr="0_78010_a8a74fc9_M.pn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0" y="3571876"/>
              <a:ext cx="1060616" cy="1828649"/>
            </a:xfrm>
            <a:prstGeom prst="rect">
              <a:avLst/>
            </a:prstGeom>
          </p:spPr>
        </p:pic>
        <p:pic>
          <p:nvPicPr>
            <p:cNvPr id="13" name="Рисунок 12" descr="0_78010_a8a74fc9_M.png"/>
            <p:cNvPicPr>
              <a:picLocks noChangeAspect="1"/>
            </p:cNvPicPr>
            <p:nvPr userDrawn="1"/>
          </p:nvPicPr>
          <p:blipFill>
            <a:blip r:embed="rId14" cstate="print"/>
            <a:srcRect t="17963"/>
            <a:stretch>
              <a:fillRect/>
            </a:stretch>
          </p:blipFill>
          <p:spPr>
            <a:xfrm flipV="1">
              <a:off x="0" y="5357826"/>
              <a:ext cx="1060616" cy="1500174"/>
            </a:xfrm>
            <a:prstGeom prst="rect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 userDrawn="1"/>
        </p:nvCxnSpPr>
        <p:spPr>
          <a:xfrm rot="5400000">
            <a:off x="-2428900" y="3429000"/>
            <a:ext cx="6858000" cy="0"/>
          </a:xfrm>
          <a:prstGeom prst="line">
            <a:avLst/>
          </a:prstGeom>
          <a:ln w="127000" cap="sq" cmpd="thickThin">
            <a:solidFill>
              <a:srgbClr val="00B0F0"/>
            </a:solidFill>
            <a:miter lim="800000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sq" cmpd="thickThin">
            <a:solidFill>
              <a:srgbClr val="00B0F0"/>
            </a:solidFill>
            <a:miter lim="800000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 userDrawn="1"/>
        </p:nvSpPr>
        <p:spPr>
          <a:xfrm>
            <a:off x="0" y="6572272"/>
            <a:ext cx="128585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0_6a837_8225efc1_L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928662" y="0"/>
            <a:ext cx="8215338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071538" y="2357430"/>
            <a:ext cx="7858180" cy="3097245"/>
            <a:chOff x="1115616" y="2146448"/>
            <a:chExt cx="7165477" cy="33366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094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61672" y="5085184"/>
              <a:ext cx="4910120" cy="397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714480" y="500042"/>
            <a:ext cx="7000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Ж Ж </a:t>
            </a:r>
            <a:r>
              <a:rPr lang="ru-RU" sz="4000" b="1" i="1" dirty="0" err="1" smtClean="0"/>
              <a:t>Жа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жл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жу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85853" y="1643050"/>
            <a:ext cx="74295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у </a:t>
            </a:r>
            <a:r>
              <a:rPr lang="ru-RU" sz="4000" b="1" i="1" dirty="0" err="1" smtClean="0"/>
              <a:t>Жучк</a:t>
            </a:r>
            <a:r>
              <a:rPr lang="ru-RU" sz="4000" b="1" i="1" dirty="0" smtClean="0"/>
              <a:t>.  в </a:t>
            </a:r>
            <a:r>
              <a:rPr lang="ru-RU" sz="4000" b="1" i="1" dirty="0" err="1" smtClean="0"/>
              <a:t>жёлуд</a:t>
            </a:r>
            <a:r>
              <a:rPr lang="ru-RU" sz="4000" b="1" i="1" dirty="0" smtClean="0"/>
              <a:t>.  по луж.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714621"/>
            <a:ext cx="75009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/>
              <a:t>Шёл лесничий из сторожки по лесной глухой дорожке</a:t>
            </a:r>
            <a:r>
              <a:rPr lang="ru-RU" sz="4000" b="1" dirty="0" smtClean="0"/>
              <a:t>.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Закончи фразу: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Мне было интересно..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Было трудно..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333399"/>
                </a:solidFill>
              </a:rPr>
              <a:t/>
            </a:r>
            <a:br>
              <a:rPr lang="ru-RU" sz="4000" b="1" smtClean="0">
                <a:solidFill>
                  <a:srgbClr val="333399"/>
                </a:solidFill>
              </a:rPr>
            </a:br>
            <a:endParaRPr lang="ru-RU" sz="4000" b="1" smtClean="0">
              <a:solidFill>
                <a:srgbClr val="333399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500"/>
            <a:ext cx="9144000" cy="59499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b="1" i="1" u="sng" dirty="0" smtClean="0">
                <a:solidFill>
                  <a:srgbClr val="FF0000"/>
                </a:solidFill>
              </a:rPr>
              <a:t>       </a:t>
            </a:r>
            <a:r>
              <a:rPr lang="ru-RU" b="1" i="1" u="sng" dirty="0" smtClean="0">
                <a:solidFill>
                  <a:srgbClr val="FF0000"/>
                </a:solidFill>
              </a:rPr>
              <a:t>Чтобы </a:t>
            </a:r>
            <a:r>
              <a:rPr lang="ru-RU" b="1" i="1" u="sng" dirty="0" smtClean="0">
                <a:solidFill>
                  <a:srgbClr val="FF0000"/>
                </a:solidFill>
              </a:rPr>
              <a:t>правильно писать безударное окончание существительного надо: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Шаг 1</a:t>
            </a:r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Определить </a:t>
            </a:r>
            <a:r>
              <a:rPr lang="ru-RU" sz="2800" b="1" dirty="0" smtClean="0">
                <a:solidFill>
                  <a:srgbClr val="FF0000"/>
                </a:solidFill>
              </a:rPr>
              <a:t>падеж.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Шаг 2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Определить </a:t>
            </a:r>
            <a:r>
              <a:rPr lang="ru-RU" sz="2800" b="1" dirty="0" smtClean="0">
                <a:solidFill>
                  <a:srgbClr val="FF0000"/>
                </a:solidFill>
              </a:rPr>
              <a:t>склонение.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                                            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Шаг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               Вспомнить </a:t>
            </a:r>
            <a:r>
              <a:rPr lang="ru-RU" sz="2800" b="1" i="1" dirty="0" smtClean="0">
                <a:solidFill>
                  <a:srgbClr val="FF0000"/>
                </a:solidFill>
              </a:rPr>
              <a:t>окончание существительного этого склонения в нужном падеже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endParaRPr lang="ru-RU" sz="2800" b="1" i="1" u="sng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Шаг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По </a:t>
            </a:r>
            <a:r>
              <a:rPr lang="ru-RU" sz="2800" b="1" dirty="0" smtClean="0">
                <a:solidFill>
                  <a:srgbClr val="FF0000"/>
                </a:solidFill>
              </a:rPr>
              <a:t>«волшебному» слову проверить окончание </a:t>
            </a:r>
            <a:r>
              <a:rPr lang="en-US" sz="2800" b="1" dirty="0" smtClean="0">
                <a:solidFill>
                  <a:srgbClr val="FF0000"/>
                </a:solidFill>
              </a:rPr>
              <a:t>    </a:t>
            </a:r>
            <a:r>
              <a:rPr lang="ru-RU" sz="2800" b="1" dirty="0" smtClean="0">
                <a:solidFill>
                  <a:srgbClr val="FF0000"/>
                </a:solidFill>
              </a:rPr>
              <a:t>существительного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</a:rPr>
              <a:t>1скл.- </a:t>
            </a:r>
            <a:r>
              <a:rPr lang="ru-RU" sz="2800" b="1" dirty="0" smtClean="0">
                <a:solidFill>
                  <a:srgbClr val="FF0000"/>
                </a:solidFill>
              </a:rPr>
              <a:t>игра, </a:t>
            </a:r>
            <a:r>
              <a:rPr lang="ru-RU" sz="2800" b="1" dirty="0" smtClean="0">
                <a:solidFill>
                  <a:srgbClr val="FF0000"/>
                </a:solidFill>
              </a:rPr>
              <a:t>2скл.- окно, 3скл.- степь)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000099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87450" y="0"/>
            <a:ext cx="6275388" cy="584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rgbClr val="333399"/>
                </a:solidFill>
              </a:rPr>
              <a:t>Алгоритм работы</a:t>
            </a:r>
            <a:r>
              <a:rPr lang="ru-RU" sz="3200" b="1" dirty="0">
                <a:solidFill>
                  <a:srgbClr val="333399"/>
                </a:solidFill>
              </a:rPr>
              <a:t>: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97540">
            <a:off x="6184900" y="631825"/>
            <a:ext cx="200183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BOOK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81888" y="5786438"/>
            <a:ext cx="166211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QUILLPEN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43813" y="2214563"/>
            <a:ext cx="115252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1821656" y="6036469"/>
            <a:ext cx="142875" cy="7143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36156" y="5965032"/>
            <a:ext cx="142875" cy="7143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500165" y="2071678"/>
            <a:ext cx="657229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Упражнение в правописании безударных падежных окончаний имен существительных.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643042" y="428604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лыть        без              дочь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71604" y="1661990"/>
            <a:ext cx="728667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стретился   по    институт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Calibri" pitchFamily="34" charset="0"/>
                <a:cs typeface="Times New Roman" pitchFamily="18" charset="0"/>
              </a:rPr>
              <a:t>в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ыйти            в             река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Arial" pitchFamily="34" charset="0"/>
                <a:cs typeface="Times New Roman" pitchFamily="18" charset="0"/>
              </a:rPr>
              <a:t>у</a:t>
            </a:r>
            <a:r>
              <a:rPr lang="ru-RU" sz="4000" b="1" dirty="0" smtClean="0">
                <a:latin typeface="Arial" pitchFamily="34" charset="0"/>
                <a:cs typeface="Times New Roman" pitchFamily="18" charset="0"/>
              </a:rPr>
              <a:t>читься       с      шапка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4294967295"/>
          </p:nvPr>
        </p:nvSpPr>
        <p:spPr>
          <a:xfrm>
            <a:off x="676655" y="1928802"/>
            <a:ext cx="3822192" cy="419767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Плыть по реке              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Встретился с дочерью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Выйти без шапки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Учиться в институте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4645152" y="2000240"/>
            <a:ext cx="3822192" cy="41262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скл.,Д.п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скл.,Т.п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1скл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Р.п.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П.п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/>
          </a:p>
          <a:p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группе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9"/>
            <a:ext cx="7000924" cy="550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786050" y="2643182"/>
            <a:ext cx="4714908" cy="335758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Как прекрасен зимний лес!  Деревья все в серебре. Всё вокруг  покрыто пушистым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снег</a:t>
            </a:r>
            <a:r>
              <a:rPr kumimoji="0" lang="ru-RU" sz="2400" b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ам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В лесу очень тихо. Спит медведь в берлог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.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вершин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высокой сосны затаилась белочка. А вот и заяц в белой шубк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Он спрятался около еле.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Как прекрасен зимний лес!  Деревья все в серебре. Всё вокруг  покрыто пушистым  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</a:rPr>
              <a:t>снег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</a:rPr>
              <a:t>м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. В лесу очень тихо. Спит медведь в берлог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е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. На вершин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е</a:t>
            </a:r>
            <a:r>
              <a:rPr lang="ru-RU" sz="35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высокой сосны затаилась белочка. А вот и заяц в белой шубк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е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. Он спрятался около ел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и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3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708920"/>
            <a:ext cx="7560840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b="1" i="1" dirty="0" smtClean="0"/>
              <a:t>Дождик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словечко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крылечко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дом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кровать (3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дочь (3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лес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облако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новость (3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линейка (1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дружок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дорога (1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вход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Эталон</a:t>
            </a:r>
            <a:endParaRPr lang="ru-RU" dirty="0"/>
          </a:p>
        </p:txBody>
      </p:sp>
      <p:pic>
        <p:nvPicPr>
          <p:cNvPr id="4" name="Picture 4" descr="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093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Творческая работа.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1"/>
            <a:ext cx="7901014" cy="4257692"/>
          </a:xfrm>
        </p:spPr>
        <p:txBody>
          <a:bodyPr/>
          <a:lstStyle/>
          <a:p>
            <a:r>
              <a:rPr lang="ru-RU" sz="2800" i="1" dirty="0" smtClean="0"/>
              <a:t>Зимний </a:t>
            </a:r>
            <a:r>
              <a:rPr lang="ru-RU" sz="2800" i="1" dirty="0" err="1" smtClean="0"/>
              <a:t>_________похож</a:t>
            </a:r>
            <a:r>
              <a:rPr lang="ru-RU" sz="2800" i="1" dirty="0" smtClean="0"/>
              <a:t> на ________.</a:t>
            </a:r>
            <a:endParaRPr lang="ru-RU" sz="2800" dirty="0" smtClean="0"/>
          </a:p>
          <a:p>
            <a:r>
              <a:rPr lang="ru-RU" sz="2800" i="1" dirty="0" smtClean="0"/>
              <a:t>Мягкий  ________ покрыл __________ пушистым __________.</a:t>
            </a:r>
            <a:endParaRPr lang="ru-RU" sz="2800" dirty="0" smtClean="0"/>
          </a:p>
          <a:p>
            <a:r>
              <a:rPr lang="ru-RU" sz="2800" i="1" dirty="0" smtClean="0"/>
              <a:t>Стройная ___________ укрылась мягким ________.</a:t>
            </a:r>
            <a:endParaRPr lang="ru-RU" sz="2800" dirty="0" smtClean="0"/>
          </a:p>
          <a:p>
            <a:r>
              <a:rPr lang="ru-RU" sz="2800" i="1" dirty="0" smtClean="0"/>
              <a:t>Таинственно стоят ________, укутанные в теплую ________.</a:t>
            </a:r>
            <a:endParaRPr lang="ru-RU" sz="2800" dirty="0" smtClean="0"/>
          </a:p>
          <a:p>
            <a:r>
              <a:rPr lang="ru-RU" sz="2800" i="1" dirty="0" smtClean="0"/>
              <a:t>На _________ сосны суетится _______.</a:t>
            </a:r>
            <a:endParaRPr lang="ru-RU" sz="2800" dirty="0" smtClean="0"/>
          </a:p>
          <a:p>
            <a:r>
              <a:rPr lang="ru-RU" sz="2800" i="1" dirty="0" smtClean="0"/>
              <a:t>Как прекрасен зимний _____</a:t>
            </a:r>
            <a:r>
              <a:rPr lang="ru-RU" i="1" dirty="0" smtClean="0"/>
              <a:t>____!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00B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287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</vt:lpstr>
      <vt:lpstr>Слайд 3</vt:lpstr>
      <vt:lpstr>Слайд 4</vt:lpstr>
      <vt:lpstr>Проверка</vt:lpstr>
      <vt:lpstr>Работа в группе</vt:lpstr>
      <vt:lpstr>Проверка</vt:lpstr>
      <vt:lpstr>Эталон</vt:lpstr>
      <vt:lpstr>Творческая работа.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10</cp:revision>
  <dcterms:created xsi:type="dcterms:W3CDTF">2014-06-13T17:32:57Z</dcterms:created>
  <dcterms:modified xsi:type="dcterms:W3CDTF">2014-12-14T19:33:07Z</dcterms:modified>
</cp:coreProperties>
</file>