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Семинар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857364"/>
            <a:ext cx="6915176" cy="378143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«Проектная технология как основа развивающего обучения воспитанников УДОД»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714752"/>
            <a:ext cx="450059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Метод проекта.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hangingPunct="0"/>
            <a:r>
              <a:rPr lang="ru-RU" dirty="0" smtClean="0"/>
              <a:t>совокупность учебно-познавательных приемов, </a:t>
            </a:r>
          </a:p>
          <a:p>
            <a:pPr lvl="0" hangingPunct="0"/>
            <a:r>
              <a:rPr lang="ru-RU" dirty="0" smtClean="0"/>
              <a:t>проект решает проблему (поисковую, исследовательская и др.)</a:t>
            </a:r>
          </a:p>
          <a:p>
            <a:pPr lvl="0" hangingPunct="0"/>
            <a:r>
              <a:rPr lang="ru-RU" dirty="0" smtClean="0"/>
              <a:t>индивидуальная или групповая самостоятельная деятельность обучающихся</a:t>
            </a:r>
          </a:p>
          <a:p>
            <a:pPr lvl="0" hangingPunct="0"/>
            <a:r>
              <a:rPr lang="ru-RU" dirty="0" smtClean="0"/>
              <a:t>проектная технология: совокупность исследовательских, поисковых, проблемных творческих методов</a:t>
            </a:r>
          </a:p>
          <a:p>
            <a:pPr lvl="0" hangingPunct="0"/>
            <a:r>
              <a:rPr lang="ru-RU" dirty="0" smtClean="0"/>
              <a:t>презентация результатов.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Структура проекта.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hangingPunct="0"/>
            <a:r>
              <a:rPr lang="ru-RU" dirty="0" smtClean="0"/>
              <a:t>титульный лист</a:t>
            </a:r>
          </a:p>
          <a:p>
            <a:pPr lvl="0" hangingPunct="0"/>
            <a:r>
              <a:rPr lang="ru-RU" dirty="0" smtClean="0"/>
              <a:t>оглавление.</a:t>
            </a:r>
          </a:p>
          <a:p>
            <a:pPr hangingPunct="0"/>
            <a:r>
              <a:rPr lang="ru-RU" dirty="0" smtClean="0"/>
              <a:t>3. краткая аннотация основных положений проекта.</a:t>
            </a:r>
          </a:p>
          <a:p>
            <a:pPr hangingPunct="0"/>
            <a:r>
              <a:rPr lang="ru-RU" dirty="0" smtClean="0"/>
              <a:t>4. основная часть</a:t>
            </a:r>
          </a:p>
          <a:p>
            <a:pPr lvl="0" hangingPunct="0"/>
            <a:r>
              <a:rPr lang="ru-RU" dirty="0" smtClean="0"/>
              <a:t>заключение</a:t>
            </a:r>
          </a:p>
          <a:p>
            <a:pPr lvl="0" hangingPunct="0"/>
            <a:r>
              <a:rPr lang="ru-RU" dirty="0" smtClean="0"/>
              <a:t>библиография</a:t>
            </a:r>
          </a:p>
          <a:p>
            <a:pPr lvl="0" hangingPunct="0"/>
            <a:r>
              <a:rPr lang="ru-RU" dirty="0" smtClean="0"/>
              <a:t>сведения об авторах проекта</a:t>
            </a:r>
          </a:p>
          <a:p>
            <a:pPr lvl="0" hangingPunct="0"/>
            <a:r>
              <a:rPr lang="ru-RU" dirty="0" smtClean="0"/>
              <a:t>визуальный ряд к проекту: фотографии, рисунки, иллюстрации и прочее</a:t>
            </a:r>
          </a:p>
          <a:p>
            <a:pPr lvl="0" hangingPunct="0"/>
            <a:r>
              <a:rPr lang="ru-RU" dirty="0" smtClean="0"/>
              <a:t>приложение: карты, таблицы, графики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7144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Дидактические характеристики проектов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0000" lnSpcReduction="20000"/>
          </a:bodyPr>
          <a:lstStyle/>
          <a:p>
            <a:pPr hangingPunct="0"/>
            <a:r>
              <a:rPr lang="ru-RU" dirty="0" smtClean="0"/>
              <a:t>наличие значимой проблемы (задачи), требующей интегрированного знания, исследовательского поиска для ее решения</a:t>
            </a:r>
          </a:p>
          <a:p>
            <a:pPr lvl="0" hangingPunct="0"/>
            <a:r>
              <a:rPr lang="ru-RU" dirty="0" smtClean="0"/>
              <a:t>практическая , теоретическая, познавательная значимость предлагаемых результатов (подготовка справки  о состоянии данной проблемы)</a:t>
            </a:r>
          </a:p>
          <a:p>
            <a:pPr lvl="0" hangingPunct="0"/>
            <a:r>
              <a:rPr lang="ru-RU" dirty="0" smtClean="0"/>
              <a:t>самостоятельная деятельность обучающихся (индивидуальная, парная, групповая, коллективная)</a:t>
            </a:r>
          </a:p>
          <a:p>
            <a:pPr hangingPunct="0"/>
            <a:r>
              <a:rPr lang="ru-RU" dirty="0" smtClean="0"/>
              <a:t>структурирование содержательной части проекта (с указанием поэтапных результатов: например - этап сбора данных -оформление схем)</a:t>
            </a:r>
          </a:p>
          <a:p>
            <a:pPr hangingPunct="0"/>
            <a:r>
              <a:rPr lang="ru-RU" dirty="0" smtClean="0"/>
              <a:t> использование конкретных исследовательских процедур («мозговая атака», «круглый стол»; обобщение и систематизация материалов докладов, рефератов, сообщений; альбомов, макетов» презентация, подведение итогов, оформление результатов, выводы.</a:t>
            </a:r>
          </a:p>
          <a:p>
            <a:pPr hangingPunct="0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Календарь работы над учебными проектами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hangingPunct="0"/>
            <a:r>
              <a:rPr lang="ru-RU" dirty="0" smtClean="0"/>
              <a:t>1.Вводный этап: цель, задачи, замысел проекта.</a:t>
            </a:r>
          </a:p>
          <a:p>
            <a:pPr hangingPunct="0"/>
            <a:r>
              <a:rPr lang="ru-RU" dirty="0" smtClean="0"/>
              <a:t>2.Поисковый этап: сбор и систематизация материалов в соответствии с идеей и жанром работы, подбор иллюстраций.</a:t>
            </a:r>
          </a:p>
          <a:p>
            <a:pPr hangingPunct="0"/>
            <a:r>
              <a:rPr lang="ru-RU" dirty="0" smtClean="0"/>
              <a:t>3.Обобщающий этап: оформление результатов проектной деятельности.</a:t>
            </a:r>
          </a:p>
          <a:p>
            <a:pPr hangingPunct="0"/>
            <a:r>
              <a:rPr lang="ru-RU" dirty="0" smtClean="0"/>
              <a:t>4.Заключительный этап: публичная защита проекта.</a:t>
            </a:r>
          </a:p>
          <a:p>
            <a:pPr hangingPunct="0"/>
            <a:r>
              <a:rPr lang="ru-RU" dirty="0" smtClean="0"/>
              <a:t>5.Итоговый этап: распоряжение по результатам проектной деятельности (благодарности участникам, назначение ответственных за обобщение материалов)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Паспорт проектной работы.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hangingPunct="0"/>
            <a:r>
              <a:rPr lang="ru-RU" dirty="0" smtClean="0"/>
              <a:t>1.Название проекта</a:t>
            </a:r>
          </a:p>
          <a:p>
            <a:pPr hangingPunct="0"/>
            <a:r>
              <a:rPr lang="ru-RU" dirty="0" smtClean="0"/>
              <a:t>2.Авторы проекта, состав проектной группы.</a:t>
            </a:r>
          </a:p>
          <a:p>
            <a:pPr hangingPunct="0"/>
            <a:r>
              <a:rPr lang="ru-RU" dirty="0" smtClean="0"/>
              <a:t>3.Научный руководитель проекта</a:t>
            </a:r>
          </a:p>
          <a:p>
            <a:pPr hangingPunct="0"/>
            <a:r>
              <a:rPr lang="ru-RU" dirty="0" smtClean="0"/>
              <a:t>4.Краткое описание (аннотация к проекту)</a:t>
            </a:r>
          </a:p>
          <a:p>
            <a:pPr hangingPunct="0"/>
            <a:r>
              <a:rPr lang="ru-RU" dirty="0" smtClean="0"/>
              <a:t>5.График работы над проектом.</a:t>
            </a:r>
          </a:p>
          <a:p>
            <a:pPr hangingPunct="0"/>
            <a:r>
              <a:rPr lang="ru-RU" dirty="0" smtClean="0"/>
              <a:t>6.Жанр проекта: альбом, выставка, стенд, буклет</a:t>
            </a:r>
          </a:p>
          <a:p>
            <a:pPr hangingPunct="0"/>
            <a:r>
              <a:rPr lang="ru-RU" dirty="0" smtClean="0"/>
              <a:t>7.Оценка содержания проекта (отзыв)</a:t>
            </a:r>
          </a:p>
          <a:p>
            <a:pPr hangingPunct="0"/>
            <a:r>
              <a:rPr lang="ru-RU" dirty="0" smtClean="0"/>
              <a:t>8.Предполагаемый иллюстративный ряд к проекту</a:t>
            </a:r>
          </a:p>
          <a:p>
            <a:pPr hangingPunct="0"/>
            <a:r>
              <a:rPr lang="ru-RU" dirty="0" smtClean="0"/>
              <a:t>9.Оценка оформления проекта (отзыв)</a:t>
            </a:r>
          </a:p>
          <a:p>
            <a:pPr lvl="0" hangingPunct="0"/>
            <a:r>
              <a:rPr lang="ru-RU" dirty="0" smtClean="0"/>
              <a:t>Материально-техническое обеспечение проекта</a:t>
            </a:r>
          </a:p>
          <a:p>
            <a:pPr lvl="0" hangingPunct="0"/>
            <a:r>
              <a:rPr lang="ru-RU" dirty="0" smtClean="0"/>
              <a:t>Оценка презентации проекта (отзыв)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Виды проектов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5720" y="1714489"/>
            <a:ext cx="85725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Информационные проекты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Исследовательские проекты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Ролевые, игровые проекты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Прикладные проекты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500438"/>
            <a:ext cx="250032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336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Семинар </vt:lpstr>
      <vt:lpstr>Метод проекта. </vt:lpstr>
      <vt:lpstr>Структура проекта. </vt:lpstr>
      <vt:lpstr>Дидактические характеристики проектов </vt:lpstr>
      <vt:lpstr>Календарь работы над учебными проектами </vt:lpstr>
      <vt:lpstr>Паспорт проектной работы. </vt:lpstr>
      <vt:lpstr>Виды проектов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№2 </dc:title>
  <cp:lastModifiedBy>user</cp:lastModifiedBy>
  <cp:revision>8</cp:revision>
  <dcterms:modified xsi:type="dcterms:W3CDTF">2015-01-04T18:24:44Z</dcterms:modified>
</cp:coreProperties>
</file>