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67" r:id="rId3"/>
    <p:sldId id="268" r:id="rId4"/>
    <p:sldId id="265" r:id="rId5"/>
    <p:sldId id="279" r:id="rId6"/>
    <p:sldId id="260" r:id="rId7"/>
    <p:sldId id="280" r:id="rId8"/>
    <p:sldId id="272" r:id="rId9"/>
    <p:sldId id="281" r:id="rId10"/>
    <p:sldId id="282" r:id="rId11"/>
    <p:sldId id="283" r:id="rId12"/>
    <p:sldId id="284" r:id="rId13"/>
    <p:sldId id="285" r:id="rId14"/>
    <p:sldId id="273" r:id="rId15"/>
    <p:sldId id="286" r:id="rId16"/>
    <p:sldId id="287" r:id="rId17"/>
    <p:sldId id="275" r:id="rId18"/>
    <p:sldId id="274" r:id="rId19"/>
    <p:sldId id="289" r:id="rId20"/>
    <p:sldId id="290" r:id="rId21"/>
    <p:sldId id="276" r:id="rId22"/>
    <p:sldId id="288" r:id="rId23"/>
    <p:sldId id="291" r:id="rId24"/>
    <p:sldId id="292" r:id="rId25"/>
    <p:sldId id="293" r:id="rId26"/>
    <p:sldId id="298" r:id="rId27"/>
    <p:sldId id="297" r:id="rId28"/>
    <p:sldId id="296" r:id="rId29"/>
    <p:sldId id="295" r:id="rId30"/>
    <p:sldId id="294" r:id="rId31"/>
    <p:sldId id="299" r:id="rId32"/>
    <p:sldId id="300" r:id="rId33"/>
    <p:sldId id="301" r:id="rId34"/>
    <p:sldId id="278" r:id="rId35"/>
    <p:sldId id="302" r:id="rId36"/>
    <p:sldId id="303" r:id="rId37"/>
    <p:sldId id="259" r:id="rId38"/>
    <p:sldId id="304" r:id="rId39"/>
    <p:sldId id="305" r:id="rId40"/>
    <p:sldId id="306" r:id="rId4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3" d="100"/>
          <a:sy n="73" d="100"/>
        </p:scale>
        <p:origin x="-2724" y="-9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16.12.2014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16.12.2014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16.12.2014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16.12.2014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16.12.2014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16.12.2014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16.12.2014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16.12.2014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16.12.2014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16.12.2014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16.12.2014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16.12.2014</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zebrahome.ru/_mod_files/ce_images/eshop/33983.jpg"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breader.ru/cover/55526.jpg"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kolakras.narod.ru/portret/images/KGPaustovskij1_jpg.jpg" TargetMode="Externa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www.razumniki.ru/iz_istorii_znakov_prepinaniya.html" TargetMode="External"/><Relationship Id="rId2" Type="http://schemas.openxmlformats.org/officeDocument/2006/relationships/hyperlink" Target="http://origin.iknowit.ru/paper1234.html" TargetMode="External"/><Relationship Id="rId1" Type="http://schemas.openxmlformats.org/officeDocument/2006/relationships/slideLayout" Target="../slideLayouts/slideLayout1.xml"/><Relationship Id="rId4" Type="http://schemas.openxmlformats.org/officeDocument/2006/relationships/hyperlink" Target="http://www.znaki-pr.spb.ru/texts/history_of_punctuation_marks.htm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mailto:lana.sirotkina@yandex.ru" TargetMode="External"/><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Рисунок 13" descr="19.jpg"/>
          <p:cNvPicPr>
            <a:picLocks noChangeAspect="1"/>
          </p:cNvPicPr>
          <p:nvPr/>
        </p:nvPicPr>
        <p:blipFill>
          <a:blip r:embed="rId2" cstate="email">
            <a:duotone>
              <a:schemeClr val="accent2">
                <a:shade val="45000"/>
                <a:satMod val="135000"/>
              </a:schemeClr>
              <a:prstClr val="white"/>
            </a:duotone>
            <a:lum bright="-20000" contrast="40000"/>
          </a:blip>
          <a:srcRect/>
          <a:stretch>
            <a:fillRect/>
          </a:stretch>
        </p:blipFill>
        <p:spPr>
          <a:xfrm>
            <a:off x="285720" y="3429000"/>
            <a:ext cx="8643998" cy="500066"/>
          </a:xfrm>
          <a:prstGeom prst="rect">
            <a:avLst/>
          </a:prstGeom>
        </p:spPr>
      </p:pic>
      <p:sp>
        <p:nvSpPr>
          <p:cNvPr id="3" name="Прямоугольник 2"/>
          <p:cNvSpPr/>
          <p:nvPr/>
        </p:nvSpPr>
        <p:spPr>
          <a:xfrm>
            <a:off x="0" y="0"/>
            <a:ext cx="9144000" cy="6858000"/>
          </a:xfrm>
          <a:prstGeom prst="rect">
            <a:avLst/>
          </a:prstGeom>
          <a:noFill/>
          <a:ln w="190500">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TextBox 3"/>
          <p:cNvSpPr txBox="1"/>
          <p:nvPr/>
        </p:nvSpPr>
        <p:spPr>
          <a:xfrm>
            <a:off x="214282" y="4071942"/>
            <a:ext cx="8715436" cy="2492990"/>
          </a:xfrm>
          <a:prstGeom prst="rect">
            <a:avLst/>
          </a:prstGeom>
          <a:noFill/>
        </p:spPr>
        <p:txBody>
          <a:bodyPr wrap="square" rtlCol="0">
            <a:spAutoFit/>
          </a:bodyPr>
          <a:lstStyle/>
          <a:p>
            <a:pPr algn="ctr"/>
            <a:r>
              <a:rPr lang="ru-RU" sz="5200" b="1" dirty="0" smtClean="0">
                <a:ln w="17780" cmpd="sng">
                  <a:solidFill>
                    <a:schemeClr val="tx1"/>
                  </a:solidFill>
                  <a:prstDash val="solid"/>
                  <a:miter lim="800000"/>
                </a:ln>
                <a:solidFill>
                  <a:srgbClr val="002060"/>
                </a:solidFill>
                <a:effectLst>
                  <a:outerShdw blurRad="50800" algn="tl" rotWithShape="0">
                    <a:srgbClr val="000000"/>
                  </a:outerShdw>
                </a:effectLst>
                <a:latin typeface="Book Antiqua" pitchFamily="18" charset="0"/>
                <a:ea typeface="Cambria Math" pitchFamily="18" charset="0"/>
              </a:rPr>
              <a:t>«Роль знаков препинания </a:t>
            </a:r>
          </a:p>
          <a:p>
            <a:pPr algn="ctr"/>
            <a:r>
              <a:rPr lang="ru-RU" sz="5200" b="1" dirty="0" smtClean="0">
                <a:ln w="17780" cmpd="sng">
                  <a:solidFill>
                    <a:schemeClr val="tx1"/>
                  </a:solidFill>
                  <a:prstDash val="solid"/>
                  <a:miter lim="800000"/>
                </a:ln>
                <a:solidFill>
                  <a:srgbClr val="002060"/>
                </a:solidFill>
                <a:effectLst>
                  <a:outerShdw blurRad="50800" algn="tl" rotWithShape="0">
                    <a:srgbClr val="000000"/>
                  </a:outerShdw>
                </a:effectLst>
                <a:latin typeface="Book Antiqua" pitchFamily="18" charset="0"/>
                <a:ea typeface="Cambria Math" pitchFamily="18" charset="0"/>
              </a:rPr>
              <a:t>в современном </a:t>
            </a:r>
          </a:p>
          <a:p>
            <a:pPr algn="ctr"/>
            <a:r>
              <a:rPr lang="ru-RU" sz="5200" b="1" dirty="0" smtClean="0">
                <a:ln w="17780" cmpd="sng">
                  <a:solidFill>
                    <a:schemeClr val="tx1"/>
                  </a:solidFill>
                  <a:prstDash val="solid"/>
                  <a:miter lim="800000"/>
                </a:ln>
                <a:solidFill>
                  <a:srgbClr val="002060"/>
                </a:solidFill>
                <a:effectLst>
                  <a:outerShdw blurRad="50800" algn="tl" rotWithShape="0">
                    <a:srgbClr val="000000"/>
                  </a:outerShdw>
                </a:effectLst>
                <a:latin typeface="Book Antiqua" pitchFamily="18" charset="0"/>
                <a:ea typeface="Cambria Math" pitchFamily="18" charset="0"/>
              </a:rPr>
              <a:t>письменном общении»</a:t>
            </a:r>
            <a:endParaRPr lang="ru-RU" sz="5200" b="1" dirty="0">
              <a:ln w="17780" cmpd="sng">
                <a:solidFill>
                  <a:schemeClr val="tx1"/>
                </a:solidFill>
                <a:prstDash val="solid"/>
                <a:miter lim="800000"/>
              </a:ln>
              <a:solidFill>
                <a:srgbClr val="002060"/>
              </a:solidFill>
              <a:effectLst>
                <a:outerShdw blurRad="50800" algn="tl" rotWithShape="0">
                  <a:srgbClr val="000000"/>
                </a:outerShdw>
              </a:effectLst>
              <a:latin typeface="Book Antiqua" pitchFamily="18" charset="0"/>
              <a:ea typeface="Cambria Math" pitchFamily="18" charset="0"/>
            </a:endParaRPr>
          </a:p>
        </p:txBody>
      </p:sp>
      <p:sp>
        <p:nvSpPr>
          <p:cNvPr id="9" name="TextBox 8"/>
          <p:cNvSpPr txBox="1"/>
          <p:nvPr/>
        </p:nvSpPr>
        <p:spPr>
          <a:xfrm>
            <a:off x="214282" y="214291"/>
            <a:ext cx="8715436" cy="2308324"/>
          </a:xfrm>
          <a:prstGeom prst="rect">
            <a:avLst/>
          </a:prstGeom>
          <a:noFill/>
        </p:spPr>
        <p:txBody>
          <a:bodyPr wrap="square" rtlCol="0">
            <a:spAutoFit/>
          </a:bodyPr>
          <a:lstStyle/>
          <a:p>
            <a:pPr algn="ctr"/>
            <a:r>
              <a:rPr lang="ru-RU" sz="4800" b="1" dirty="0" smtClean="0">
                <a:ln w="17780" cmpd="sng">
                  <a:solidFill>
                    <a:schemeClr val="tx1"/>
                  </a:solidFill>
                  <a:prstDash val="solid"/>
                  <a:miter lim="800000"/>
                </a:ln>
                <a:solidFill>
                  <a:srgbClr val="C00000"/>
                </a:solidFill>
                <a:effectLst>
                  <a:outerShdw blurRad="50800" algn="tl" rotWithShape="0">
                    <a:srgbClr val="000000"/>
                  </a:outerShdw>
                </a:effectLst>
                <a:latin typeface="Book Antiqua" pitchFamily="18" charset="0"/>
                <a:ea typeface="Cambria Math" pitchFamily="18" charset="0"/>
              </a:rPr>
              <a:t>ЭЛЕКТРОННОЕ </a:t>
            </a:r>
          </a:p>
          <a:p>
            <a:pPr algn="ctr"/>
            <a:r>
              <a:rPr lang="ru-RU" sz="4800" b="1" dirty="0" smtClean="0">
                <a:ln w="17780" cmpd="sng">
                  <a:solidFill>
                    <a:schemeClr val="tx1"/>
                  </a:solidFill>
                  <a:prstDash val="solid"/>
                  <a:miter lim="800000"/>
                </a:ln>
                <a:solidFill>
                  <a:srgbClr val="C00000"/>
                </a:solidFill>
                <a:effectLst>
                  <a:outerShdw blurRad="50800" algn="tl" rotWithShape="0">
                    <a:srgbClr val="000000"/>
                  </a:outerShdw>
                </a:effectLst>
                <a:latin typeface="Book Antiqua" pitchFamily="18" charset="0"/>
                <a:ea typeface="Cambria Math" pitchFamily="18" charset="0"/>
              </a:rPr>
              <a:t>УЧЕБНО-МЕТОДИЧЕСКОЕ ПОСОБИЕ</a:t>
            </a:r>
            <a:endParaRPr lang="ru-RU" sz="4800" b="1" dirty="0">
              <a:ln w="17780" cmpd="sng">
                <a:solidFill>
                  <a:schemeClr val="tx1"/>
                </a:solidFill>
                <a:prstDash val="solid"/>
                <a:miter lim="800000"/>
              </a:ln>
              <a:solidFill>
                <a:srgbClr val="C00000"/>
              </a:solidFill>
              <a:effectLst>
                <a:outerShdw blurRad="50800" algn="tl" rotWithShape="0">
                  <a:srgbClr val="000000"/>
                </a:outerShdw>
              </a:effectLst>
              <a:latin typeface="Book Antiqua" pitchFamily="18" charset="0"/>
              <a:ea typeface="Cambria Math" pitchFamily="18" charset="0"/>
            </a:endParaRPr>
          </a:p>
        </p:txBody>
      </p:sp>
      <p:sp>
        <p:nvSpPr>
          <p:cNvPr id="7" name="TextBox 6"/>
          <p:cNvSpPr txBox="1"/>
          <p:nvPr/>
        </p:nvSpPr>
        <p:spPr>
          <a:xfrm>
            <a:off x="214282" y="2500306"/>
            <a:ext cx="8715436" cy="461665"/>
          </a:xfrm>
          <a:prstGeom prst="rect">
            <a:avLst/>
          </a:prstGeom>
          <a:noFill/>
        </p:spPr>
        <p:txBody>
          <a:bodyPr wrap="square" rtlCol="0">
            <a:spAutoFit/>
          </a:bodyPr>
          <a:lstStyle/>
          <a:p>
            <a:pPr algn="ctr"/>
            <a:r>
              <a:rPr lang="ru-RU" sz="2400" b="1" dirty="0" smtClean="0">
                <a:ln w="17780" cmpd="sng">
                  <a:solidFill>
                    <a:schemeClr val="tx1"/>
                  </a:solidFill>
                  <a:prstDash val="solid"/>
                  <a:miter lim="800000"/>
                </a:ln>
                <a:solidFill>
                  <a:srgbClr val="000000"/>
                </a:solidFill>
                <a:effectLst>
                  <a:outerShdw blurRad="50800" algn="tl" rotWithShape="0">
                    <a:srgbClr val="000000"/>
                  </a:outerShdw>
                </a:effectLst>
                <a:latin typeface="Book Antiqua" pitchFamily="18" charset="0"/>
                <a:ea typeface="Cambria Math" pitchFamily="18" charset="0"/>
              </a:rPr>
              <a:t>ДЛЯ ДЕТЕЙ МЛАДШЕГО ШКОЛЬНОГО ВОЗРАСТА</a:t>
            </a:r>
            <a:endParaRPr lang="ru-RU" sz="2400" b="1" dirty="0">
              <a:ln w="17780" cmpd="sng">
                <a:solidFill>
                  <a:schemeClr val="tx1"/>
                </a:solidFill>
                <a:prstDash val="solid"/>
                <a:miter lim="800000"/>
              </a:ln>
              <a:solidFill>
                <a:srgbClr val="000000"/>
              </a:solidFill>
              <a:effectLst>
                <a:outerShdw blurRad="50800" algn="tl" rotWithShape="0">
                  <a:srgbClr val="000000"/>
                </a:outerShdw>
              </a:effectLst>
              <a:latin typeface="Book Antiqua" pitchFamily="18" charset="0"/>
              <a:ea typeface="Cambria Math"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noFill/>
          <a:ln w="190500">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214282" y="214290"/>
            <a:ext cx="8715436" cy="2431435"/>
          </a:xfrm>
          <a:prstGeom prst="rect">
            <a:avLst/>
          </a:prstGeom>
        </p:spPr>
        <p:txBody>
          <a:bodyPr wrap="square">
            <a:spAutoFit/>
          </a:bodyPr>
          <a:lstStyle/>
          <a:p>
            <a:pPr algn="ctr"/>
            <a:r>
              <a:rPr lang="ru-RU" sz="3200" b="1" dirty="0" smtClean="0">
                <a:effectLst>
                  <a:outerShdw blurRad="38100" dist="38100" dir="2700000" algn="tl">
                    <a:srgbClr val="000000">
                      <a:alpha val="43137"/>
                    </a:srgbClr>
                  </a:outerShdw>
                </a:effectLst>
                <a:latin typeface="Book Antiqua" pitchFamily="18" charset="0"/>
              </a:rPr>
              <a:t>Точку по праву можно считать </a:t>
            </a:r>
            <a:r>
              <a:rPr lang="ru-RU" sz="3200" b="1" dirty="0" smtClean="0">
                <a:solidFill>
                  <a:srgbClr val="FF0000"/>
                </a:solidFill>
                <a:effectLst>
                  <a:outerShdw blurRad="38100" dist="38100" dir="2700000" algn="tl">
                    <a:srgbClr val="000000">
                      <a:alpha val="43137"/>
                    </a:srgbClr>
                  </a:outerShdw>
                </a:effectLst>
                <a:latin typeface="Book Antiqua" pitchFamily="18" charset="0"/>
              </a:rPr>
              <a:t>родоначальницей русской пунктуации</a:t>
            </a:r>
            <a:r>
              <a:rPr lang="ru-RU" sz="3200" b="1" dirty="0" smtClean="0">
                <a:effectLst>
                  <a:outerShdw blurRad="38100" dist="38100" dir="2700000" algn="tl">
                    <a:srgbClr val="000000">
                      <a:alpha val="43137"/>
                    </a:srgbClr>
                  </a:outerShdw>
                </a:effectLst>
                <a:latin typeface="Book Antiqua" pitchFamily="18" charset="0"/>
              </a:rPr>
              <a:t> </a:t>
            </a:r>
          </a:p>
          <a:p>
            <a:pPr algn="ctr"/>
            <a:endParaRPr lang="ru-RU" sz="3200" b="1" dirty="0" smtClean="0">
              <a:effectLst>
                <a:outerShdw blurRad="38100" dist="38100" dir="2700000" algn="tl">
                  <a:srgbClr val="000000">
                    <a:alpha val="43137"/>
                  </a:srgbClr>
                </a:outerShdw>
              </a:effectLst>
              <a:latin typeface="Book Antiqua" pitchFamily="18" charset="0"/>
            </a:endParaRPr>
          </a:p>
          <a:p>
            <a:pPr algn="ctr"/>
            <a:r>
              <a:rPr lang="ru-RU" sz="2800" b="1" dirty="0" smtClean="0">
                <a:effectLst>
                  <a:outerShdw blurRad="38100" dist="38100" dir="2700000" algn="tl">
                    <a:srgbClr val="000000">
                      <a:alpha val="43137"/>
                    </a:srgbClr>
                  </a:outerShdw>
                </a:effectLst>
                <a:latin typeface="Book Antiqua" pitchFamily="18" charset="0"/>
              </a:rPr>
              <a:t>Не случайно это слово (или его корень) вошло в название многих знаков препинания</a:t>
            </a:r>
          </a:p>
        </p:txBody>
      </p:sp>
      <p:sp>
        <p:nvSpPr>
          <p:cNvPr id="5" name="Прямоугольник 4"/>
          <p:cNvSpPr/>
          <p:nvPr/>
        </p:nvSpPr>
        <p:spPr>
          <a:xfrm>
            <a:off x="3071802" y="3071810"/>
            <a:ext cx="5857884" cy="3539430"/>
          </a:xfrm>
          <a:prstGeom prst="rect">
            <a:avLst/>
          </a:prstGeom>
        </p:spPr>
        <p:txBody>
          <a:bodyPr wrap="square">
            <a:spAutoFit/>
          </a:bodyPr>
          <a:lstStyle/>
          <a:p>
            <a:pPr algn="ctr"/>
            <a:r>
              <a:rPr lang="ru-RU" sz="2800" b="1" dirty="0" smtClean="0">
                <a:effectLst>
                  <a:outerShdw blurRad="38100" dist="38100" dir="2700000" algn="tl">
                    <a:srgbClr val="000000">
                      <a:alpha val="43137"/>
                    </a:srgbClr>
                  </a:outerShdw>
                </a:effectLst>
                <a:latin typeface="Book Antiqua" pitchFamily="18" charset="0"/>
              </a:rPr>
              <a:t>В грамматических сочинениях XVI века учение о знаках препинания называлось „</a:t>
            </a:r>
            <a:r>
              <a:rPr lang="ru-RU" sz="2800" b="1" dirty="0" smtClean="0">
                <a:solidFill>
                  <a:srgbClr val="0070C0"/>
                </a:solidFill>
                <a:effectLst>
                  <a:outerShdw blurRad="38100" dist="38100" dir="2700000" algn="tl">
                    <a:srgbClr val="000000">
                      <a:alpha val="43137"/>
                    </a:srgbClr>
                  </a:outerShdw>
                </a:effectLst>
                <a:latin typeface="Book Antiqua" pitchFamily="18" charset="0"/>
              </a:rPr>
              <a:t>учением о силе точек</a:t>
            </a:r>
            <a:r>
              <a:rPr lang="ru-RU" sz="2800" b="1" dirty="0" smtClean="0">
                <a:effectLst>
                  <a:outerShdw blurRad="38100" dist="38100" dir="2700000" algn="tl">
                    <a:srgbClr val="000000">
                      <a:alpha val="43137"/>
                    </a:srgbClr>
                  </a:outerShdw>
                </a:effectLst>
                <a:latin typeface="Book Antiqua" pitchFamily="18" charset="0"/>
              </a:rPr>
              <a:t>“</a:t>
            </a:r>
            <a:r>
              <a:rPr lang="ru-RU" sz="2800" b="1" dirty="0" smtClean="0">
                <a:solidFill>
                  <a:srgbClr val="00B050"/>
                </a:solidFill>
                <a:effectLst>
                  <a:outerShdw blurRad="38100" dist="38100" dir="2700000" algn="tl">
                    <a:srgbClr val="000000">
                      <a:alpha val="43137"/>
                    </a:srgbClr>
                  </a:outerShdw>
                </a:effectLst>
                <a:latin typeface="Book Antiqua" pitchFamily="18" charset="0"/>
              </a:rPr>
              <a:t> </a:t>
            </a:r>
            <a:r>
              <a:rPr lang="ru-RU" sz="2800" b="1" dirty="0" smtClean="0">
                <a:effectLst>
                  <a:outerShdw blurRad="38100" dist="38100" dir="2700000" algn="tl">
                    <a:srgbClr val="000000">
                      <a:alpha val="43137"/>
                    </a:srgbClr>
                  </a:outerShdw>
                </a:effectLst>
                <a:latin typeface="Book Antiqua" pitchFamily="18" charset="0"/>
              </a:rPr>
              <a:t>или „</a:t>
            </a:r>
            <a:r>
              <a:rPr lang="ru-RU" sz="2800" b="1" dirty="0" smtClean="0">
                <a:solidFill>
                  <a:srgbClr val="0070C0"/>
                </a:solidFill>
                <a:effectLst>
                  <a:outerShdw blurRad="38100" dist="38100" dir="2700000" algn="tl">
                    <a:srgbClr val="000000">
                      <a:alpha val="43137"/>
                    </a:srgbClr>
                  </a:outerShdw>
                </a:effectLst>
                <a:latin typeface="Book Antiqua" pitchFamily="18" charset="0"/>
              </a:rPr>
              <a:t>о точечном разуме</a:t>
            </a:r>
            <a:r>
              <a:rPr lang="ru-RU" sz="2800" b="1" dirty="0" smtClean="0">
                <a:effectLst>
                  <a:outerShdw blurRad="38100" dist="38100" dir="2700000" algn="tl">
                    <a:srgbClr val="000000">
                      <a:alpha val="43137"/>
                    </a:srgbClr>
                  </a:outerShdw>
                </a:effectLst>
                <a:latin typeface="Book Antiqua" pitchFamily="18" charset="0"/>
              </a:rPr>
              <a:t>“, а в грамматике </a:t>
            </a:r>
            <a:r>
              <a:rPr lang="ru-RU" sz="2800" b="1" dirty="0" smtClean="0">
                <a:solidFill>
                  <a:srgbClr val="00B050"/>
                </a:solidFill>
                <a:effectLst>
                  <a:outerShdw blurRad="38100" dist="38100" dir="2700000" algn="tl">
                    <a:srgbClr val="000000">
                      <a:alpha val="43137"/>
                    </a:srgbClr>
                  </a:outerShdw>
                </a:effectLst>
                <a:latin typeface="Book Antiqua" pitchFamily="18" charset="0"/>
              </a:rPr>
              <a:t>Лаврентия Зизания</a:t>
            </a:r>
            <a:r>
              <a:rPr lang="ru-RU" sz="2800" b="1" dirty="0" smtClean="0">
                <a:effectLst>
                  <a:outerShdw blurRad="38100" dist="38100" dir="2700000" algn="tl">
                    <a:srgbClr val="000000">
                      <a:alpha val="43137"/>
                    </a:srgbClr>
                  </a:outerShdw>
                </a:effectLst>
                <a:latin typeface="Book Antiqua" pitchFamily="18" charset="0"/>
              </a:rPr>
              <a:t> (1596) соответствующий раздел имел название „</a:t>
            </a:r>
            <a:r>
              <a:rPr lang="ru-RU" sz="2800" b="1" dirty="0" smtClean="0">
                <a:solidFill>
                  <a:srgbClr val="00B050"/>
                </a:solidFill>
                <a:effectLst>
                  <a:outerShdw blurRad="38100" dist="38100" dir="2700000" algn="tl">
                    <a:srgbClr val="000000">
                      <a:alpha val="43137"/>
                    </a:srgbClr>
                  </a:outerShdw>
                </a:effectLst>
                <a:latin typeface="Book Antiqua" pitchFamily="18" charset="0"/>
              </a:rPr>
              <a:t>О точках</a:t>
            </a:r>
            <a:r>
              <a:rPr lang="ru-RU" sz="2800" b="1" dirty="0" smtClean="0">
                <a:effectLst>
                  <a:outerShdw blurRad="38100" dist="38100" dir="2700000" algn="tl">
                    <a:srgbClr val="000000">
                      <a:alpha val="43137"/>
                    </a:srgbClr>
                  </a:outerShdw>
                </a:effectLst>
                <a:latin typeface="Book Antiqua" pitchFamily="18" charset="0"/>
              </a:rPr>
              <a:t>“</a:t>
            </a:r>
            <a:endParaRPr lang="ru-RU" sz="2800" b="1" dirty="0">
              <a:effectLst>
                <a:outerShdw blurRad="38100" dist="38100" dir="2700000" algn="tl">
                  <a:srgbClr val="000000">
                    <a:alpha val="43137"/>
                  </a:srgbClr>
                </a:outerShdw>
              </a:effectLst>
              <a:latin typeface="Book Antiqua" pitchFamily="18" charset="0"/>
            </a:endParaRPr>
          </a:p>
        </p:txBody>
      </p:sp>
      <p:pic>
        <p:nvPicPr>
          <p:cNvPr id="6" name="Picture 2"/>
          <p:cNvPicPr>
            <a:picLocks noChangeAspect="1" noChangeArrowheads="1"/>
          </p:cNvPicPr>
          <p:nvPr/>
        </p:nvPicPr>
        <p:blipFill>
          <a:blip r:embed="rId2" cstate="email">
            <a:lum contrast="30000"/>
          </a:blip>
          <a:srcRect/>
          <a:stretch>
            <a:fillRect/>
          </a:stretch>
        </p:blipFill>
        <p:spPr bwMode="auto">
          <a:xfrm>
            <a:off x="428596" y="3214686"/>
            <a:ext cx="2357454" cy="3281824"/>
          </a:xfrm>
          <a:prstGeom prst="roundRect">
            <a:avLst/>
          </a:prstGeom>
          <a:noFill/>
          <a:ln w="9525">
            <a:solidFill>
              <a:srgbClr val="FFC000"/>
            </a:solidFill>
            <a:miter lim="800000"/>
            <a:headEnd/>
            <a:tailEnd/>
          </a:ln>
          <a:effectLst>
            <a:glow rad="228600">
              <a:schemeClr val="accent6">
                <a:satMod val="175000"/>
                <a:alpha val="40000"/>
              </a:schemeClr>
            </a:glow>
          </a:effectLst>
        </p:spPr>
      </p:pic>
      <p:pic>
        <p:nvPicPr>
          <p:cNvPr id="7" name="Рисунок 6" descr="19.jpg"/>
          <p:cNvPicPr>
            <a:picLocks noChangeAspect="1"/>
          </p:cNvPicPr>
          <p:nvPr/>
        </p:nvPicPr>
        <p:blipFill>
          <a:blip r:embed="rId3" cstate="email">
            <a:biLevel thresh="50000"/>
            <a:lum contrast="40000"/>
          </a:blip>
          <a:srcRect/>
          <a:stretch>
            <a:fillRect/>
          </a:stretch>
        </p:blipFill>
        <p:spPr>
          <a:xfrm>
            <a:off x="2714612" y="1428736"/>
            <a:ext cx="3810000" cy="21431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noFill/>
          <a:ln w="190500">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a:off x="214282" y="214290"/>
            <a:ext cx="8715436" cy="954107"/>
          </a:xfrm>
          <a:prstGeom prst="rect">
            <a:avLst/>
          </a:prstGeom>
        </p:spPr>
        <p:txBody>
          <a:bodyPr wrap="square">
            <a:spAutoFit/>
          </a:bodyPr>
          <a:lstStyle/>
          <a:p>
            <a:pPr algn="ctr"/>
            <a:r>
              <a:rPr lang="ru-RU" sz="2800" b="1" dirty="0" smtClean="0">
                <a:effectLst>
                  <a:outerShdw blurRad="38100" dist="38100" dir="2700000" algn="tl">
                    <a:srgbClr val="000000">
                      <a:alpha val="43137"/>
                    </a:srgbClr>
                  </a:outerShdw>
                </a:effectLst>
                <a:latin typeface="Book Antiqua" pitchFamily="18" charset="0"/>
              </a:rPr>
              <a:t>Наиболее распространённым знаком препинания в русском языке считается </a:t>
            </a:r>
            <a:r>
              <a:rPr lang="ru-RU" sz="2800" b="1" u="sng" dirty="0" smtClean="0">
                <a:solidFill>
                  <a:srgbClr val="FF0000"/>
                </a:solidFill>
                <a:effectLst>
                  <a:outerShdw blurRad="38100" dist="38100" dir="2700000" algn="tl">
                    <a:srgbClr val="000000">
                      <a:alpha val="43137"/>
                    </a:srgbClr>
                  </a:outerShdw>
                </a:effectLst>
                <a:latin typeface="Book Antiqua" pitchFamily="18" charset="0"/>
              </a:rPr>
              <a:t>запятая</a:t>
            </a:r>
            <a:endParaRPr lang="ru-RU" sz="2800" b="1" dirty="0" smtClean="0">
              <a:effectLst>
                <a:outerShdw blurRad="38100" dist="38100" dir="2700000" algn="tl">
                  <a:srgbClr val="000000">
                    <a:alpha val="43137"/>
                  </a:srgbClr>
                </a:outerShdw>
              </a:effectLst>
              <a:latin typeface="Book Antiqua" pitchFamily="18" charset="0"/>
            </a:endParaRPr>
          </a:p>
        </p:txBody>
      </p:sp>
      <p:pic>
        <p:nvPicPr>
          <p:cNvPr id="1027" name="Picture 3"/>
          <p:cNvPicPr>
            <a:picLocks noChangeAspect="1" noChangeArrowheads="1"/>
          </p:cNvPicPr>
          <p:nvPr/>
        </p:nvPicPr>
        <p:blipFill>
          <a:blip r:embed="rId2" cstate="email">
            <a:lum bright="-10000" contrast="20000"/>
          </a:blip>
          <a:srcRect/>
          <a:stretch>
            <a:fillRect/>
          </a:stretch>
        </p:blipFill>
        <p:spPr bwMode="auto">
          <a:xfrm>
            <a:off x="428596" y="1357298"/>
            <a:ext cx="1714512" cy="2314696"/>
          </a:xfrm>
          <a:prstGeom prst="roundRect">
            <a:avLst/>
          </a:prstGeom>
          <a:noFill/>
          <a:ln w="9525">
            <a:solidFill>
              <a:schemeClr val="tx1"/>
            </a:solidFill>
            <a:miter lim="800000"/>
            <a:headEnd/>
            <a:tailEnd/>
          </a:ln>
          <a:effectLst>
            <a:glow rad="101600">
              <a:schemeClr val="accent3">
                <a:satMod val="175000"/>
                <a:alpha val="40000"/>
              </a:schemeClr>
            </a:glow>
          </a:effectLst>
        </p:spPr>
      </p:pic>
      <p:sp>
        <p:nvSpPr>
          <p:cNvPr id="7" name="Прямоугольник 6"/>
          <p:cNvSpPr/>
          <p:nvPr/>
        </p:nvSpPr>
        <p:spPr>
          <a:xfrm>
            <a:off x="3143240" y="1357298"/>
            <a:ext cx="5786478" cy="5262979"/>
          </a:xfrm>
          <a:prstGeom prst="rect">
            <a:avLst/>
          </a:prstGeom>
        </p:spPr>
        <p:txBody>
          <a:bodyPr wrap="square">
            <a:spAutoFit/>
          </a:bodyPr>
          <a:lstStyle/>
          <a:p>
            <a:pPr algn="ctr"/>
            <a:r>
              <a:rPr lang="ru-RU" sz="2800" b="1" dirty="0" smtClean="0">
                <a:effectLst>
                  <a:outerShdw blurRad="38100" dist="38100" dir="2700000" algn="tl">
                    <a:srgbClr val="000000">
                      <a:alpha val="43137"/>
                    </a:srgbClr>
                  </a:outerShdw>
                </a:effectLst>
                <a:latin typeface="Book Antiqua" pitchFamily="18" charset="0"/>
                <a:cs typeface="Times New Roman" pitchFamily="18" charset="0"/>
              </a:rPr>
              <a:t>По мнению </a:t>
            </a:r>
            <a:r>
              <a:rPr lang="ru-RU" sz="2800" b="1" dirty="0" smtClean="0">
                <a:solidFill>
                  <a:srgbClr val="00B050"/>
                </a:solidFill>
                <a:effectLst>
                  <a:outerShdw blurRad="38100" dist="38100" dir="2700000" algn="tl">
                    <a:srgbClr val="000000">
                      <a:alpha val="43137"/>
                    </a:srgbClr>
                  </a:outerShdw>
                </a:effectLst>
                <a:latin typeface="Book Antiqua" pitchFamily="18" charset="0"/>
                <a:cs typeface="Times New Roman" pitchFamily="18" charset="0"/>
              </a:rPr>
              <a:t>П. Я. Черных</a:t>
            </a:r>
            <a:r>
              <a:rPr lang="ru-RU" sz="2800" b="1" dirty="0" smtClean="0">
                <a:effectLst>
                  <a:outerShdw blurRad="38100" dist="38100" dir="2700000" algn="tl">
                    <a:srgbClr val="000000">
                      <a:alpha val="43137"/>
                    </a:srgbClr>
                  </a:outerShdw>
                </a:effectLst>
                <a:latin typeface="Book Antiqua" pitchFamily="18" charset="0"/>
                <a:cs typeface="Times New Roman" pitchFamily="18" charset="0"/>
              </a:rPr>
              <a:t>, слово </a:t>
            </a:r>
            <a:r>
              <a:rPr lang="ru-RU" sz="2800" b="1" u="sng" dirty="0" smtClean="0">
                <a:solidFill>
                  <a:srgbClr val="FF0000"/>
                </a:solidFill>
                <a:effectLst>
                  <a:outerShdw blurRad="38100" dist="38100" dir="2700000" algn="tl">
                    <a:srgbClr val="000000">
                      <a:alpha val="43137"/>
                    </a:srgbClr>
                  </a:outerShdw>
                </a:effectLst>
                <a:latin typeface="Book Antiqua" pitchFamily="18" charset="0"/>
                <a:cs typeface="Times New Roman" pitchFamily="18" charset="0"/>
              </a:rPr>
              <a:t>запятая</a:t>
            </a:r>
            <a:r>
              <a:rPr lang="ru-RU" sz="2800" b="1" dirty="0" smtClean="0">
                <a:effectLst>
                  <a:outerShdw blurRad="38100" dist="38100" dir="2700000" algn="tl">
                    <a:srgbClr val="000000">
                      <a:alpha val="43137"/>
                    </a:srgbClr>
                  </a:outerShdw>
                </a:effectLst>
                <a:latin typeface="Book Antiqua" pitchFamily="18" charset="0"/>
                <a:cs typeface="Times New Roman" pitchFamily="18" charset="0"/>
              </a:rPr>
              <a:t> — это результат субстантивации страдательного причастия прошедшего времени от глагола </a:t>
            </a:r>
            <a:r>
              <a:rPr lang="ru-RU" sz="2800" b="1" dirty="0" smtClean="0">
                <a:solidFill>
                  <a:srgbClr val="0070C0"/>
                </a:solidFill>
                <a:effectLst>
                  <a:outerShdw blurRad="38100" dist="38100" dir="2700000" algn="tl">
                    <a:srgbClr val="000000">
                      <a:alpha val="43137"/>
                    </a:srgbClr>
                  </a:outerShdw>
                </a:effectLst>
                <a:latin typeface="Book Antiqua" pitchFamily="18" charset="0"/>
                <a:cs typeface="Times New Roman" pitchFamily="18" charset="0"/>
              </a:rPr>
              <a:t>запяти(</a:t>
            </a:r>
            <a:r>
              <a:rPr lang="ru-RU" sz="2800" b="1" dirty="0" err="1" smtClean="0">
                <a:solidFill>
                  <a:srgbClr val="0070C0"/>
                </a:solidFill>
                <a:effectLst>
                  <a:outerShdw blurRad="38100" dist="38100" dir="2700000" algn="tl">
                    <a:srgbClr val="000000">
                      <a:alpha val="43137"/>
                    </a:srgbClr>
                  </a:outerShdw>
                </a:effectLst>
                <a:latin typeface="Book Antiqua" pitchFamily="18" charset="0"/>
                <a:cs typeface="Times New Roman" pitchFamily="18" charset="0"/>
              </a:rPr>
              <a:t>ся</a:t>
            </a:r>
            <a:r>
              <a:rPr lang="ru-RU" sz="2800" b="1" dirty="0" smtClean="0">
                <a:solidFill>
                  <a:srgbClr val="0070C0"/>
                </a:solidFill>
                <a:effectLst>
                  <a:outerShdw blurRad="38100" dist="38100" dir="2700000" algn="tl">
                    <a:srgbClr val="000000">
                      <a:alpha val="43137"/>
                    </a:srgbClr>
                  </a:outerShdw>
                </a:effectLst>
                <a:latin typeface="Book Antiqua" pitchFamily="18" charset="0"/>
                <a:cs typeface="Times New Roman" pitchFamily="18" charset="0"/>
              </a:rPr>
              <a:t>) </a:t>
            </a:r>
            <a:r>
              <a:rPr lang="ru-RU" sz="2800" b="1" dirty="0" smtClean="0">
                <a:effectLst>
                  <a:outerShdw blurRad="38100" dist="38100" dir="2700000" algn="tl">
                    <a:srgbClr val="000000">
                      <a:alpha val="43137"/>
                    </a:srgbClr>
                  </a:outerShdw>
                </a:effectLst>
                <a:latin typeface="Book Antiqua" pitchFamily="18" charset="0"/>
                <a:cs typeface="Times New Roman" pitchFamily="18" charset="0"/>
              </a:rPr>
              <a:t>— „</a:t>
            </a:r>
            <a:r>
              <a:rPr lang="ru-RU" sz="2800" b="1" dirty="0" smtClean="0">
                <a:solidFill>
                  <a:schemeClr val="tx1">
                    <a:lumMod val="50000"/>
                    <a:lumOff val="50000"/>
                  </a:schemeClr>
                </a:solidFill>
                <a:effectLst>
                  <a:outerShdw blurRad="38100" dist="38100" dir="2700000" algn="tl">
                    <a:srgbClr val="000000">
                      <a:alpha val="43137"/>
                    </a:srgbClr>
                  </a:outerShdw>
                </a:effectLst>
                <a:latin typeface="Book Antiqua" pitchFamily="18" charset="0"/>
                <a:cs typeface="Times New Roman" pitchFamily="18" charset="0"/>
              </a:rPr>
              <a:t>зацепить(</a:t>
            </a:r>
            <a:r>
              <a:rPr lang="ru-RU" sz="2800" b="1" dirty="0" err="1" smtClean="0">
                <a:solidFill>
                  <a:schemeClr val="tx1">
                    <a:lumMod val="50000"/>
                    <a:lumOff val="50000"/>
                  </a:schemeClr>
                </a:solidFill>
                <a:effectLst>
                  <a:outerShdw blurRad="38100" dist="38100" dir="2700000" algn="tl">
                    <a:srgbClr val="000000">
                      <a:alpha val="43137"/>
                    </a:srgbClr>
                  </a:outerShdw>
                </a:effectLst>
                <a:latin typeface="Book Antiqua" pitchFamily="18" charset="0"/>
                <a:cs typeface="Times New Roman" pitchFamily="18" charset="0"/>
              </a:rPr>
              <a:t>ся</a:t>
            </a:r>
            <a:r>
              <a:rPr lang="ru-RU" sz="2800" b="1" dirty="0" smtClean="0">
                <a:solidFill>
                  <a:schemeClr val="tx1">
                    <a:lumMod val="50000"/>
                    <a:lumOff val="50000"/>
                  </a:schemeClr>
                </a:solidFill>
                <a:effectLst>
                  <a:outerShdw blurRad="38100" dist="38100" dir="2700000" algn="tl">
                    <a:srgbClr val="000000">
                      <a:alpha val="43137"/>
                    </a:srgbClr>
                  </a:outerShdw>
                </a:effectLst>
                <a:latin typeface="Book Antiqua" pitchFamily="18" charset="0"/>
                <a:cs typeface="Times New Roman" pitchFamily="18" charset="0"/>
              </a:rPr>
              <a:t>)</a:t>
            </a:r>
            <a:r>
              <a:rPr lang="ru-RU" sz="2800" b="1" dirty="0" smtClean="0">
                <a:effectLst>
                  <a:outerShdw blurRad="38100" dist="38100" dir="2700000" algn="tl">
                    <a:srgbClr val="000000">
                      <a:alpha val="43137"/>
                    </a:srgbClr>
                  </a:outerShdw>
                </a:effectLst>
                <a:latin typeface="Book Antiqua" pitchFamily="18" charset="0"/>
                <a:cs typeface="Times New Roman" pitchFamily="18" charset="0"/>
              </a:rPr>
              <a:t>“</a:t>
            </a:r>
            <a:r>
              <a:rPr lang="ru-RU" sz="2800" b="1" i="1" dirty="0" smtClean="0">
                <a:effectLst>
                  <a:outerShdw blurRad="38100" dist="38100" dir="2700000" algn="tl">
                    <a:srgbClr val="000000">
                      <a:alpha val="43137"/>
                    </a:srgbClr>
                  </a:outerShdw>
                </a:effectLst>
                <a:latin typeface="Book Antiqua" pitchFamily="18" charset="0"/>
                <a:cs typeface="Times New Roman" pitchFamily="18" charset="0"/>
              </a:rPr>
              <a:t>, </a:t>
            </a:r>
            <a:r>
              <a:rPr lang="ru-RU" sz="2800" b="1" dirty="0" smtClean="0">
                <a:effectLst>
                  <a:outerShdw blurRad="38100" dist="38100" dir="2700000" algn="tl">
                    <a:srgbClr val="000000">
                      <a:alpha val="43137"/>
                    </a:srgbClr>
                  </a:outerShdw>
                </a:effectLst>
                <a:latin typeface="Book Antiqua" pitchFamily="18" charset="0"/>
                <a:cs typeface="Times New Roman" pitchFamily="18" charset="0"/>
              </a:rPr>
              <a:t>„</a:t>
            </a:r>
            <a:r>
              <a:rPr lang="ru-RU" sz="2800" b="1" dirty="0" smtClean="0">
                <a:solidFill>
                  <a:schemeClr val="tx1">
                    <a:lumMod val="50000"/>
                    <a:lumOff val="50000"/>
                  </a:schemeClr>
                </a:solidFill>
                <a:effectLst>
                  <a:outerShdw blurRad="38100" dist="38100" dir="2700000" algn="tl">
                    <a:srgbClr val="000000">
                      <a:alpha val="43137"/>
                    </a:srgbClr>
                  </a:outerShdw>
                </a:effectLst>
                <a:latin typeface="Book Antiqua" pitchFamily="18" charset="0"/>
                <a:cs typeface="Times New Roman" pitchFamily="18" charset="0"/>
              </a:rPr>
              <a:t>задеть</a:t>
            </a:r>
            <a:r>
              <a:rPr lang="ru-RU" sz="2800" b="1" dirty="0" smtClean="0">
                <a:effectLst>
                  <a:outerShdw blurRad="38100" dist="38100" dir="2700000" algn="tl">
                    <a:srgbClr val="000000">
                      <a:alpha val="43137"/>
                    </a:srgbClr>
                  </a:outerShdw>
                </a:effectLst>
                <a:latin typeface="Book Antiqua" pitchFamily="18" charset="0"/>
                <a:cs typeface="Times New Roman" pitchFamily="18" charset="0"/>
              </a:rPr>
              <a:t>“</a:t>
            </a:r>
            <a:r>
              <a:rPr lang="ru-RU" sz="2800" b="1" i="1" dirty="0" smtClean="0">
                <a:effectLst>
                  <a:outerShdw blurRad="38100" dist="38100" dir="2700000" algn="tl">
                    <a:srgbClr val="000000">
                      <a:alpha val="43137"/>
                    </a:srgbClr>
                  </a:outerShdw>
                </a:effectLst>
                <a:latin typeface="Book Antiqua" pitchFamily="18" charset="0"/>
                <a:cs typeface="Times New Roman" pitchFamily="18" charset="0"/>
              </a:rPr>
              <a:t>, </a:t>
            </a:r>
            <a:r>
              <a:rPr lang="ru-RU" sz="2800" b="1" dirty="0" smtClean="0">
                <a:effectLst>
                  <a:outerShdw blurRad="38100" dist="38100" dir="2700000" algn="tl">
                    <a:srgbClr val="000000">
                      <a:alpha val="43137"/>
                    </a:srgbClr>
                  </a:outerShdw>
                </a:effectLst>
                <a:latin typeface="Book Antiqua" pitchFamily="18" charset="0"/>
                <a:cs typeface="Times New Roman" pitchFamily="18" charset="0"/>
              </a:rPr>
              <a:t>„</a:t>
            </a:r>
            <a:r>
              <a:rPr lang="ru-RU" sz="2800" b="1" dirty="0" smtClean="0">
                <a:solidFill>
                  <a:schemeClr val="tx1">
                    <a:lumMod val="50000"/>
                    <a:lumOff val="50000"/>
                  </a:schemeClr>
                </a:solidFill>
                <a:effectLst>
                  <a:outerShdw blurRad="38100" dist="38100" dir="2700000" algn="tl">
                    <a:srgbClr val="000000">
                      <a:alpha val="43137"/>
                    </a:srgbClr>
                  </a:outerShdw>
                </a:effectLst>
                <a:latin typeface="Book Antiqua" pitchFamily="18" charset="0"/>
                <a:cs typeface="Times New Roman" pitchFamily="18" charset="0"/>
              </a:rPr>
              <a:t>заколоться</a:t>
            </a:r>
            <a:r>
              <a:rPr lang="ru-RU" sz="2800" b="1" dirty="0" smtClean="0">
                <a:effectLst>
                  <a:outerShdw blurRad="38100" dist="38100" dir="2700000" algn="tl">
                    <a:srgbClr val="000000">
                      <a:alpha val="43137"/>
                    </a:srgbClr>
                  </a:outerShdw>
                </a:effectLst>
                <a:latin typeface="Book Antiqua" pitchFamily="18" charset="0"/>
                <a:cs typeface="Times New Roman" pitchFamily="18" charset="0"/>
              </a:rPr>
              <a:t>“. </a:t>
            </a:r>
          </a:p>
          <a:p>
            <a:pPr algn="ctr"/>
            <a:endParaRPr lang="ru-RU" sz="1600" b="1" dirty="0" smtClean="0">
              <a:solidFill>
                <a:srgbClr val="00B050"/>
              </a:solidFill>
              <a:effectLst>
                <a:outerShdw blurRad="38100" dist="38100" dir="2700000" algn="tl">
                  <a:srgbClr val="000000">
                    <a:alpha val="43137"/>
                  </a:srgbClr>
                </a:outerShdw>
              </a:effectLst>
              <a:latin typeface="Book Antiqua" pitchFamily="18" charset="0"/>
              <a:cs typeface="Times New Roman" pitchFamily="18" charset="0"/>
            </a:endParaRPr>
          </a:p>
          <a:p>
            <a:pPr algn="ctr"/>
            <a:r>
              <a:rPr lang="ru-RU" sz="2800" b="1" dirty="0" smtClean="0">
                <a:solidFill>
                  <a:srgbClr val="00B050"/>
                </a:solidFill>
                <a:effectLst>
                  <a:outerShdw blurRad="38100" dist="38100" dir="2700000" algn="tl">
                    <a:srgbClr val="000000">
                      <a:alpha val="43137"/>
                    </a:srgbClr>
                  </a:outerShdw>
                </a:effectLst>
                <a:latin typeface="Book Antiqua" pitchFamily="18" charset="0"/>
              </a:rPr>
              <a:t>В. И. Даль </a:t>
            </a:r>
            <a:r>
              <a:rPr lang="ru-RU" sz="2800" b="1" dirty="0" smtClean="0">
                <a:effectLst>
                  <a:outerShdw blurRad="38100" dist="38100" dir="2700000" algn="tl">
                    <a:srgbClr val="000000">
                      <a:alpha val="43137"/>
                    </a:srgbClr>
                  </a:outerShdw>
                </a:effectLst>
                <a:latin typeface="Book Antiqua" pitchFamily="18" charset="0"/>
              </a:rPr>
              <a:t>связывает это слово с глаголами </a:t>
            </a:r>
            <a:r>
              <a:rPr lang="ru-RU" sz="2800" b="1" dirty="0" smtClean="0">
                <a:solidFill>
                  <a:srgbClr val="0070C0"/>
                </a:solidFill>
                <a:effectLst>
                  <a:outerShdw blurRad="38100" dist="38100" dir="2700000" algn="tl">
                    <a:srgbClr val="000000">
                      <a:alpha val="43137"/>
                    </a:srgbClr>
                  </a:outerShdw>
                </a:effectLst>
                <a:latin typeface="Book Antiqua" pitchFamily="18" charset="0"/>
              </a:rPr>
              <a:t>запясть</a:t>
            </a:r>
            <a:r>
              <a:rPr lang="ru-RU" sz="2800" b="1" dirty="0" smtClean="0">
                <a:effectLst>
                  <a:outerShdw blurRad="38100" dist="38100" dir="2700000" algn="tl">
                    <a:srgbClr val="000000">
                      <a:alpha val="43137"/>
                    </a:srgbClr>
                  </a:outerShdw>
                </a:effectLst>
                <a:latin typeface="Book Antiqua" pitchFamily="18" charset="0"/>
              </a:rPr>
              <a:t>, </a:t>
            </a:r>
            <a:r>
              <a:rPr lang="ru-RU" sz="2800" b="1" dirty="0" smtClean="0">
                <a:solidFill>
                  <a:srgbClr val="0070C0"/>
                </a:solidFill>
                <a:effectLst>
                  <a:outerShdw blurRad="38100" dist="38100" dir="2700000" algn="tl">
                    <a:srgbClr val="000000">
                      <a:alpha val="43137"/>
                    </a:srgbClr>
                  </a:outerShdw>
                </a:effectLst>
                <a:latin typeface="Book Antiqua" pitchFamily="18" charset="0"/>
              </a:rPr>
              <a:t>запять</a:t>
            </a:r>
            <a:r>
              <a:rPr lang="ru-RU" sz="2800" b="1" dirty="0" smtClean="0">
                <a:effectLst>
                  <a:outerShdw blurRad="38100" dist="38100" dir="2700000" algn="tl">
                    <a:srgbClr val="000000">
                      <a:alpha val="43137"/>
                    </a:srgbClr>
                  </a:outerShdw>
                </a:effectLst>
                <a:latin typeface="Book Antiqua" pitchFamily="18" charset="0"/>
              </a:rPr>
              <a:t>, </a:t>
            </a:r>
            <a:r>
              <a:rPr lang="ru-RU" sz="2800" b="1" dirty="0" smtClean="0">
                <a:solidFill>
                  <a:srgbClr val="0070C0"/>
                </a:solidFill>
                <a:effectLst>
                  <a:outerShdw blurRad="38100" dist="38100" dir="2700000" algn="tl">
                    <a:srgbClr val="000000">
                      <a:alpha val="43137"/>
                    </a:srgbClr>
                  </a:outerShdw>
                </a:effectLst>
                <a:latin typeface="Book Antiqua" pitchFamily="18" charset="0"/>
              </a:rPr>
              <a:t>запинать</a:t>
            </a:r>
            <a:r>
              <a:rPr lang="ru-RU" sz="2800" b="1" dirty="0" smtClean="0">
                <a:effectLst>
                  <a:outerShdw blurRad="38100" dist="38100" dir="2700000" algn="tl">
                    <a:srgbClr val="000000">
                      <a:alpha val="43137"/>
                    </a:srgbClr>
                  </a:outerShdw>
                </a:effectLst>
                <a:latin typeface="Book Antiqua" pitchFamily="18" charset="0"/>
              </a:rPr>
              <a:t> — „</a:t>
            </a:r>
            <a:r>
              <a:rPr lang="ru-RU" sz="2800" b="1" dirty="0" smtClean="0">
                <a:solidFill>
                  <a:schemeClr val="tx1">
                    <a:lumMod val="50000"/>
                    <a:lumOff val="50000"/>
                  </a:schemeClr>
                </a:solidFill>
                <a:effectLst>
                  <a:outerShdw blurRad="38100" dist="38100" dir="2700000" algn="tl">
                    <a:srgbClr val="000000">
                      <a:alpha val="43137"/>
                    </a:srgbClr>
                  </a:outerShdw>
                </a:effectLst>
                <a:latin typeface="Book Antiqua" pitchFamily="18" charset="0"/>
              </a:rPr>
              <a:t>останавливать</a:t>
            </a:r>
            <a:r>
              <a:rPr lang="ru-RU" sz="2800" b="1" dirty="0" smtClean="0">
                <a:effectLst>
                  <a:outerShdw blurRad="38100" dist="38100" dir="2700000" algn="tl">
                    <a:srgbClr val="000000">
                      <a:alpha val="43137"/>
                    </a:srgbClr>
                  </a:outerShdw>
                </a:effectLst>
                <a:latin typeface="Book Antiqua" pitchFamily="18" charset="0"/>
              </a:rPr>
              <a:t>“, „</a:t>
            </a:r>
            <a:r>
              <a:rPr lang="ru-RU" sz="2800" b="1" dirty="0" smtClean="0">
                <a:solidFill>
                  <a:schemeClr val="tx1">
                    <a:lumMod val="50000"/>
                    <a:lumOff val="50000"/>
                  </a:schemeClr>
                </a:solidFill>
                <a:effectLst>
                  <a:outerShdw blurRad="38100" dist="38100" dir="2700000" algn="tl">
                    <a:srgbClr val="000000">
                      <a:alpha val="43137"/>
                    </a:srgbClr>
                  </a:outerShdw>
                </a:effectLst>
                <a:latin typeface="Book Antiqua" pitchFamily="18" charset="0"/>
              </a:rPr>
              <a:t>задерживать</a:t>
            </a:r>
            <a:r>
              <a:rPr lang="ru-RU" sz="2800" b="1" dirty="0" smtClean="0">
                <a:effectLst>
                  <a:outerShdw blurRad="38100" dist="38100" dir="2700000" algn="tl">
                    <a:srgbClr val="000000">
                      <a:alpha val="43137"/>
                    </a:srgbClr>
                  </a:outerShdw>
                </a:effectLst>
                <a:latin typeface="Book Antiqua" pitchFamily="18" charset="0"/>
              </a:rPr>
              <a:t>“</a:t>
            </a:r>
            <a:endParaRPr lang="ru-RU" sz="2800" dirty="0" smtClean="0"/>
          </a:p>
        </p:txBody>
      </p:sp>
      <p:pic>
        <p:nvPicPr>
          <p:cNvPr id="8" name="Picture 2"/>
          <p:cNvPicPr>
            <a:picLocks noChangeAspect="1" noChangeArrowheads="1"/>
          </p:cNvPicPr>
          <p:nvPr/>
        </p:nvPicPr>
        <p:blipFill>
          <a:blip r:embed="rId3" cstate="email">
            <a:grayscl/>
            <a:lum bright="-10000" contrast="20000"/>
          </a:blip>
          <a:srcRect/>
          <a:stretch>
            <a:fillRect/>
          </a:stretch>
        </p:blipFill>
        <p:spPr bwMode="auto">
          <a:xfrm>
            <a:off x="428596" y="4143380"/>
            <a:ext cx="1707918" cy="2357454"/>
          </a:xfrm>
          <a:prstGeom prst="roundRect">
            <a:avLst/>
          </a:prstGeom>
          <a:noFill/>
          <a:ln w="9525">
            <a:solidFill>
              <a:schemeClr val="tx1"/>
            </a:solidFill>
            <a:miter lim="800000"/>
            <a:headEnd/>
            <a:tailEnd/>
          </a:ln>
          <a:effectLst>
            <a:glow rad="101600">
              <a:schemeClr val="accent3">
                <a:satMod val="175000"/>
                <a:alpha val="40000"/>
              </a:schemeClr>
            </a:glow>
          </a:effectLst>
        </p:spPr>
      </p:pic>
      <p:pic>
        <p:nvPicPr>
          <p:cNvPr id="11" name="Рисунок 10" descr="19.jpg"/>
          <p:cNvPicPr>
            <a:picLocks noChangeAspect="1"/>
          </p:cNvPicPr>
          <p:nvPr/>
        </p:nvPicPr>
        <p:blipFill>
          <a:blip r:embed="rId4" cstate="email">
            <a:biLevel thresh="50000"/>
            <a:lum contrast="40000"/>
          </a:blip>
          <a:srcRect/>
          <a:stretch>
            <a:fillRect/>
          </a:stretch>
        </p:blipFill>
        <p:spPr>
          <a:xfrm rot="16200000">
            <a:off x="1373174" y="2484422"/>
            <a:ext cx="2540000" cy="142876"/>
          </a:xfrm>
          <a:prstGeom prst="rect">
            <a:avLst/>
          </a:prstGeom>
        </p:spPr>
      </p:pic>
      <p:pic>
        <p:nvPicPr>
          <p:cNvPr id="13" name="Рисунок 12" descr="19.jpg"/>
          <p:cNvPicPr>
            <a:picLocks noChangeAspect="1"/>
          </p:cNvPicPr>
          <p:nvPr/>
        </p:nvPicPr>
        <p:blipFill>
          <a:blip r:embed="rId4" cstate="email">
            <a:biLevel thresh="50000"/>
            <a:lum contrast="40000"/>
          </a:blip>
          <a:srcRect/>
          <a:stretch>
            <a:fillRect/>
          </a:stretch>
        </p:blipFill>
        <p:spPr>
          <a:xfrm rot="16200000">
            <a:off x="1373174" y="5270504"/>
            <a:ext cx="2540000" cy="14287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grayscl/>
            <a:lum bright="-10000" contrast="40000"/>
          </a:blip>
          <a:srcRect/>
          <a:stretch>
            <a:fillRect/>
          </a:stretch>
        </p:blipFill>
        <p:spPr bwMode="auto">
          <a:xfrm>
            <a:off x="5357818" y="500042"/>
            <a:ext cx="3458767" cy="3952876"/>
          </a:xfrm>
          <a:prstGeom prst="roundRect">
            <a:avLst/>
          </a:prstGeom>
          <a:noFill/>
          <a:ln w="9525">
            <a:solidFill>
              <a:schemeClr val="tx1"/>
            </a:solidFill>
            <a:miter lim="800000"/>
            <a:headEnd/>
            <a:tailEnd/>
          </a:ln>
          <a:effectLst>
            <a:glow rad="101600">
              <a:schemeClr val="accent3">
                <a:satMod val="175000"/>
                <a:alpha val="40000"/>
              </a:schemeClr>
            </a:glow>
          </a:effectLst>
        </p:spPr>
      </p:pic>
      <p:sp>
        <p:nvSpPr>
          <p:cNvPr id="4" name="Прямоугольник 3"/>
          <p:cNvSpPr/>
          <p:nvPr/>
        </p:nvSpPr>
        <p:spPr>
          <a:xfrm>
            <a:off x="0" y="0"/>
            <a:ext cx="9144000" cy="6858000"/>
          </a:xfrm>
          <a:prstGeom prst="rect">
            <a:avLst/>
          </a:prstGeom>
          <a:noFill/>
          <a:ln w="190500">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угольник 6"/>
          <p:cNvSpPr/>
          <p:nvPr/>
        </p:nvSpPr>
        <p:spPr>
          <a:xfrm>
            <a:off x="214282" y="214290"/>
            <a:ext cx="5143536" cy="4524315"/>
          </a:xfrm>
          <a:prstGeom prst="rect">
            <a:avLst/>
          </a:prstGeom>
        </p:spPr>
        <p:txBody>
          <a:bodyPr wrap="square">
            <a:spAutoFit/>
          </a:bodyPr>
          <a:lstStyle/>
          <a:p>
            <a:pPr algn="ctr"/>
            <a:r>
              <a:rPr lang="ru-RU" sz="3600" b="1" dirty="0" smtClean="0">
                <a:solidFill>
                  <a:srgbClr val="00B050"/>
                </a:solidFill>
                <a:effectLst>
                  <a:outerShdw blurRad="38100" dist="38100" dir="2700000" algn="tl">
                    <a:srgbClr val="000000">
                      <a:alpha val="43137"/>
                    </a:srgbClr>
                  </a:outerShdw>
                </a:effectLst>
                <a:latin typeface="Book Antiqua" pitchFamily="18" charset="0"/>
              </a:rPr>
              <a:t>Александр Блок </a:t>
            </a:r>
            <a:r>
              <a:rPr lang="ru-RU" sz="3600" b="1" dirty="0" smtClean="0">
                <a:effectLst>
                  <a:outerShdw blurRad="38100" dist="38100" dir="2700000" algn="tl">
                    <a:srgbClr val="000000">
                      <a:alpha val="43137"/>
                    </a:srgbClr>
                  </a:outerShdw>
                </a:effectLst>
                <a:latin typeface="Book Antiqua" pitchFamily="18" charset="0"/>
              </a:rPr>
              <a:t>говорил: "Изымите всё произведение, если в нём вам не</a:t>
            </a:r>
          </a:p>
          <a:p>
            <a:pPr algn="ctr"/>
            <a:r>
              <a:rPr lang="ru-RU" sz="3600" b="1" dirty="0" smtClean="0">
                <a:effectLst>
                  <a:outerShdw blurRad="38100" dist="38100" dir="2700000" algn="tl">
                    <a:srgbClr val="000000">
                      <a:alpha val="43137"/>
                    </a:srgbClr>
                  </a:outerShdw>
                </a:effectLst>
                <a:latin typeface="Book Antiqua" pitchFamily="18" charset="0"/>
              </a:rPr>
              <a:t>нравится запятая, но не вычёркивайте запятой: </a:t>
            </a:r>
            <a:r>
              <a:rPr lang="ru-RU" sz="3600" b="1" u="sng" dirty="0" smtClean="0">
                <a:solidFill>
                  <a:srgbClr val="0070C0"/>
                </a:solidFill>
                <a:effectLst>
                  <a:outerShdw blurRad="38100" dist="38100" dir="2700000" algn="tl">
                    <a:srgbClr val="000000">
                      <a:alpha val="43137"/>
                    </a:srgbClr>
                  </a:outerShdw>
                </a:effectLst>
                <a:latin typeface="Book Antiqua" pitchFamily="18" charset="0"/>
              </a:rPr>
              <a:t>она имеет свой смысл</a:t>
            </a:r>
            <a:r>
              <a:rPr lang="ru-RU" sz="3600" b="1" dirty="0" smtClean="0">
                <a:effectLst>
                  <a:outerShdw blurRad="38100" dist="38100" dir="2700000" algn="tl">
                    <a:srgbClr val="000000">
                      <a:alpha val="43137"/>
                    </a:srgbClr>
                  </a:outerShdw>
                </a:effectLst>
                <a:latin typeface="Book Antiqua" pitchFamily="18" charset="0"/>
              </a:rPr>
              <a:t>"</a:t>
            </a:r>
            <a:endParaRPr lang="ru-RU" sz="3600" b="1" dirty="0">
              <a:effectLst>
                <a:outerShdw blurRad="38100" dist="38100" dir="2700000" algn="tl">
                  <a:srgbClr val="000000">
                    <a:alpha val="43137"/>
                  </a:srgbClr>
                </a:outerShdw>
              </a:effectLst>
              <a:latin typeface="Book Antiqua" pitchFamily="18" charset="0"/>
            </a:endParaRPr>
          </a:p>
        </p:txBody>
      </p:sp>
      <p:sp>
        <p:nvSpPr>
          <p:cNvPr id="6" name="TextBox 5"/>
          <p:cNvSpPr txBox="1"/>
          <p:nvPr/>
        </p:nvSpPr>
        <p:spPr>
          <a:xfrm>
            <a:off x="214282" y="4857760"/>
            <a:ext cx="8715436" cy="1754326"/>
          </a:xfrm>
          <a:prstGeom prst="rect">
            <a:avLst/>
          </a:prstGeom>
          <a:noFill/>
        </p:spPr>
        <p:txBody>
          <a:bodyPr wrap="square" rtlCol="0">
            <a:spAutoFit/>
          </a:bodyPr>
          <a:lstStyle/>
          <a:p>
            <a:pPr algn="ctr"/>
            <a:r>
              <a:rPr lang="ru-RU" sz="3600" b="1" dirty="0" smtClean="0">
                <a:solidFill>
                  <a:srgbClr val="FF0000"/>
                </a:solidFill>
                <a:effectLst>
                  <a:outerShdw blurRad="38100" dist="38100" dir="2700000" algn="tl">
                    <a:srgbClr val="000000">
                      <a:alpha val="43137"/>
                    </a:srgbClr>
                  </a:outerShdw>
                </a:effectLst>
                <a:latin typeface="Book Antiqua" pitchFamily="18" charset="0"/>
              </a:rPr>
              <a:t>Давайте посмотрим, как одна запятая может изменить смысл всего высказывания</a:t>
            </a:r>
            <a:endParaRPr lang="ru-RU" sz="3600" b="1" dirty="0">
              <a:solidFill>
                <a:srgbClr val="FF0000"/>
              </a:solidFill>
              <a:effectLst>
                <a:outerShdw blurRad="38100" dist="38100" dir="2700000" algn="tl">
                  <a:srgbClr val="000000">
                    <a:alpha val="43137"/>
                  </a:srgbClr>
                </a:outerShdw>
              </a:effectLst>
              <a:latin typeface="Book Antiqua"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noFill/>
          <a:ln w="190500">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26" name="Picture 2"/>
          <p:cNvPicPr>
            <a:picLocks noChangeAspect="1" noChangeArrowheads="1"/>
          </p:cNvPicPr>
          <p:nvPr/>
        </p:nvPicPr>
        <p:blipFill>
          <a:blip r:embed="rId2" cstate="email">
            <a:duotone>
              <a:prstClr val="black"/>
              <a:srgbClr val="FFFF00">
                <a:tint val="45000"/>
                <a:satMod val="400000"/>
              </a:srgbClr>
            </a:duotone>
            <a:lum bright="-10000" contrast="40000"/>
          </a:blip>
          <a:srcRect/>
          <a:stretch>
            <a:fillRect/>
          </a:stretch>
        </p:blipFill>
        <p:spPr bwMode="auto">
          <a:xfrm>
            <a:off x="357158" y="2786058"/>
            <a:ext cx="2702565" cy="3659824"/>
          </a:xfrm>
          <a:prstGeom prst="roundRect">
            <a:avLst/>
          </a:prstGeom>
          <a:noFill/>
          <a:ln w="9525">
            <a:solidFill>
              <a:schemeClr val="tx1"/>
            </a:solidFill>
            <a:miter lim="800000"/>
            <a:headEnd/>
            <a:tailEnd/>
          </a:ln>
          <a:effectLst>
            <a:glow rad="139700">
              <a:schemeClr val="accent3">
                <a:satMod val="175000"/>
                <a:alpha val="40000"/>
              </a:schemeClr>
            </a:glow>
          </a:effectLst>
        </p:spPr>
      </p:pic>
      <p:sp>
        <p:nvSpPr>
          <p:cNvPr id="5" name="Прямоугольник 4"/>
          <p:cNvSpPr/>
          <p:nvPr/>
        </p:nvSpPr>
        <p:spPr>
          <a:xfrm>
            <a:off x="214282" y="214290"/>
            <a:ext cx="8715436" cy="2246769"/>
          </a:xfrm>
          <a:prstGeom prst="rect">
            <a:avLst/>
          </a:prstGeom>
        </p:spPr>
        <p:txBody>
          <a:bodyPr wrap="square">
            <a:spAutoFit/>
          </a:bodyPr>
          <a:lstStyle/>
          <a:p>
            <a:pPr algn="ctr"/>
            <a:r>
              <a:rPr lang="ru-RU" sz="2800" b="1" dirty="0" smtClean="0">
                <a:effectLst>
                  <a:outerShdw blurRad="38100" dist="38100" dir="2700000" algn="tl">
                    <a:srgbClr val="000000">
                      <a:alpha val="43137"/>
                    </a:srgbClr>
                  </a:outerShdw>
                </a:effectLst>
                <a:latin typeface="Book Antiqua" pitchFamily="18" charset="0"/>
              </a:rPr>
              <a:t>«Один преступник, присуждённый к смертной казни, подал своему королю прошение о помиловании. Великодушный король наложил на прошении резолюцию: </a:t>
            </a:r>
          </a:p>
          <a:p>
            <a:pPr algn="ctr"/>
            <a:r>
              <a:rPr lang="ru-RU" sz="2800" b="1" dirty="0" smtClean="0">
                <a:solidFill>
                  <a:srgbClr val="00B050"/>
                </a:solidFill>
                <a:effectLst>
                  <a:outerShdw blurRad="38100" dist="38100" dir="2700000" algn="tl">
                    <a:srgbClr val="000000">
                      <a:alpha val="43137"/>
                    </a:srgbClr>
                  </a:outerShdw>
                </a:effectLst>
                <a:latin typeface="Book Antiqua" pitchFamily="18" charset="0"/>
              </a:rPr>
              <a:t>«Помиловать</a:t>
            </a:r>
            <a:r>
              <a:rPr lang="ru-RU" sz="2800" b="1" dirty="0" smtClean="0">
                <a:solidFill>
                  <a:srgbClr val="FF0000"/>
                </a:solidFill>
                <a:effectLst>
                  <a:outerShdw blurRad="38100" dist="38100" dir="2700000" algn="tl">
                    <a:srgbClr val="000000">
                      <a:alpha val="43137"/>
                    </a:srgbClr>
                  </a:outerShdw>
                </a:effectLst>
                <a:latin typeface="Book Antiqua" pitchFamily="18" charset="0"/>
              </a:rPr>
              <a:t>,</a:t>
            </a:r>
            <a:r>
              <a:rPr lang="ru-RU" sz="2800" b="1" dirty="0" smtClean="0">
                <a:solidFill>
                  <a:srgbClr val="00B050"/>
                </a:solidFill>
                <a:effectLst>
                  <a:outerShdw blurRad="38100" dist="38100" dir="2700000" algn="tl">
                    <a:srgbClr val="000000">
                      <a:alpha val="43137"/>
                    </a:srgbClr>
                  </a:outerShdw>
                </a:effectLst>
                <a:latin typeface="Book Antiqua" pitchFamily="18" charset="0"/>
              </a:rPr>
              <a:t> нельзя казнить!»</a:t>
            </a:r>
            <a:endParaRPr lang="ru-RU" sz="2800" b="1" dirty="0">
              <a:solidFill>
                <a:srgbClr val="00B050"/>
              </a:solidFill>
              <a:effectLst>
                <a:outerShdw blurRad="38100" dist="38100" dir="2700000" algn="tl">
                  <a:srgbClr val="000000">
                    <a:alpha val="43137"/>
                  </a:srgbClr>
                </a:outerShdw>
              </a:effectLst>
              <a:latin typeface="Book Antiqua" pitchFamily="18" charset="0"/>
            </a:endParaRPr>
          </a:p>
        </p:txBody>
      </p:sp>
      <p:sp>
        <p:nvSpPr>
          <p:cNvPr id="6" name="Прямоугольник 5"/>
          <p:cNvSpPr/>
          <p:nvPr/>
        </p:nvSpPr>
        <p:spPr>
          <a:xfrm>
            <a:off x="3143240" y="2857496"/>
            <a:ext cx="5786478" cy="3539430"/>
          </a:xfrm>
          <a:prstGeom prst="rect">
            <a:avLst/>
          </a:prstGeom>
        </p:spPr>
        <p:txBody>
          <a:bodyPr wrap="square">
            <a:spAutoFit/>
          </a:bodyPr>
          <a:lstStyle/>
          <a:p>
            <a:pPr algn="ctr"/>
            <a:r>
              <a:rPr lang="ru-RU" sz="2800" b="1" dirty="0" smtClean="0">
                <a:effectLst>
                  <a:outerShdw blurRad="38100" dist="38100" dir="2700000" algn="tl">
                    <a:srgbClr val="000000">
                      <a:alpha val="43137"/>
                    </a:srgbClr>
                  </a:outerShdw>
                </a:effectLst>
                <a:latin typeface="Book Antiqua" pitchFamily="18" charset="0"/>
              </a:rPr>
              <a:t>Но секретарь по ошибке переставил запятую, и резолюция получилась в таком виде: </a:t>
            </a:r>
            <a:r>
              <a:rPr lang="ru-RU" sz="2800" b="1" dirty="0" smtClean="0">
                <a:solidFill>
                  <a:srgbClr val="00B050"/>
                </a:solidFill>
                <a:effectLst>
                  <a:outerShdw blurRad="38100" dist="38100" dir="2700000" algn="tl">
                    <a:srgbClr val="000000">
                      <a:alpha val="43137"/>
                    </a:srgbClr>
                  </a:outerShdw>
                </a:effectLst>
                <a:latin typeface="Book Antiqua" pitchFamily="18" charset="0"/>
              </a:rPr>
              <a:t>«Помиловать нельзя</a:t>
            </a:r>
            <a:r>
              <a:rPr lang="ru-RU" sz="2800" b="1" dirty="0" smtClean="0">
                <a:solidFill>
                  <a:srgbClr val="FF0000"/>
                </a:solidFill>
                <a:effectLst>
                  <a:outerShdw blurRad="38100" dist="38100" dir="2700000" algn="tl">
                    <a:srgbClr val="000000">
                      <a:alpha val="43137"/>
                    </a:srgbClr>
                  </a:outerShdw>
                </a:effectLst>
                <a:latin typeface="Book Antiqua" pitchFamily="18" charset="0"/>
              </a:rPr>
              <a:t>,</a:t>
            </a:r>
            <a:r>
              <a:rPr lang="ru-RU" sz="2800" b="1" dirty="0" smtClean="0">
                <a:solidFill>
                  <a:srgbClr val="00B050"/>
                </a:solidFill>
                <a:effectLst>
                  <a:outerShdw blurRad="38100" dist="38100" dir="2700000" algn="tl">
                    <a:srgbClr val="000000">
                      <a:alpha val="43137"/>
                    </a:srgbClr>
                  </a:outerShdw>
                </a:effectLst>
                <a:latin typeface="Book Antiqua" pitchFamily="18" charset="0"/>
              </a:rPr>
              <a:t> казнить!»</a:t>
            </a:r>
            <a:r>
              <a:rPr lang="ru-RU" sz="2800" b="1" dirty="0" smtClean="0">
                <a:effectLst>
                  <a:outerShdw blurRad="38100" dist="38100" dir="2700000" algn="tl">
                    <a:srgbClr val="000000">
                      <a:alpha val="43137"/>
                    </a:srgbClr>
                  </a:outerShdw>
                </a:effectLst>
                <a:latin typeface="Book Antiqua" pitchFamily="18" charset="0"/>
              </a:rPr>
              <a:t> Таким образом, неправильно поставленная запятая стоила жизни несчастному преступнику</a:t>
            </a:r>
            <a:endParaRPr lang="ru-RU" sz="2800" b="1" dirty="0">
              <a:effectLst>
                <a:outerShdw blurRad="38100" dist="38100" dir="2700000" algn="tl">
                  <a:srgbClr val="000000">
                    <a:alpha val="43137"/>
                  </a:srgbClr>
                </a:outerShdw>
              </a:effectLst>
              <a:latin typeface="Book Antiqua"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noFill/>
          <a:ln w="190500">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214282" y="2000240"/>
            <a:ext cx="8715436" cy="2308324"/>
          </a:xfrm>
          <a:prstGeom prst="rect">
            <a:avLst/>
          </a:prstGeom>
        </p:spPr>
        <p:txBody>
          <a:bodyPr wrap="square">
            <a:spAutoFit/>
          </a:bodyPr>
          <a:lstStyle/>
          <a:p>
            <a:pPr algn="ctr"/>
            <a:r>
              <a:rPr lang="ru-RU" sz="2400" b="1" dirty="0" smtClean="0">
                <a:solidFill>
                  <a:srgbClr val="00B050"/>
                </a:solidFill>
                <a:effectLst>
                  <a:outerShdw blurRad="38100" dist="38100" dir="2700000" algn="tl">
                    <a:srgbClr val="000000">
                      <a:alpha val="43137"/>
                    </a:srgbClr>
                  </a:outerShdw>
                </a:effectLst>
                <a:latin typeface="Book Antiqua" pitchFamily="18" charset="0"/>
                <a:cs typeface="Times New Roman" pitchFamily="18" charset="0"/>
              </a:rPr>
              <a:t>Один провинциальный цирюльник заказал вывеску с указанием на ней всех подробностей своей профессии. Живописец сделал вывеску, но забыл поставить, где нужно, знаки препинания. Когда читавшие вывеску заметили об этом цирюльнику, то последний возразил, что он сам исправит беду и расставит запятые</a:t>
            </a:r>
            <a:endParaRPr lang="ru-RU" sz="2400" b="1" dirty="0">
              <a:solidFill>
                <a:srgbClr val="00B050"/>
              </a:solidFill>
              <a:effectLst>
                <a:outerShdw blurRad="38100" dist="38100" dir="2700000" algn="tl">
                  <a:srgbClr val="000000">
                    <a:alpha val="43137"/>
                  </a:srgbClr>
                </a:outerShdw>
              </a:effectLst>
              <a:latin typeface="Book Antiqua" pitchFamily="18" charset="0"/>
              <a:cs typeface="Times New Roman" pitchFamily="18" charset="0"/>
            </a:endParaRPr>
          </a:p>
        </p:txBody>
      </p:sp>
      <p:sp>
        <p:nvSpPr>
          <p:cNvPr id="5" name="Прямоугольник 4"/>
          <p:cNvSpPr/>
          <p:nvPr/>
        </p:nvSpPr>
        <p:spPr>
          <a:xfrm>
            <a:off x="214282" y="5072074"/>
            <a:ext cx="8715436" cy="1569660"/>
          </a:xfrm>
          <a:prstGeom prst="rect">
            <a:avLst/>
          </a:prstGeom>
        </p:spPr>
        <p:txBody>
          <a:bodyPr wrap="square">
            <a:spAutoFit/>
          </a:bodyPr>
          <a:lstStyle/>
          <a:p>
            <a:pPr algn="ctr"/>
            <a:r>
              <a:rPr lang="ru-RU" sz="2400" dirty="0" smtClean="0">
                <a:effectLst>
                  <a:outerShdw blurRad="38100" dist="38100" dir="2700000" algn="tl">
                    <a:srgbClr val="000000">
                      <a:alpha val="43137"/>
                    </a:srgbClr>
                  </a:outerShdw>
                </a:effectLst>
                <a:latin typeface="Book Antiqua" pitchFamily="18" charset="0"/>
              </a:rPr>
              <a:t>Действительно, запятые были поставлены и вывеска получилась в таком виде: </a:t>
            </a:r>
            <a:r>
              <a:rPr lang="ru-RU" sz="2400" b="1" dirty="0" smtClean="0">
                <a:solidFill>
                  <a:srgbClr val="0070C0"/>
                </a:solidFill>
                <a:effectLst>
                  <a:outerShdw blurRad="38100" dist="38100" dir="2700000" algn="tl">
                    <a:srgbClr val="000000">
                      <a:alpha val="43137"/>
                    </a:srgbClr>
                  </a:outerShdw>
                </a:effectLst>
                <a:latin typeface="Book Antiqua" pitchFamily="18" charset="0"/>
              </a:rPr>
              <a:t>"Здесь зубы</a:t>
            </a:r>
            <a:r>
              <a:rPr lang="ru-RU" sz="2400" b="1" dirty="0" smtClean="0">
                <a:solidFill>
                  <a:srgbClr val="FF0000"/>
                </a:solidFill>
                <a:effectLst>
                  <a:outerShdw blurRad="38100" dist="38100" dir="2700000" algn="tl">
                    <a:srgbClr val="000000">
                      <a:alpha val="43137"/>
                    </a:srgbClr>
                  </a:outerShdw>
                </a:effectLst>
                <a:latin typeface="Book Antiqua" pitchFamily="18" charset="0"/>
              </a:rPr>
              <a:t>,</a:t>
            </a:r>
            <a:r>
              <a:rPr lang="ru-RU" sz="2400" b="1" dirty="0" smtClean="0">
                <a:solidFill>
                  <a:srgbClr val="0070C0"/>
                </a:solidFill>
                <a:effectLst>
                  <a:outerShdw blurRad="38100" dist="38100" dir="2700000" algn="tl">
                    <a:srgbClr val="000000">
                      <a:alpha val="43137"/>
                    </a:srgbClr>
                  </a:outerShdw>
                </a:effectLst>
                <a:latin typeface="Book Antiqua" pitchFamily="18" charset="0"/>
              </a:rPr>
              <a:t> дёргают бороды</a:t>
            </a:r>
            <a:r>
              <a:rPr lang="ru-RU" sz="2400" b="1" dirty="0" smtClean="0">
                <a:solidFill>
                  <a:srgbClr val="FF0000"/>
                </a:solidFill>
                <a:effectLst>
                  <a:outerShdw blurRad="38100" dist="38100" dir="2700000" algn="tl">
                    <a:srgbClr val="000000">
                      <a:alpha val="43137"/>
                    </a:srgbClr>
                  </a:outerShdw>
                </a:effectLst>
                <a:latin typeface="Book Antiqua" pitchFamily="18" charset="0"/>
              </a:rPr>
              <a:t>,</a:t>
            </a:r>
            <a:r>
              <a:rPr lang="ru-RU" sz="2400" b="1" dirty="0" smtClean="0">
                <a:solidFill>
                  <a:srgbClr val="0070C0"/>
                </a:solidFill>
                <a:effectLst>
                  <a:outerShdw blurRad="38100" dist="38100" dir="2700000" algn="tl">
                    <a:srgbClr val="000000">
                      <a:alpha val="43137"/>
                    </a:srgbClr>
                  </a:outerShdw>
                </a:effectLst>
                <a:latin typeface="Book Antiqua" pitchFamily="18" charset="0"/>
              </a:rPr>
              <a:t> бреют оспу</a:t>
            </a:r>
            <a:r>
              <a:rPr lang="ru-RU" sz="2400" b="1" dirty="0" smtClean="0">
                <a:solidFill>
                  <a:srgbClr val="FF0000"/>
                </a:solidFill>
                <a:effectLst>
                  <a:outerShdw blurRad="38100" dist="38100" dir="2700000" algn="tl">
                    <a:srgbClr val="000000">
                      <a:alpha val="43137"/>
                    </a:srgbClr>
                  </a:outerShdw>
                </a:effectLst>
                <a:latin typeface="Book Antiqua" pitchFamily="18" charset="0"/>
              </a:rPr>
              <a:t>,</a:t>
            </a:r>
            <a:r>
              <a:rPr lang="ru-RU" sz="2400" b="1" dirty="0" smtClean="0">
                <a:solidFill>
                  <a:srgbClr val="0070C0"/>
                </a:solidFill>
                <a:effectLst>
                  <a:outerShdw blurRad="38100" dist="38100" dir="2700000" algn="tl">
                    <a:srgbClr val="000000">
                      <a:alpha val="43137"/>
                    </a:srgbClr>
                  </a:outerShdw>
                </a:effectLst>
                <a:latin typeface="Book Antiqua" pitchFamily="18" charset="0"/>
              </a:rPr>
              <a:t> прививают язвы</a:t>
            </a:r>
            <a:r>
              <a:rPr lang="ru-RU" sz="2400" b="1" dirty="0" smtClean="0">
                <a:solidFill>
                  <a:srgbClr val="FF0000"/>
                </a:solidFill>
                <a:effectLst>
                  <a:outerShdw blurRad="38100" dist="38100" dir="2700000" algn="tl">
                    <a:srgbClr val="000000">
                      <a:alpha val="43137"/>
                    </a:srgbClr>
                  </a:outerShdw>
                </a:effectLst>
                <a:latin typeface="Book Antiqua" pitchFamily="18" charset="0"/>
              </a:rPr>
              <a:t>,</a:t>
            </a:r>
            <a:r>
              <a:rPr lang="ru-RU" sz="2400" b="1" dirty="0" smtClean="0">
                <a:solidFill>
                  <a:srgbClr val="0070C0"/>
                </a:solidFill>
                <a:effectLst>
                  <a:outerShdw blurRad="38100" dist="38100" dir="2700000" algn="tl">
                    <a:srgbClr val="000000">
                      <a:alpha val="43137"/>
                    </a:srgbClr>
                  </a:outerShdw>
                </a:effectLst>
                <a:latin typeface="Book Antiqua" pitchFamily="18" charset="0"/>
              </a:rPr>
              <a:t> уничтожают кровь</a:t>
            </a:r>
            <a:r>
              <a:rPr lang="ru-RU" sz="2400" b="1" dirty="0" smtClean="0">
                <a:solidFill>
                  <a:srgbClr val="FF0000"/>
                </a:solidFill>
                <a:effectLst>
                  <a:outerShdw blurRad="38100" dist="38100" dir="2700000" algn="tl">
                    <a:srgbClr val="000000">
                      <a:alpha val="43137"/>
                    </a:srgbClr>
                  </a:outerShdw>
                </a:effectLst>
                <a:latin typeface="Book Antiqua" pitchFamily="18" charset="0"/>
              </a:rPr>
              <a:t>,</a:t>
            </a:r>
            <a:r>
              <a:rPr lang="ru-RU" sz="2400" b="1" dirty="0" smtClean="0">
                <a:solidFill>
                  <a:srgbClr val="0070C0"/>
                </a:solidFill>
                <a:effectLst>
                  <a:outerShdw blurRad="38100" dist="38100" dir="2700000" algn="tl">
                    <a:srgbClr val="000000">
                      <a:alpha val="43137"/>
                    </a:srgbClr>
                  </a:outerShdw>
                </a:effectLst>
                <a:latin typeface="Book Antiqua" pitchFamily="18" charset="0"/>
              </a:rPr>
              <a:t> пускают локоны</a:t>
            </a:r>
            <a:r>
              <a:rPr lang="ru-RU" sz="2400" b="1" dirty="0" smtClean="0">
                <a:solidFill>
                  <a:srgbClr val="FF0000"/>
                </a:solidFill>
                <a:effectLst>
                  <a:outerShdw blurRad="38100" dist="38100" dir="2700000" algn="tl">
                    <a:srgbClr val="000000">
                      <a:alpha val="43137"/>
                    </a:srgbClr>
                  </a:outerShdw>
                </a:effectLst>
                <a:latin typeface="Book Antiqua" pitchFamily="18" charset="0"/>
              </a:rPr>
              <a:t>,</a:t>
            </a:r>
            <a:r>
              <a:rPr lang="ru-RU" sz="2400" b="1" dirty="0" smtClean="0">
                <a:solidFill>
                  <a:srgbClr val="0070C0"/>
                </a:solidFill>
                <a:effectLst>
                  <a:outerShdw blurRad="38100" dist="38100" dir="2700000" algn="tl">
                    <a:srgbClr val="000000">
                      <a:alpha val="43137"/>
                    </a:srgbClr>
                  </a:outerShdw>
                </a:effectLst>
                <a:latin typeface="Book Antiqua" pitchFamily="18" charset="0"/>
              </a:rPr>
              <a:t> завивают ногти</a:t>
            </a:r>
            <a:r>
              <a:rPr lang="ru-RU" sz="2400" b="1" dirty="0" smtClean="0">
                <a:solidFill>
                  <a:srgbClr val="FF0000"/>
                </a:solidFill>
                <a:effectLst>
                  <a:outerShdw blurRad="38100" dist="38100" dir="2700000" algn="tl">
                    <a:srgbClr val="000000">
                      <a:alpha val="43137"/>
                    </a:srgbClr>
                  </a:outerShdw>
                </a:effectLst>
                <a:latin typeface="Book Antiqua" pitchFamily="18" charset="0"/>
              </a:rPr>
              <a:t>,</a:t>
            </a:r>
            <a:r>
              <a:rPr lang="ru-RU" sz="2400" b="1" dirty="0" smtClean="0">
                <a:solidFill>
                  <a:srgbClr val="0070C0"/>
                </a:solidFill>
                <a:effectLst>
                  <a:outerShdw blurRad="38100" dist="38100" dir="2700000" algn="tl">
                    <a:srgbClr val="000000">
                      <a:alpha val="43137"/>
                    </a:srgbClr>
                  </a:outerShdw>
                </a:effectLst>
                <a:latin typeface="Book Antiqua" pitchFamily="18" charset="0"/>
              </a:rPr>
              <a:t> режут головы"</a:t>
            </a:r>
            <a:endParaRPr lang="ru-RU" sz="2400" b="1" dirty="0">
              <a:solidFill>
                <a:srgbClr val="0070C0"/>
              </a:solidFill>
              <a:effectLst>
                <a:outerShdw blurRad="38100" dist="38100" dir="2700000" algn="tl">
                  <a:srgbClr val="000000">
                    <a:alpha val="43137"/>
                  </a:srgbClr>
                </a:outerShdw>
              </a:effectLst>
              <a:latin typeface="Book Antiqua" pitchFamily="18" charset="0"/>
            </a:endParaRPr>
          </a:p>
        </p:txBody>
      </p:sp>
      <p:sp>
        <p:nvSpPr>
          <p:cNvPr id="6" name="Прямоугольник 5"/>
          <p:cNvSpPr/>
          <p:nvPr/>
        </p:nvSpPr>
        <p:spPr>
          <a:xfrm>
            <a:off x="214282" y="214290"/>
            <a:ext cx="8715436" cy="1077218"/>
          </a:xfrm>
          <a:prstGeom prst="rect">
            <a:avLst/>
          </a:prstGeom>
        </p:spPr>
        <p:txBody>
          <a:bodyPr wrap="square">
            <a:spAutoFit/>
          </a:bodyPr>
          <a:lstStyle/>
          <a:p>
            <a:pPr algn="ctr"/>
            <a:r>
              <a:rPr lang="ru-RU" sz="3200" b="1" dirty="0" smtClean="0">
                <a:solidFill>
                  <a:srgbClr val="FF0000"/>
                </a:solidFill>
                <a:effectLst>
                  <a:outerShdw blurRad="38100" dist="38100" dir="2700000" algn="tl">
                    <a:srgbClr val="000000">
                      <a:alpha val="43137"/>
                    </a:srgbClr>
                  </a:outerShdw>
                </a:effectLst>
                <a:latin typeface="Book Antiqua" pitchFamily="18" charset="0"/>
              </a:rPr>
              <a:t>Сообщение из книги И. К. Гана </a:t>
            </a:r>
          </a:p>
          <a:p>
            <a:pPr algn="ctr"/>
            <a:r>
              <a:rPr lang="ru-RU" sz="3200" b="1" dirty="0" smtClean="0">
                <a:solidFill>
                  <a:srgbClr val="FF0000"/>
                </a:solidFill>
                <a:effectLst>
                  <a:outerShdw blurRad="38100" dist="38100" dir="2700000" algn="tl">
                    <a:srgbClr val="000000">
                      <a:alpha val="43137"/>
                    </a:srgbClr>
                  </a:outerShdw>
                </a:effectLst>
                <a:latin typeface="Book Antiqua" pitchFamily="18" charset="0"/>
              </a:rPr>
              <a:t>«Знаки препинания»</a:t>
            </a:r>
          </a:p>
        </p:txBody>
      </p:sp>
      <p:pic>
        <p:nvPicPr>
          <p:cNvPr id="10" name="Рисунок 9" descr="19.jpg"/>
          <p:cNvPicPr>
            <a:picLocks noChangeAspect="1"/>
          </p:cNvPicPr>
          <p:nvPr/>
        </p:nvPicPr>
        <p:blipFill>
          <a:blip r:embed="rId2" cstate="email">
            <a:biLevel thresh="50000"/>
          </a:blip>
          <a:srcRect/>
          <a:stretch>
            <a:fillRect/>
          </a:stretch>
        </p:blipFill>
        <p:spPr>
          <a:xfrm rot="10800000" flipV="1">
            <a:off x="3000364" y="1357298"/>
            <a:ext cx="3071834" cy="558045"/>
          </a:xfrm>
          <a:prstGeom prst="rect">
            <a:avLst/>
          </a:prstGeom>
        </p:spPr>
      </p:pic>
      <p:pic>
        <p:nvPicPr>
          <p:cNvPr id="12" name="Рисунок 11" descr="19.jpg"/>
          <p:cNvPicPr>
            <a:picLocks noChangeAspect="1"/>
          </p:cNvPicPr>
          <p:nvPr/>
        </p:nvPicPr>
        <p:blipFill>
          <a:blip r:embed="rId2" cstate="email">
            <a:biLevel thresh="50000"/>
            <a:lum contrast="40000"/>
          </a:blip>
          <a:srcRect/>
          <a:stretch>
            <a:fillRect/>
          </a:stretch>
        </p:blipFill>
        <p:spPr>
          <a:xfrm rot="10800000">
            <a:off x="3071802" y="4429132"/>
            <a:ext cx="3071834" cy="55804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Картинка 12 из 719">
            <a:hlinkClick r:id="rId2"/>
          </p:cNvPr>
          <p:cNvPicPr>
            <a:picLocks noChangeAspect="1" noChangeArrowheads="1"/>
          </p:cNvPicPr>
          <p:nvPr/>
        </p:nvPicPr>
        <p:blipFill>
          <a:blip r:embed="rId3" cstate="email">
            <a:lum bright="10000" contrast="40000"/>
          </a:blip>
          <a:srcRect/>
          <a:stretch>
            <a:fillRect/>
          </a:stretch>
        </p:blipFill>
        <p:spPr bwMode="auto">
          <a:xfrm>
            <a:off x="6429388" y="2000240"/>
            <a:ext cx="2551357" cy="4500595"/>
          </a:xfrm>
          <a:prstGeom prst="rect">
            <a:avLst/>
          </a:prstGeom>
          <a:noFill/>
        </p:spPr>
      </p:pic>
      <p:sp>
        <p:nvSpPr>
          <p:cNvPr id="4" name="Прямоугольник 3"/>
          <p:cNvSpPr/>
          <p:nvPr/>
        </p:nvSpPr>
        <p:spPr>
          <a:xfrm>
            <a:off x="0" y="0"/>
            <a:ext cx="9144000" cy="6858000"/>
          </a:xfrm>
          <a:prstGeom prst="rect">
            <a:avLst/>
          </a:prstGeom>
          <a:noFill/>
          <a:ln w="190500">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214282" y="214290"/>
            <a:ext cx="8715436" cy="2246769"/>
          </a:xfrm>
          <a:prstGeom prst="rect">
            <a:avLst/>
          </a:prstGeom>
        </p:spPr>
        <p:txBody>
          <a:bodyPr wrap="square">
            <a:spAutoFit/>
          </a:bodyPr>
          <a:lstStyle/>
          <a:p>
            <a:pPr algn="ctr"/>
            <a:r>
              <a:rPr lang="ru-RU" sz="2800" b="1" dirty="0" smtClean="0">
                <a:effectLst>
                  <a:outerShdw blurRad="38100" dist="38100" dir="2700000" algn="tl">
                    <a:srgbClr val="000000">
                      <a:alpha val="43137"/>
                    </a:srgbClr>
                  </a:outerShdw>
                </a:effectLst>
                <a:latin typeface="Book Antiqua" pitchFamily="18" charset="0"/>
              </a:rPr>
              <a:t>Ещё в Древней Греции был известен рассказ о завещании, в котором говорилось, что наследники должны были поставить в память завещателя "</a:t>
            </a:r>
            <a:r>
              <a:rPr lang="ru-RU" sz="2800" b="1" dirty="0" smtClean="0">
                <a:solidFill>
                  <a:srgbClr val="0070C0"/>
                </a:solidFill>
                <a:effectLst>
                  <a:outerShdw blurRad="38100" dist="38100" dir="2700000" algn="tl">
                    <a:srgbClr val="000000">
                      <a:alpha val="43137"/>
                    </a:srgbClr>
                  </a:outerShdw>
                </a:effectLst>
                <a:latin typeface="Book Antiqua" pitchFamily="18" charset="0"/>
              </a:rPr>
              <a:t>статую золотую пику держащую</a:t>
            </a:r>
            <a:r>
              <a:rPr lang="ru-RU" sz="2800" b="1" dirty="0" smtClean="0">
                <a:effectLst>
                  <a:outerShdw blurRad="38100" dist="38100" dir="2700000" algn="tl">
                    <a:srgbClr val="000000">
                      <a:alpha val="43137"/>
                    </a:srgbClr>
                  </a:outerShdw>
                </a:effectLst>
                <a:latin typeface="Book Antiqua" pitchFamily="18" charset="0"/>
              </a:rPr>
              <a:t>". Разгорелись страстные споры</a:t>
            </a:r>
            <a:endParaRPr lang="ru-RU" sz="2800" b="1" dirty="0">
              <a:effectLst>
                <a:outerShdw blurRad="38100" dist="38100" dir="2700000" algn="tl">
                  <a:srgbClr val="000000">
                    <a:alpha val="43137"/>
                  </a:srgbClr>
                </a:outerShdw>
              </a:effectLst>
              <a:latin typeface="Book Antiqua" pitchFamily="18" charset="0"/>
            </a:endParaRPr>
          </a:p>
        </p:txBody>
      </p:sp>
      <p:sp>
        <p:nvSpPr>
          <p:cNvPr id="6" name="Прямоугольник 5"/>
          <p:cNvSpPr/>
          <p:nvPr/>
        </p:nvSpPr>
        <p:spPr>
          <a:xfrm>
            <a:off x="214282" y="2714620"/>
            <a:ext cx="6500858" cy="3970318"/>
          </a:xfrm>
          <a:prstGeom prst="rect">
            <a:avLst/>
          </a:prstGeom>
        </p:spPr>
        <p:txBody>
          <a:bodyPr wrap="square">
            <a:spAutoFit/>
          </a:bodyPr>
          <a:lstStyle/>
          <a:p>
            <a:pPr algn="ctr"/>
            <a:r>
              <a:rPr lang="ru-RU" sz="2800" b="1" dirty="0" smtClean="0">
                <a:effectLst>
                  <a:outerShdw blurRad="38100" dist="38100" dir="2700000" algn="tl">
                    <a:srgbClr val="000000">
                      <a:alpha val="43137"/>
                    </a:srgbClr>
                  </a:outerShdw>
                </a:effectLst>
                <a:latin typeface="Book Antiqua" pitchFamily="18" charset="0"/>
              </a:rPr>
              <a:t>Одни доказывали, что согласно документу требуется поставить "</a:t>
            </a:r>
            <a:r>
              <a:rPr lang="ru-RU" sz="2800" b="1" dirty="0" smtClean="0">
                <a:solidFill>
                  <a:srgbClr val="0070C0"/>
                </a:solidFill>
                <a:effectLst>
                  <a:outerShdw blurRad="38100" dist="38100" dir="2700000" algn="tl">
                    <a:srgbClr val="000000">
                      <a:alpha val="43137"/>
                    </a:srgbClr>
                  </a:outerShdw>
                </a:effectLst>
                <a:latin typeface="Book Antiqua" pitchFamily="18" charset="0"/>
              </a:rPr>
              <a:t>статую золотую</a:t>
            </a:r>
            <a:r>
              <a:rPr lang="ru-RU" sz="2800" b="1" dirty="0" smtClean="0">
                <a:solidFill>
                  <a:srgbClr val="FF0000"/>
                </a:solidFill>
                <a:effectLst>
                  <a:outerShdw blurRad="38100" dist="38100" dir="2700000" algn="tl">
                    <a:srgbClr val="000000">
                      <a:alpha val="43137"/>
                    </a:srgbClr>
                  </a:outerShdw>
                </a:effectLst>
                <a:latin typeface="Book Antiqua" pitchFamily="18" charset="0"/>
              </a:rPr>
              <a:t>,</a:t>
            </a:r>
            <a:r>
              <a:rPr lang="ru-RU" sz="2800" b="1" dirty="0" smtClean="0">
                <a:solidFill>
                  <a:srgbClr val="0070C0"/>
                </a:solidFill>
                <a:effectLst>
                  <a:outerShdw blurRad="38100" dist="38100" dir="2700000" algn="tl">
                    <a:srgbClr val="000000">
                      <a:alpha val="43137"/>
                    </a:srgbClr>
                  </a:outerShdw>
                </a:effectLst>
                <a:latin typeface="Book Antiqua" pitchFamily="18" charset="0"/>
              </a:rPr>
              <a:t> пику держащую</a:t>
            </a:r>
            <a:r>
              <a:rPr lang="ru-RU" sz="2800" b="1" dirty="0" smtClean="0">
                <a:effectLst>
                  <a:outerShdw blurRad="38100" dist="38100" dir="2700000" algn="tl">
                    <a:srgbClr val="000000">
                      <a:alpha val="43137"/>
                    </a:srgbClr>
                  </a:outerShdw>
                </a:effectLst>
                <a:latin typeface="Book Antiqua" pitchFamily="18" charset="0"/>
              </a:rPr>
              <a:t>". Наследникам это грозило бы разорением, потому они склонились к другому прочтению текста</a:t>
            </a:r>
          </a:p>
          <a:p>
            <a:pPr algn="ctr"/>
            <a:endParaRPr lang="ru-RU" sz="1400" b="1" dirty="0" smtClean="0">
              <a:solidFill>
                <a:srgbClr val="FF0000"/>
              </a:solidFill>
              <a:effectLst>
                <a:outerShdw blurRad="38100" dist="38100" dir="2700000" algn="tl">
                  <a:srgbClr val="000000">
                    <a:alpha val="43137"/>
                  </a:srgbClr>
                </a:outerShdw>
              </a:effectLst>
              <a:latin typeface="Book Antiqua" pitchFamily="18" charset="0"/>
            </a:endParaRPr>
          </a:p>
          <a:p>
            <a:pPr algn="ctr"/>
            <a:r>
              <a:rPr lang="ru-RU" sz="4000" b="1" dirty="0" smtClean="0">
                <a:solidFill>
                  <a:srgbClr val="FF0000"/>
                </a:solidFill>
                <a:effectLst>
                  <a:outerShdw blurRad="38100" dist="38100" dir="2700000" algn="tl">
                    <a:srgbClr val="000000">
                      <a:alpha val="43137"/>
                    </a:srgbClr>
                  </a:outerShdw>
                </a:effectLst>
                <a:latin typeface="Book Antiqua" pitchFamily="18" charset="0"/>
              </a:rPr>
              <a:t>Догадались, к какому?</a:t>
            </a:r>
            <a:endParaRPr lang="ru-RU" sz="4000" dirty="0" smtClean="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noFill/>
          <a:ln w="190500">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214282" y="142852"/>
            <a:ext cx="8715436" cy="3108543"/>
          </a:xfrm>
          <a:prstGeom prst="rect">
            <a:avLst/>
          </a:prstGeom>
        </p:spPr>
        <p:txBody>
          <a:bodyPr wrap="square">
            <a:spAutoFit/>
          </a:bodyPr>
          <a:lstStyle/>
          <a:p>
            <a:pPr algn="ctr"/>
            <a:r>
              <a:rPr lang="ru-RU" sz="2800" b="1" dirty="0" smtClean="0">
                <a:effectLst>
                  <a:outerShdw blurRad="38100" dist="38100" dir="2700000" algn="tl">
                    <a:srgbClr val="000000">
                      <a:alpha val="43137"/>
                    </a:srgbClr>
                  </a:outerShdw>
                </a:effectLst>
                <a:latin typeface="Book Antiqua" pitchFamily="18" charset="0"/>
              </a:rPr>
              <a:t>В русском языке большинство известных нам сегодня знаков препинания появляется в XVI-XVIII веках. Так, </a:t>
            </a:r>
            <a:r>
              <a:rPr lang="ru-RU" sz="2800" b="1" u="sng" dirty="0" smtClean="0">
                <a:solidFill>
                  <a:srgbClr val="FF0000"/>
                </a:solidFill>
                <a:effectLst>
                  <a:outerShdw blurRad="38100" dist="38100" dir="2700000" algn="tl">
                    <a:srgbClr val="000000">
                      <a:alpha val="43137"/>
                    </a:srgbClr>
                  </a:outerShdw>
                </a:effectLst>
                <a:latin typeface="Book Antiqua" pitchFamily="18" charset="0"/>
              </a:rPr>
              <a:t>скобки</a:t>
            </a:r>
            <a:r>
              <a:rPr lang="ru-RU" sz="2800" b="1" dirty="0" smtClean="0">
                <a:effectLst>
                  <a:outerShdw blurRad="38100" dist="38100" dir="2700000" algn="tl">
                    <a:srgbClr val="000000">
                      <a:alpha val="43137"/>
                    </a:srgbClr>
                  </a:outerShdw>
                </a:effectLst>
                <a:latin typeface="Book Antiqua" pitchFamily="18" charset="0"/>
              </a:rPr>
              <a:t> встречаются в памятниках XVI века. Раньше этот знак назывался </a:t>
            </a:r>
            <a:r>
              <a:rPr lang="ru-RU" sz="2800" b="1" dirty="0" smtClean="0">
                <a:solidFill>
                  <a:srgbClr val="00B050"/>
                </a:solidFill>
                <a:effectLst>
                  <a:outerShdw blurRad="38100" dist="38100" dir="2700000" algn="tl">
                    <a:srgbClr val="000000">
                      <a:alpha val="43137"/>
                    </a:srgbClr>
                  </a:outerShdw>
                </a:effectLst>
                <a:latin typeface="Book Antiqua" pitchFamily="18" charset="0"/>
              </a:rPr>
              <a:t>"вместительным"</a:t>
            </a:r>
            <a:r>
              <a:rPr lang="ru-RU" sz="2800" b="1" dirty="0" smtClean="0">
                <a:effectLst>
                  <a:outerShdw blurRad="38100" dist="38100" dir="2700000" algn="tl">
                    <a:srgbClr val="000000">
                      <a:alpha val="43137"/>
                    </a:srgbClr>
                  </a:outerShdw>
                </a:effectLst>
                <a:latin typeface="Book Antiqua" pitchFamily="18" charset="0"/>
              </a:rPr>
              <a:t>, так как </a:t>
            </a:r>
            <a:r>
              <a:rPr lang="ru-RU" sz="2800" b="1" dirty="0" smtClean="0">
                <a:solidFill>
                  <a:srgbClr val="0070C0"/>
                </a:solidFill>
                <a:effectLst>
                  <a:outerShdw blurRad="38100" dist="38100" dir="2700000" algn="tl">
                    <a:srgbClr val="000000">
                      <a:alpha val="43137"/>
                    </a:srgbClr>
                  </a:outerShdw>
                </a:effectLst>
                <a:latin typeface="Book Antiqua" pitchFamily="18" charset="0"/>
              </a:rPr>
              <a:t>внутри скобок было что-то написано, он как бы вмещал в себе какую-то информацию </a:t>
            </a:r>
          </a:p>
        </p:txBody>
      </p:sp>
      <p:sp>
        <p:nvSpPr>
          <p:cNvPr id="9" name="Прямоугольник 8"/>
          <p:cNvSpPr/>
          <p:nvPr/>
        </p:nvSpPr>
        <p:spPr>
          <a:xfrm>
            <a:off x="2428860" y="4429132"/>
            <a:ext cx="4286280" cy="1815882"/>
          </a:xfrm>
          <a:prstGeom prst="rect">
            <a:avLst/>
          </a:prstGeom>
        </p:spPr>
        <p:txBody>
          <a:bodyPr wrap="square">
            <a:spAutoFit/>
          </a:bodyPr>
          <a:lstStyle/>
          <a:p>
            <a:pPr algn="ctr"/>
            <a:r>
              <a:rPr lang="ru-RU" sz="2800" b="1" dirty="0" smtClean="0">
                <a:effectLst>
                  <a:outerShdw blurRad="38100" dist="38100" dir="2700000" algn="tl">
                    <a:srgbClr val="000000">
                      <a:alpha val="43137"/>
                    </a:srgbClr>
                  </a:outerShdw>
                </a:effectLst>
                <a:latin typeface="Book Antiqua" pitchFamily="18" charset="0"/>
              </a:rPr>
              <a:t>Впервые круглые скобки появились в </a:t>
            </a:r>
          </a:p>
          <a:p>
            <a:pPr algn="ctr"/>
            <a:r>
              <a:rPr lang="ru-RU" sz="2800" b="1" u="sng" dirty="0" smtClean="0">
                <a:solidFill>
                  <a:srgbClr val="FF0000"/>
                </a:solidFill>
                <a:effectLst>
                  <a:outerShdw blurRad="38100" dist="38100" dir="2700000" algn="tl">
                    <a:srgbClr val="000000">
                      <a:alpha val="43137"/>
                    </a:srgbClr>
                  </a:outerShdw>
                </a:effectLst>
                <a:latin typeface="Book Antiqua" pitchFamily="18" charset="0"/>
              </a:rPr>
              <a:t>Грамматике Мелентия Смотрицкого</a:t>
            </a:r>
            <a:endParaRPr lang="ru-RU" sz="2800" b="1" dirty="0">
              <a:solidFill>
                <a:srgbClr val="FF0000"/>
              </a:solidFill>
              <a:effectLst>
                <a:outerShdw blurRad="38100" dist="38100" dir="2700000" algn="tl">
                  <a:srgbClr val="000000">
                    <a:alpha val="43137"/>
                  </a:srgbClr>
                </a:outerShdw>
              </a:effectLst>
              <a:latin typeface="Book Antiqua" pitchFamily="18" charset="0"/>
            </a:endParaRPr>
          </a:p>
        </p:txBody>
      </p:sp>
      <p:pic>
        <p:nvPicPr>
          <p:cNvPr id="3076" name="Picture 4"/>
          <p:cNvPicPr>
            <a:picLocks noChangeAspect="1" noChangeArrowheads="1"/>
          </p:cNvPicPr>
          <p:nvPr/>
        </p:nvPicPr>
        <p:blipFill>
          <a:blip r:embed="rId2" cstate="email">
            <a:lum bright="-10000" contrast="40000"/>
          </a:blip>
          <a:srcRect/>
          <a:stretch>
            <a:fillRect/>
          </a:stretch>
        </p:blipFill>
        <p:spPr bwMode="auto">
          <a:xfrm>
            <a:off x="6715140" y="3643314"/>
            <a:ext cx="2143140" cy="2786082"/>
          </a:xfrm>
          <a:prstGeom prst="roundRect">
            <a:avLst/>
          </a:prstGeom>
          <a:noFill/>
          <a:ln w="9525">
            <a:solidFill>
              <a:schemeClr val="tx1"/>
            </a:solidFill>
            <a:miter lim="800000"/>
            <a:headEnd/>
            <a:tailEnd/>
          </a:ln>
          <a:effectLst>
            <a:glow rad="63500">
              <a:srgbClr val="0070C0">
                <a:alpha val="40000"/>
              </a:srgbClr>
            </a:glow>
          </a:effectLst>
        </p:spPr>
      </p:pic>
      <p:pic>
        <p:nvPicPr>
          <p:cNvPr id="3078" name="Picture 6"/>
          <p:cNvPicPr>
            <a:picLocks noChangeAspect="1" noChangeArrowheads="1"/>
          </p:cNvPicPr>
          <p:nvPr/>
        </p:nvPicPr>
        <p:blipFill>
          <a:blip r:embed="rId3" cstate="email">
            <a:lum bright="10000" contrast="40000"/>
          </a:blip>
          <a:srcRect/>
          <a:stretch>
            <a:fillRect/>
          </a:stretch>
        </p:blipFill>
        <p:spPr bwMode="auto">
          <a:xfrm>
            <a:off x="285720" y="3643314"/>
            <a:ext cx="2143140" cy="2786082"/>
          </a:xfrm>
          <a:prstGeom prst="roundRect">
            <a:avLst/>
          </a:prstGeom>
          <a:noFill/>
          <a:ln w="9525">
            <a:solidFill>
              <a:schemeClr val="tx1"/>
            </a:solidFill>
            <a:miter lim="800000"/>
            <a:headEnd/>
            <a:tailEnd/>
          </a:ln>
          <a:effectLst>
            <a:glow rad="63500">
              <a:schemeClr val="accent1">
                <a:satMod val="175000"/>
                <a:alpha val="40000"/>
              </a:schemeClr>
            </a:glow>
          </a:effectLst>
        </p:spPr>
      </p:pic>
      <p:pic>
        <p:nvPicPr>
          <p:cNvPr id="14" name="Рисунок 13" descr="19.jpg"/>
          <p:cNvPicPr>
            <a:picLocks noChangeAspect="1"/>
          </p:cNvPicPr>
          <p:nvPr/>
        </p:nvPicPr>
        <p:blipFill>
          <a:blip r:embed="rId4" cstate="email">
            <a:biLevel thresh="50000"/>
            <a:lum contrast="40000"/>
          </a:blip>
          <a:srcRect/>
          <a:stretch>
            <a:fillRect/>
          </a:stretch>
        </p:blipFill>
        <p:spPr>
          <a:xfrm>
            <a:off x="2643174" y="3929066"/>
            <a:ext cx="3810000" cy="21431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noFill/>
          <a:ln w="190500">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214282" y="214290"/>
            <a:ext cx="8715436" cy="6555641"/>
          </a:xfrm>
          <a:prstGeom prst="rect">
            <a:avLst/>
          </a:prstGeom>
        </p:spPr>
        <p:txBody>
          <a:bodyPr wrap="square">
            <a:spAutoFit/>
          </a:bodyPr>
          <a:lstStyle/>
          <a:p>
            <a:pPr algn="ctr"/>
            <a:r>
              <a:rPr lang="ru-RU" sz="3500" b="1" u="sng" dirty="0" smtClean="0">
                <a:solidFill>
                  <a:srgbClr val="FF0000"/>
                </a:solidFill>
                <a:effectLst>
                  <a:outerShdw blurRad="38100" dist="38100" dir="2700000" algn="tl">
                    <a:srgbClr val="000000">
                      <a:alpha val="43137"/>
                    </a:srgbClr>
                  </a:outerShdw>
                </a:effectLst>
                <a:latin typeface="Book Antiqua" pitchFamily="18" charset="0"/>
              </a:rPr>
              <a:t>Восклицательный знак</a:t>
            </a:r>
            <a:r>
              <a:rPr lang="ru-RU" sz="3500" b="1" dirty="0" smtClean="0">
                <a:solidFill>
                  <a:srgbClr val="FF0000"/>
                </a:solidFill>
                <a:effectLst>
                  <a:outerShdw blurRad="38100" dist="38100" dir="2700000" algn="tl">
                    <a:srgbClr val="000000">
                      <a:alpha val="43137"/>
                    </a:srgbClr>
                  </a:outerShdw>
                </a:effectLst>
                <a:latin typeface="Book Antiqua" pitchFamily="18" charset="0"/>
              </a:rPr>
              <a:t> </a:t>
            </a:r>
            <a:r>
              <a:rPr lang="ru-RU" sz="3500" b="1" dirty="0" smtClean="0">
                <a:effectLst>
                  <a:outerShdw blurRad="38100" dist="38100" dir="2700000" algn="tl">
                    <a:srgbClr val="000000">
                      <a:alpha val="43137"/>
                    </a:srgbClr>
                  </a:outerShdw>
                </a:effectLst>
                <a:latin typeface="Book Antiqua" pitchFamily="18" charset="0"/>
              </a:rPr>
              <a:t>отмечается для выражения восклицания (удивления) также в грамматиках </a:t>
            </a:r>
            <a:r>
              <a:rPr lang="ru-RU" sz="3500" b="1" dirty="0" smtClean="0">
                <a:solidFill>
                  <a:srgbClr val="00B050"/>
                </a:solidFill>
                <a:effectLst>
                  <a:outerShdw blurRad="38100" dist="38100" dir="2700000" algn="tl">
                    <a:srgbClr val="000000">
                      <a:alpha val="43137"/>
                    </a:srgbClr>
                  </a:outerShdw>
                </a:effectLst>
                <a:latin typeface="Book Antiqua" pitchFamily="18" charset="0"/>
              </a:rPr>
              <a:t>М. Смотрицкого </a:t>
            </a:r>
            <a:r>
              <a:rPr lang="ru-RU" sz="3500" b="1" dirty="0" smtClean="0">
                <a:effectLst>
                  <a:outerShdw blurRad="38100" dist="38100" dir="2700000" algn="tl">
                    <a:srgbClr val="000000">
                      <a:alpha val="43137"/>
                    </a:srgbClr>
                  </a:outerShdw>
                </a:effectLst>
                <a:latin typeface="Book Antiqua" pitchFamily="18" charset="0"/>
              </a:rPr>
              <a:t>и </a:t>
            </a:r>
            <a:r>
              <a:rPr lang="ru-RU" sz="3500" b="1" dirty="0" smtClean="0">
                <a:solidFill>
                  <a:srgbClr val="00B050"/>
                </a:solidFill>
                <a:effectLst>
                  <a:outerShdw blurRad="38100" dist="38100" dir="2700000" algn="tl">
                    <a:srgbClr val="000000">
                      <a:alpha val="43137"/>
                    </a:srgbClr>
                  </a:outerShdw>
                </a:effectLst>
                <a:latin typeface="Book Antiqua" pitchFamily="18" charset="0"/>
              </a:rPr>
              <a:t>В.Е. Адодурова</a:t>
            </a:r>
            <a:r>
              <a:rPr lang="ru-RU" sz="3500" b="1" dirty="0" smtClean="0">
                <a:effectLst>
                  <a:outerShdw blurRad="38100" dist="38100" dir="2700000" algn="tl">
                    <a:srgbClr val="000000">
                      <a:alpha val="43137"/>
                    </a:srgbClr>
                  </a:outerShdw>
                </a:effectLst>
                <a:latin typeface="Book Antiqua" pitchFamily="18" charset="0"/>
              </a:rPr>
              <a:t>. Правила постановки "</a:t>
            </a:r>
            <a:r>
              <a:rPr lang="ru-RU" sz="3500" b="1" dirty="0" smtClean="0">
                <a:solidFill>
                  <a:srgbClr val="0070C0"/>
                </a:solidFill>
                <a:effectLst>
                  <a:outerShdw blurRad="38100" dist="38100" dir="2700000" algn="tl">
                    <a:srgbClr val="000000">
                      <a:alpha val="43137"/>
                    </a:srgbClr>
                  </a:outerShdw>
                </a:effectLst>
                <a:latin typeface="Book Antiqua" pitchFamily="18" charset="0"/>
              </a:rPr>
              <a:t>удивительного знака</a:t>
            </a:r>
            <a:r>
              <a:rPr lang="ru-RU" sz="3500" b="1" dirty="0" smtClean="0">
                <a:effectLst>
                  <a:outerShdw blurRad="38100" dist="38100" dir="2700000" algn="tl">
                    <a:srgbClr val="000000">
                      <a:alpha val="43137"/>
                    </a:srgbClr>
                  </a:outerShdw>
                </a:effectLst>
                <a:latin typeface="Book Antiqua" pitchFamily="18" charset="0"/>
              </a:rPr>
              <a:t>" определяются в "</a:t>
            </a:r>
            <a:r>
              <a:rPr lang="ru-RU" sz="3500" b="1" dirty="0" smtClean="0">
                <a:solidFill>
                  <a:schemeClr val="tx1">
                    <a:lumMod val="75000"/>
                    <a:lumOff val="25000"/>
                  </a:schemeClr>
                </a:solidFill>
                <a:effectLst>
                  <a:outerShdw blurRad="38100" dist="38100" dir="2700000" algn="tl">
                    <a:srgbClr val="000000">
                      <a:alpha val="43137"/>
                    </a:srgbClr>
                  </a:outerShdw>
                </a:effectLst>
                <a:latin typeface="Book Antiqua" pitchFamily="18" charset="0"/>
              </a:rPr>
              <a:t>Российской грамматике</a:t>
            </a:r>
            <a:r>
              <a:rPr lang="ru-RU" sz="3500" b="1" dirty="0" smtClean="0">
                <a:effectLst>
                  <a:outerShdw blurRad="38100" dist="38100" dir="2700000" algn="tl">
                    <a:srgbClr val="000000">
                      <a:alpha val="43137"/>
                    </a:srgbClr>
                  </a:outerShdw>
                </a:effectLst>
                <a:latin typeface="Book Antiqua" pitchFamily="18" charset="0"/>
              </a:rPr>
              <a:t>" </a:t>
            </a:r>
            <a:r>
              <a:rPr lang="ru-RU" sz="3500" b="1" dirty="0" smtClean="0">
                <a:solidFill>
                  <a:srgbClr val="00B050"/>
                </a:solidFill>
                <a:effectLst>
                  <a:outerShdw blurRad="38100" dist="38100" dir="2700000" algn="tl">
                    <a:srgbClr val="000000">
                      <a:alpha val="43137"/>
                    </a:srgbClr>
                  </a:outerShdw>
                </a:effectLst>
                <a:latin typeface="Book Antiqua" pitchFamily="18" charset="0"/>
              </a:rPr>
              <a:t>М.В. Ломоносова </a:t>
            </a:r>
            <a:r>
              <a:rPr lang="ru-RU" sz="3500" b="1" dirty="0" smtClean="0">
                <a:effectLst>
                  <a:outerShdw blurRad="38100" dist="38100" dir="2700000" algn="tl">
                    <a:srgbClr val="000000">
                      <a:alpha val="43137"/>
                    </a:srgbClr>
                  </a:outerShdw>
                </a:effectLst>
                <a:latin typeface="Book Antiqua" pitchFamily="18" charset="0"/>
              </a:rPr>
              <a:t>(1755). </a:t>
            </a:r>
            <a:r>
              <a:rPr lang="ru-RU" sz="3500" b="1" u="sng" dirty="0" smtClean="0">
                <a:solidFill>
                  <a:srgbClr val="FF0000"/>
                </a:solidFill>
                <a:effectLst>
                  <a:outerShdw blurRad="38100" dist="38100" dir="2700000" algn="tl">
                    <a:srgbClr val="000000">
                      <a:alpha val="43137"/>
                    </a:srgbClr>
                  </a:outerShdw>
                </a:effectLst>
                <a:latin typeface="Book Antiqua" pitchFamily="18" charset="0"/>
              </a:rPr>
              <a:t>Вопросительный знак</a:t>
            </a:r>
            <a:r>
              <a:rPr lang="ru-RU" sz="3500" b="1" dirty="0" smtClean="0">
                <a:solidFill>
                  <a:srgbClr val="FF0000"/>
                </a:solidFill>
                <a:effectLst>
                  <a:outerShdw blurRad="38100" dist="38100" dir="2700000" algn="tl">
                    <a:srgbClr val="000000">
                      <a:alpha val="43137"/>
                    </a:srgbClr>
                  </a:outerShdw>
                </a:effectLst>
                <a:latin typeface="Book Antiqua" pitchFamily="18" charset="0"/>
              </a:rPr>
              <a:t> </a:t>
            </a:r>
            <a:r>
              <a:rPr lang="ru-RU" sz="3500" b="1" dirty="0" smtClean="0">
                <a:effectLst>
                  <a:outerShdw blurRad="38100" dist="38100" dir="2700000" algn="tl">
                    <a:srgbClr val="000000">
                      <a:alpha val="43137"/>
                    </a:srgbClr>
                  </a:outerShdw>
                </a:effectLst>
                <a:latin typeface="Book Antiqua" pitchFamily="18" charset="0"/>
              </a:rPr>
              <a:t>встречается в печатных книгах с XVI века, однако для выражения вопроса он закрепляется значительно позже, лишь в XVIII веке</a:t>
            </a:r>
            <a:endParaRPr lang="ru-RU" sz="35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noFill/>
          <a:ln w="190500">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214282" y="214290"/>
            <a:ext cx="8715436" cy="2677656"/>
          </a:xfrm>
          <a:prstGeom prst="rect">
            <a:avLst/>
          </a:prstGeom>
        </p:spPr>
        <p:txBody>
          <a:bodyPr wrap="square">
            <a:spAutoFit/>
          </a:bodyPr>
          <a:lstStyle/>
          <a:p>
            <a:pPr algn="ctr"/>
            <a:r>
              <a:rPr lang="ru-RU" sz="2800" b="1" u="sng" dirty="0" smtClean="0">
                <a:solidFill>
                  <a:srgbClr val="FF0000"/>
                </a:solidFill>
                <a:effectLst>
                  <a:outerShdw blurRad="38100" dist="38100" dir="2700000" algn="tl">
                    <a:srgbClr val="000000">
                      <a:alpha val="43137"/>
                    </a:srgbClr>
                  </a:outerShdw>
                </a:effectLst>
                <a:latin typeface="Book Antiqua" pitchFamily="18" charset="0"/>
              </a:rPr>
              <a:t>Двоеточие</a:t>
            </a:r>
            <a:r>
              <a:rPr lang="ru-RU" sz="2800" b="1" dirty="0" smtClean="0">
                <a:effectLst>
                  <a:outerShdw blurRad="38100" dist="38100" dir="2700000" algn="tl">
                    <a:srgbClr val="000000">
                      <a:alpha val="43137"/>
                    </a:srgbClr>
                  </a:outerShdw>
                </a:effectLst>
                <a:latin typeface="Book Antiqua" pitchFamily="18" charset="0"/>
              </a:rPr>
              <a:t> как разделительный знак начинает употребляться с конца XVI века. Оно упоминается в грамматиках </a:t>
            </a:r>
            <a:r>
              <a:rPr lang="ru-RU" sz="2800" b="1" dirty="0" smtClean="0">
                <a:solidFill>
                  <a:srgbClr val="00B050"/>
                </a:solidFill>
                <a:effectLst>
                  <a:outerShdw blurRad="38100" dist="38100" dir="2700000" algn="tl">
                    <a:srgbClr val="000000">
                      <a:alpha val="43137"/>
                    </a:srgbClr>
                  </a:outerShdw>
                </a:effectLst>
                <a:latin typeface="Book Antiqua" pitchFamily="18" charset="0"/>
              </a:rPr>
              <a:t>Лаврентия Зизания</a:t>
            </a:r>
            <a:r>
              <a:rPr lang="ru-RU" sz="2800" b="1" dirty="0" smtClean="0">
                <a:effectLst>
                  <a:outerShdw blurRad="38100" dist="38100" dir="2700000" algn="tl">
                    <a:srgbClr val="000000">
                      <a:alpha val="43137"/>
                    </a:srgbClr>
                  </a:outerShdw>
                </a:effectLst>
                <a:latin typeface="Book Antiqua" pitchFamily="18" charset="0"/>
              </a:rPr>
              <a:t>, </a:t>
            </a:r>
            <a:r>
              <a:rPr lang="ru-RU" sz="2800" b="1" dirty="0" smtClean="0">
                <a:solidFill>
                  <a:srgbClr val="00B050"/>
                </a:solidFill>
                <a:effectLst>
                  <a:outerShdw blurRad="38100" dist="38100" dir="2700000" algn="tl">
                    <a:srgbClr val="000000">
                      <a:alpha val="43137"/>
                    </a:srgbClr>
                  </a:outerShdw>
                </a:effectLst>
                <a:latin typeface="Book Antiqua" pitchFamily="18" charset="0"/>
              </a:rPr>
              <a:t>Мелетия Смотрицкого</a:t>
            </a:r>
            <a:r>
              <a:rPr lang="ru-RU" sz="2800" b="1" dirty="0" smtClean="0">
                <a:effectLst>
                  <a:outerShdw blurRad="38100" dist="38100" dir="2700000" algn="tl">
                    <a:srgbClr val="000000">
                      <a:alpha val="43137"/>
                    </a:srgbClr>
                  </a:outerShdw>
                </a:effectLst>
                <a:latin typeface="Book Antiqua" pitchFamily="18" charset="0"/>
              </a:rPr>
              <a:t> (1619), а также в первой русской грамматике доломоносовского периода </a:t>
            </a:r>
            <a:r>
              <a:rPr lang="ru-RU" sz="2800" b="1" dirty="0" smtClean="0">
                <a:solidFill>
                  <a:srgbClr val="00B050"/>
                </a:solidFill>
                <a:effectLst>
                  <a:outerShdw blurRad="38100" dist="38100" dir="2700000" algn="tl">
                    <a:srgbClr val="000000">
                      <a:alpha val="43137"/>
                    </a:srgbClr>
                  </a:outerShdw>
                </a:effectLst>
                <a:latin typeface="Book Antiqua" pitchFamily="18" charset="0"/>
              </a:rPr>
              <a:t>В. Е. Адодурова </a:t>
            </a:r>
            <a:r>
              <a:rPr lang="ru-RU" sz="2800" b="1" dirty="0" smtClean="0">
                <a:effectLst>
                  <a:outerShdw blurRad="38100" dist="38100" dir="2700000" algn="tl">
                    <a:srgbClr val="000000">
                      <a:alpha val="43137"/>
                    </a:srgbClr>
                  </a:outerShdw>
                </a:effectLst>
                <a:latin typeface="Book Antiqua" pitchFamily="18" charset="0"/>
              </a:rPr>
              <a:t>(1731)</a:t>
            </a:r>
            <a:endParaRPr lang="ru-RU" sz="2800" b="1" dirty="0">
              <a:effectLst>
                <a:outerShdw blurRad="38100" dist="38100" dir="2700000" algn="tl">
                  <a:srgbClr val="000000">
                    <a:alpha val="43137"/>
                  </a:srgbClr>
                </a:outerShdw>
              </a:effectLst>
              <a:latin typeface="Book Antiqua" pitchFamily="18" charset="0"/>
            </a:endParaRPr>
          </a:p>
        </p:txBody>
      </p:sp>
      <p:sp>
        <p:nvSpPr>
          <p:cNvPr id="7" name="Прямоугольник 6"/>
          <p:cNvSpPr/>
          <p:nvPr/>
        </p:nvSpPr>
        <p:spPr>
          <a:xfrm>
            <a:off x="214282" y="3929066"/>
            <a:ext cx="8715436" cy="2677656"/>
          </a:xfrm>
          <a:prstGeom prst="rect">
            <a:avLst/>
          </a:prstGeom>
        </p:spPr>
        <p:txBody>
          <a:bodyPr wrap="square">
            <a:spAutoFit/>
          </a:bodyPr>
          <a:lstStyle/>
          <a:p>
            <a:pPr algn="ctr"/>
            <a:r>
              <a:rPr lang="ru-RU" sz="2800" b="1" dirty="0" smtClean="0">
                <a:effectLst>
                  <a:outerShdw blurRad="38100" dist="38100" dir="2700000" algn="tl">
                    <a:srgbClr val="000000">
                      <a:alpha val="43137"/>
                    </a:srgbClr>
                  </a:outerShdw>
                </a:effectLst>
                <a:latin typeface="Book Antiqua" pitchFamily="18" charset="0"/>
              </a:rPr>
              <a:t>К более поздним знакам относятся </a:t>
            </a:r>
            <a:r>
              <a:rPr lang="ru-RU" sz="2800" b="1" u="sng" dirty="0" smtClean="0">
                <a:solidFill>
                  <a:srgbClr val="FF0000"/>
                </a:solidFill>
                <a:effectLst>
                  <a:outerShdw blurRad="38100" dist="38100" dir="2700000" algn="tl">
                    <a:srgbClr val="000000">
                      <a:alpha val="43137"/>
                    </a:srgbClr>
                  </a:outerShdw>
                </a:effectLst>
                <a:latin typeface="Book Antiqua" pitchFamily="18" charset="0"/>
              </a:rPr>
              <a:t>тире</a:t>
            </a:r>
            <a:r>
              <a:rPr lang="ru-RU" sz="2800" b="1" dirty="0" smtClean="0">
                <a:effectLst>
                  <a:outerShdw blurRad="38100" dist="38100" dir="2700000" algn="tl">
                    <a:srgbClr val="000000">
                      <a:alpha val="43137"/>
                    </a:srgbClr>
                  </a:outerShdw>
                </a:effectLst>
                <a:latin typeface="Book Antiqua" pitchFamily="18" charset="0"/>
              </a:rPr>
              <a:t> и </a:t>
            </a:r>
            <a:r>
              <a:rPr lang="ru-RU" sz="2800" b="1" u="sng" dirty="0" smtClean="0">
                <a:solidFill>
                  <a:srgbClr val="FF0000"/>
                </a:solidFill>
                <a:effectLst>
                  <a:outerShdw blurRad="38100" dist="38100" dir="2700000" algn="tl">
                    <a:srgbClr val="000000">
                      <a:alpha val="43137"/>
                    </a:srgbClr>
                  </a:outerShdw>
                </a:effectLst>
                <a:latin typeface="Book Antiqua" pitchFamily="18" charset="0"/>
              </a:rPr>
              <a:t>многоточие</a:t>
            </a:r>
            <a:r>
              <a:rPr lang="ru-RU" sz="2800" b="1" dirty="0" smtClean="0">
                <a:effectLst>
                  <a:outerShdw blurRad="38100" dist="38100" dir="2700000" algn="tl">
                    <a:srgbClr val="000000">
                      <a:alpha val="43137"/>
                    </a:srgbClr>
                  </a:outerShdw>
                </a:effectLst>
                <a:latin typeface="Book Antiqua" pitchFamily="18" charset="0"/>
              </a:rPr>
              <a:t>. Знак </a:t>
            </a:r>
            <a:r>
              <a:rPr lang="ru-RU" sz="2800" b="1" u="sng" dirty="0" smtClean="0">
                <a:solidFill>
                  <a:srgbClr val="FF0000"/>
                </a:solidFill>
                <a:effectLst>
                  <a:outerShdw blurRad="38100" dist="38100" dir="2700000" algn="tl">
                    <a:srgbClr val="000000">
                      <a:alpha val="43137"/>
                    </a:srgbClr>
                  </a:outerShdw>
                </a:effectLst>
                <a:latin typeface="Book Antiqua" pitchFamily="18" charset="0"/>
              </a:rPr>
              <a:t>многоточие</a:t>
            </a:r>
            <a:r>
              <a:rPr lang="ru-RU" sz="2800" b="1" dirty="0" smtClean="0">
                <a:effectLst>
                  <a:outerShdw blurRad="38100" dist="38100" dir="2700000" algn="tl">
                    <a:srgbClr val="000000">
                      <a:alpha val="43137"/>
                    </a:srgbClr>
                  </a:outerShdw>
                </a:effectLst>
                <a:latin typeface="Book Antiqua" pitchFamily="18" charset="0"/>
              </a:rPr>
              <a:t> под названием „</a:t>
            </a:r>
            <a:r>
              <a:rPr lang="ru-RU" sz="2800" b="1" dirty="0" smtClean="0">
                <a:solidFill>
                  <a:srgbClr val="0070C0"/>
                </a:solidFill>
                <a:effectLst>
                  <a:outerShdw blurRad="38100" dist="38100" dir="2700000" algn="tl">
                    <a:srgbClr val="000000">
                      <a:alpha val="43137"/>
                    </a:srgbClr>
                  </a:outerShdw>
                </a:effectLst>
                <a:latin typeface="Book Antiqua" pitchFamily="18" charset="0"/>
              </a:rPr>
              <a:t>знак пресекательный</a:t>
            </a:r>
            <a:r>
              <a:rPr lang="ru-RU" sz="2800" b="1" dirty="0" smtClean="0">
                <a:effectLst>
                  <a:outerShdw blurRad="38100" dist="38100" dir="2700000" algn="tl">
                    <a:srgbClr val="000000">
                      <a:alpha val="43137"/>
                    </a:srgbClr>
                  </a:outerShdw>
                </a:effectLst>
                <a:latin typeface="Book Antiqua" pitchFamily="18" charset="0"/>
              </a:rPr>
              <a:t>“ отмечается в 1831 году в грамматике </a:t>
            </a:r>
            <a:r>
              <a:rPr lang="ru-RU" sz="2800" b="1" dirty="0" smtClean="0">
                <a:solidFill>
                  <a:srgbClr val="00B050"/>
                </a:solidFill>
                <a:effectLst>
                  <a:outerShdw blurRad="38100" dist="38100" dir="2700000" algn="tl">
                    <a:srgbClr val="000000">
                      <a:alpha val="43137"/>
                    </a:srgbClr>
                  </a:outerShdw>
                </a:effectLst>
                <a:latin typeface="Book Antiqua" pitchFamily="18" charset="0"/>
              </a:rPr>
              <a:t>А. Х. Востокова</a:t>
            </a:r>
            <a:r>
              <a:rPr lang="ru-RU" sz="2800" b="1" dirty="0" smtClean="0">
                <a:effectLst>
                  <a:outerShdw blurRad="38100" dist="38100" dir="2700000" algn="tl">
                    <a:srgbClr val="000000">
                      <a:alpha val="43137"/>
                    </a:srgbClr>
                  </a:outerShdw>
                </a:effectLst>
                <a:latin typeface="Book Antiqua" pitchFamily="18" charset="0"/>
              </a:rPr>
              <a:t>, хотя его употребление встречается в практике письма значительно раньше</a:t>
            </a:r>
          </a:p>
        </p:txBody>
      </p:sp>
      <p:pic>
        <p:nvPicPr>
          <p:cNvPr id="8" name="Рисунок 7" descr="19.jpg"/>
          <p:cNvPicPr>
            <a:picLocks noChangeAspect="1"/>
          </p:cNvPicPr>
          <p:nvPr/>
        </p:nvPicPr>
        <p:blipFill>
          <a:blip r:embed="rId2" cstate="email">
            <a:biLevel thresh="50000"/>
            <a:lum contrast="40000"/>
          </a:blip>
          <a:srcRect/>
          <a:stretch>
            <a:fillRect/>
          </a:stretch>
        </p:blipFill>
        <p:spPr>
          <a:xfrm>
            <a:off x="2643174" y="3357562"/>
            <a:ext cx="3810000" cy="21431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email">
            <a:grayscl/>
            <a:lum bright="-10000" contrast="40000"/>
          </a:blip>
          <a:srcRect/>
          <a:stretch>
            <a:fillRect/>
          </a:stretch>
        </p:blipFill>
        <p:spPr bwMode="auto">
          <a:xfrm>
            <a:off x="214282" y="2282232"/>
            <a:ext cx="2857520" cy="4361478"/>
          </a:xfrm>
          <a:prstGeom prst="rect">
            <a:avLst/>
          </a:prstGeom>
          <a:noFill/>
          <a:ln w="9525">
            <a:noFill/>
            <a:miter lim="800000"/>
            <a:headEnd/>
            <a:tailEnd/>
          </a:ln>
          <a:effectLst/>
        </p:spPr>
      </p:pic>
      <p:sp>
        <p:nvSpPr>
          <p:cNvPr id="4" name="Прямоугольник 3"/>
          <p:cNvSpPr/>
          <p:nvPr/>
        </p:nvSpPr>
        <p:spPr>
          <a:xfrm>
            <a:off x="0" y="0"/>
            <a:ext cx="9144000" cy="6858000"/>
          </a:xfrm>
          <a:prstGeom prst="rect">
            <a:avLst/>
          </a:prstGeom>
          <a:noFill/>
          <a:ln w="190500">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214282" y="214290"/>
            <a:ext cx="8715436" cy="2246769"/>
          </a:xfrm>
          <a:prstGeom prst="rect">
            <a:avLst/>
          </a:prstGeom>
        </p:spPr>
        <p:txBody>
          <a:bodyPr wrap="square">
            <a:spAutoFit/>
          </a:bodyPr>
          <a:lstStyle/>
          <a:p>
            <a:pPr algn="ctr"/>
            <a:r>
              <a:rPr lang="ru-RU" sz="2800" b="1" dirty="0" smtClean="0">
                <a:effectLst>
                  <a:outerShdw blurRad="38100" dist="38100" dir="2700000" algn="tl">
                    <a:srgbClr val="000000">
                      <a:alpha val="43137"/>
                    </a:srgbClr>
                  </a:outerShdw>
                </a:effectLst>
                <a:latin typeface="Book Antiqua" pitchFamily="18" charset="0"/>
              </a:rPr>
              <a:t>Слово "</a:t>
            </a:r>
            <a:r>
              <a:rPr lang="ru-RU" sz="2800" b="1" u="sng" dirty="0" smtClean="0">
                <a:solidFill>
                  <a:srgbClr val="FF0000"/>
                </a:solidFill>
                <a:effectLst>
                  <a:outerShdw blurRad="38100" dist="38100" dir="2700000" algn="tl">
                    <a:srgbClr val="000000">
                      <a:alpha val="43137"/>
                    </a:srgbClr>
                  </a:outerShdw>
                </a:effectLst>
                <a:latin typeface="Book Antiqua" pitchFamily="18" charset="0"/>
              </a:rPr>
              <a:t>тире</a:t>
            </a:r>
            <a:r>
              <a:rPr lang="ru-RU" sz="2800" b="1" dirty="0" smtClean="0">
                <a:effectLst>
                  <a:outerShdw blurRad="38100" dist="38100" dir="2700000" algn="tl">
                    <a:srgbClr val="000000">
                      <a:alpha val="43137"/>
                    </a:srgbClr>
                  </a:outerShdw>
                </a:effectLst>
                <a:latin typeface="Book Antiqua" pitchFamily="18" charset="0"/>
              </a:rPr>
              <a:t>" восходит к французскому "</a:t>
            </a:r>
            <a:r>
              <a:rPr lang="ru-RU" sz="2800" b="1" dirty="0" smtClean="0">
                <a:solidFill>
                  <a:srgbClr val="00B050"/>
                </a:solidFill>
                <a:effectLst>
                  <a:outerShdw blurRad="38100" dist="38100" dir="2700000" algn="tl">
                    <a:srgbClr val="000000">
                      <a:alpha val="43137"/>
                    </a:srgbClr>
                  </a:outerShdw>
                </a:effectLst>
                <a:latin typeface="Book Antiqua" pitchFamily="18" charset="0"/>
              </a:rPr>
              <a:t>чёрточка</a:t>
            </a:r>
            <a:r>
              <a:rPr lang="ru-RU" sz="2800" b="1" dirty="0" smtClean="0">
                <a:effectLst>
                  <a:outerShdw blurRad="38100" dist="38100" dir="2700000" algn="tl">
                    <a:srgbClr val="000000">
                      <a:alpha val="43137"/>
                    </a:srgbClr>
                  </a:outerShdw>
                </a:effectLst>
                <a:latin typeface="Book Antiqua" pitchFamily="18" charset="0"/>
              </a:rPr>
              <a:t>". Как только не называли этот знак! "</a:t>
            </a:r>
            <a:r>
              <a:rPr lang="ru-RU" sz="2800" b="1" dirty="0" smtClean="0">
                <a:solidFill>
                  <a:srgbClr val="0070C0"/>
                </a:solidFill>
                <a:effectLst>
                  <a:outerShdw blurRad="38100" dist="38100" dir="2700000" algn="tl">
                    <a:srgbClr val="000000">
                      <a:alpha val="43137"/>
                    </a:srgbClr>
                  </a:outerShdw>
                </a:effectLst>
                <a:latin typeface="Book Antiqua" pitchFamily="18" charset="0"/>
              </a:rPr>
              <a:t>Чёрная полоса чернил</a:t>
            </a:r>
            <a:r>
              <a:rPr lang="ru-RU" sz="2800" b="1" dirty="0" smtClean="0">
                <a:effectLst>
                  <a:outerShdw blurRad="38100" dist="38100" dir="2700000" algn="tl">
                    <a:srgbClr val="000000">
                      <a:alpha val="43137"/>
                    </a:srgbClr>
                  </a:outerShdw>
                </a:effectLst>
                <a:latin typeface="Book Antiqua" pitchFamily="18" charset="0"/>
              </a:rPr>
              <a:t>", "</a:t>
            </a:r>
            <a:r>
              <a:rPr lang="ru-RU" sz="2800" b="1" dirty="0" smtClean="0">
                <a:solidFill>
                  <a:srgbClr val="0070C0"/>
                </a:solidFill>
                <a:effectLst>
                  <a:outerShdw blurRad="38100" dist="38100" dir="2700000" algn="tl">
                    <a:srgbClr val="000000">
                      <a:alpha val="43137"/>
                    </a:srgbClr>
                  </a:outerShdw>
                </a:effectLst>
                <a:latin typeface="Book Antiqua" pitchFamily="18" charset="0"/>
              </a:rPr>
              <a:t>молчанка</a:t>
            </a:r>
            <a:r>
              <a:rPr lang="ru-RU" sz="2800" b="1" dirty="0" smtClean="0">
                <a:effectLst>
                  <a:outerShdw blurRad="38100" dist="38100" dir="2700000" algn="tl">
                    <a:srgbClr val="000000">
                      <a:alpha val="43137"/>
                    </a:srgbClr>
                  </a:outerShdw>
                </a:effectLst>
                <a:latin typeface="Book Antiqua" pitchFamily="18" charset="0"/>
              </a:rPr>
              <a:t>", </a:t>
            </a:r>
          </a:p>
          <a:p>
            <a:pPr algn="ctr"/>
            <a:r>
              <a:rPr lang="ru-RU" sz="2800" b="1" dirty="0" smtClean="0">
                <a:effectLst>
                  <a:outerShdw blurRad="38100" dist="38100" dir="2700000" algn="tl">
                    <a:srgbClr val="000000">
                      <a:alpha val="43137"/>
                    </a:srgbClr>
                  </a:outerShdw>
                </a:effectLst>
                <a:latin typeface="Book Antiqua" pitchFamily="18" charset="0"/>
              </a:rPr>
              <a:t>"</a:t>
            </a:r>
            <a:r>
              <a:rPr lang="ru-RU" sz="2800" b="1" dirty="0" smtClean="0">
                <a:solidFill>
                  <a:srgbClr val="0070C0"/>
                </a:solidFill>
                <a:effectLst>
                  <a:outerShdw blurRad="38100" dist="38100" dir="2700000" algn="tl">
                    <a:srgbClr val="000000">
                      <a:alpha val="43137"/>
                    </a:srgbClr>
                  </a:outerShdw>
                </a:effectLst>
                <a:latin typeface="Book Antiqua" pitchFamily="18" charset="0"/>
              </a:rPr>
              <a:t>длинная черта</a:t>
            </a:r>
            <a:r>
              <a:rPr lang="ru-RU" sz="2800" b="1" dirty="0" smtClean="0">
                <a:effectLst>
                  <a:outerShdw blurRad="38100" dist="38100" dir="2700000" algn="tl">
                    <a:srgbClr val="000000">
                      <a:alpha val="43137"/>
                    </a:srgbClr>
                  </a:outerShdw>
                </a:effectLst>
                <a:latin typeface="Book Antiqua" pitchFamily="18" charset="0"/>
              </a:rPr>
              <a:t>", "</a:t>
            </a:r>
            <a:r>
              <a:rPr lang="ru-RU" sz="2800" b="1" dirty="0" smtClean="0">
                <a:solidFill>
                  <a:srgbClr val="0070C0"/>
                </a:solidFill>
                <a:effectLst>
                  <a:outerShdw blurRad="38100" dist="38100" dir="2700000" algn="tl">
                    <a:srgbClr val="000000">
                      <a:alpha val="43137"/>
                    </a:srgbClr>
                  </a:outerShdw>
                </a:effectLst>
                <a:latin typeface="Book Antiqua" pitchFamily="18" charset="0"/>
              </a:rPr>
              <a:t>горизонтальная черта</a:t>
            </a:r>
            <a:r>
              <a:rPr lang="ru-RU" sz="2800" b="1" dirty="0" smtClean="0">
                <a:effectLst>
                  <a:outerShdw blurRad="38100" dist="38100" dir="2700000" algn="tl">
                    <a:srgbClr val="000000">
                      <a:alpha val="43137"/>
                    </a:srgbClr>
                  </a:outerShdw>
                </a:effectLst>
                <a:latin typeface="Book Antiqua" pitchFamily="18" charset="0"/>
              </a:rPr>
              <a:t>", </a:t>
            </a:r>
          </a:p>
          <a:p>
            <a:pPr algn="ctr"/>
            <a:r>
              <a:rPr lang="ru-RU" sz="2800" b="1" dirty="0" smtClean="0">
                <a:effectLst>
                  <a:outerShdw blurRad="38100" dist="38100" dir="2700000" algn="tl">
                    <a:srgbClr val="000000">
                      <a:alpha val="43137"/>
                    </a:srgbClr>
                  </a:outerShdw>
                </a:effectLst>
                <a:latin typeface="Book Antiqua" pitchFamily="18" charset="0"/>
              </a:rPr>
              <a:t>"</a:t>
            </a:r>
            <a:r>
              <a:rPr lang="ru-RU" sz="2800" b="1" dirty="0" smtClean="0">
                <a:solidFill>
                  <a:srgbClr val="0070C0"/>
                </a:solidFill>
                <a:effectLst>
                  <a:outerShdw blurRad="38100" dist="38100" dir="2700000" algn="tl">
                    <a:srgbClr val="000000">
                      <a:alpha val="43137"/>
                    </a:srgbClr>
                  </a:outerShdw>
                </a:effectLst>
                <a:latin typeface="Book Antiqua" pitchFamily="18" charset="0"/>
              </a:rPr>
              <a:t>знак пресечения</a:t>
            </a:r>
            <a:r>
              <a:rPr lang="ru-RU" sz="2800" b="1" dirty="0" smtClean="0">
                <a:effectLst>
                  <a:outerShdw blurRad="38100" dist="38100" dir="2700000" algn="tl">
                    <a:srgbClr val="000000">
                      <a:alpha val="43137"/>
                    </a:srgbClr>
                  </a:outerShdw>
                </a:effectLst>
                <a:latin typeface="Book Antiqua" pitchFamily="18" charset="0"/>
              </a:rPr>
              <a:t>"</a:t>
            </a:r>
            <a:endParaRPr lang="ru-RU" sz="2800" b="1" dirty="0">
              <a:effectLst>
                <a:outerShdw blurRad="38100" dist="38100" dir="2700000" algn="tl">
                  <a:srgbClr val="000000">
                    <a:alpha val="43137"/>
                  </a:srgbClr>
                </a:outerShdw>
              </a:effectLst>
              <a:latin typeface="Book Antiqua" pitchFamily="18" charset="0"/>
            </a:endParaRPr>
          </a:p>
        </p:txBody>
      </p:sp>
      <p:sp>
        <p:nvSpPr>
          <p:cNvPr id="5" name="Прямоугольник 4"/>
          <p:cNvSpPr/>
          <p:nvPr/>
        </p:nvSpPr>
        <p:spPr>
          <a:xfrm>
            <a:off x="2928926" y="2857496"/>
            <a:ext cx="6000792" cy="3539430"/>
          </a:xfrm>
          <a:prstGeom prst="rect">
            <a:avLst/>
          </a:prstGeom>
        </p:spPr>
        <p:txBody>
          <a:bodyPr wrap="square">
            <a:spAutoFit/>
          </a:bodyPr>
          <a:lstStyle/>
          <a:p>
            <a:pPr algn="ctr"/>
            <a:r>
              <a:rPr lang="ru-RU" sz="2800" b="1" dirty="0" smtClean="0">
                <a:effectLst>
                  <a:outerShdw blurRad="38100" dist="38100" dir="2700000" algn="tl">
                    <a:srgbClr val="000000">
                      <a:alpha val="43137"/>
                    </a:srgbClr>
                  </a:outerShdw>
                </a:effectLst>
                <a:latin typeface="Book Antiqua" pitchFamily="18" charset="0"/>
              </a:rPr>
              <a:t>Существует мнение, что тире изобрёл </a:t>
            </a:r>
            <a:r>
              <a:rPr lang="ru-RU" sz="2800" b="1" dirty="0" smtClean="0">
                <a:solidFill>
                  <a:srgbClr val="00B050"/>
                </a:solidFill>
                <a:effectLst>
                  <a:outerShdw blurRad="38100" dist="38100" dir="2700000" algn="tl">
                    <a:srgbClr val="000000">
                      <a:alpha val="43137"/>
                    </a:srgbClr>
                  </a:outerShdw>
                </a:effectLst>
                <a:latin typeface="Book Antiqua" pitchFamily="18" charset="0"/>
              </a:rPr>
              <a:t>Н.М. Карамзин</a:t>
            </a:r>
            <a:r>
              <a:rPr lang="ru-RU" sz="2800" b="1" dirty="0" smtClean="0">
                <a:effectLst>
                  <a:outerShdw blurRad="38100" dist="38100" dir="2700000" algn="tl">
                    <a:srgbClr val="000000">
                      <a:alpha val="43137"/>
                    </a:srgbClr>
                  </a:outerShdw>
                </a:effectLst>
                <a:latin typeface="Book Antiqua" pitchFamily="18" charset="0"/>
              </a:rPr>
              <a:t>. Однако доказано, что в русской печати этот знак встречается уже в </a:t>
            </a:r>
            <a:r>
              <a:rPr lang="ru-RU" sz="2800" b="1" dirty="0" smtClean="0">
                <a:solidFill>
                  <a:srgbClr val="0070C0"/>
                </a:solidFill>
                <a:effectLst>
                  <a:outerShdw blurRad="38100" dist="38100" dir="2700000" algn="tl">
                    <a:srgbClr val="000000">
                      <a:alpha val="43137"/>
                    </a:srgbClr>
                  </a:outerShdw>
                </a:effectLst>
                <a:latin typeface="Book Antiqua" pitchFamily="18" charset="0"/>
              </a:rPr>
              <a:t>60-е годы XVIII века</a:t>
            </a:r>
            <a:r>
              <a:rPr lang="ru-RU" sz="2800" b="1" dirty="0" smtClean="0">
                <a:effectLst>
                  <a:outerShdw blurRad="38100" dist="38100" dir="2700000" algn="tl">
                    <a:srgbClr val="000000">
                      <a:alpha val="43137"/>
                    </a:srgbClr>
                  </a:outerShdw>
                </a:effectLst>
                <a:latin typeface="Book Antiqua" pitchFamily="18" charset="0"/>
              </a:rPr>
              <a:t>, а </a:t>
            </a:r>
            <a:r>
              <a:rPr lang="ru-RU" sz="2800" b="1" dirty="0" smtClean="0">
                <a:solidFill>
                  <a:srgbClr val="00B050"/>
                </a:solidFill>
                <a:effectLst>
                  <a:outerShdw blurRad="38100" dist="38100" dir="2700000" algn="tl">
                    <a:srgbClr val="000000">
                      <a:alpha val="43137"/>
                    </a:srgbClr>
                  </a:outerShdw>
                </a:effectLst>
                <a:latin typeface="Book Antiqua" pitchFamily="18" charset="0"/>
              </a:rPr>
              <a:t>Н. М. Карамзин </a:t>
            </a:r>
            <a:r>
              <a:rPr lang="ru-RU" sz="2800" b="1" dirty="0" smtClean="0">
                <a:effectLst>
                  <a:outerShdw blurRad="38100" dist="38100" dir="2700000" algn="tl">
                    <a:srgbClr val="000000">
                      <a:alpha val="43137"/>
                    </a:srgbClr>
                  </a:outerShdw>
                </a:effectLst>
                <a:latin typeface="Book Antiqua" pitchFamily="18" charset="0"/>
              </a:rPr>
              <a:t>лишь способствовал популяризации и закреплению функций этого знака</a:t>
            </a:r>
            <a:endParaRPr lang="ru-RU" sz="2800" b="1" dirty="0">
              <a:effectLst>
                <a:outerShdw blurRad="38100" dist="38100" dir="2700000" algn="tl">
                  <a:srgbClr val="000000">
                    <a:alpha val="43137"/>
                  </a:srgbClr>
                </a:outerShdw>
              </a:effectLst>
              <a:latin typeface="Book Antiqu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noFill/>
          <a:ln w="190500">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8" name="Рисунок 7" descr="022-12.jpg"/>
          <p:cNvPicPr>
            <a:picLocks noChangeAspect="1"/>
          </p:cNvPicPr>
          <p:nvPr/>
        </p:nvPicPr>
        <p:blipFill>
          <a:blip r:embed="rId2" cstate="email">
            <a:grayscl/>
            <a:lum bright="-10000" contrast="40000"/>
          </a:blip>
          <a:srcRect/>
          <a:stretch>
            <a:fillRect/>
          </a:stretch>
        </p:blipFill>
        <p:spPr>
          <a:xfrm>
            <a:off x="214282" y="1892382"/>
            <a:ext cx="3786214" cy="4751327"/>
          </a:xfrm>
          <a:prstGeom prst="rect">
            <a:avLst/>
          </a:prstGeom>
        </p:spPr>
      </p:pic>
      <p:pic>
        <p:nvPicPr>
          <p:cNvPr id="9" name="Рисунок 8" descr="19.jpg"/>
          <p:cNvPicPr>
            <a:picLocks noChangeAspect="1"/>
          </p:cNvPicPr>
          <p:nvPr/>
        </p:nvPicPr>
        <p:blipFill>
          <a:blip r:embed="rId3" cstate="email">
            <a:biLevel thresh="50000"/>
            <a:lum contrast="40000"/>
          </a:blip>
          <a:srcRect/>
          <a:stretch>
            <a:fillRect/>
          </a:stretch>
        </p:blipFill>
        <p:spPr>
          <a:xfrm>
            <a:off x="4286248" y="4143380"/>
            <a:ext cx="3810000" cy="214314"/>
          </a:xfrm>
          <a:prstGeom prst="rect">
            <a:avLst/>
          </a:prstGeom>
        </p:spPr>
      </p:pic>
      <p:pic>
        <p:nvPicPr>
          <p:cNvPr id="10" name="Рисунок 9" descr="19.jpg"/>
          <p:cNvPicPr>
            <a:picLocks noChangeAspect="1"/>
          </p:cNvPicPr>
          <p:nvPr/>
        </p:nvPicPr>
        <p:blipFill>
          <a:blip r:embed="rId3" cstate="email">
            <a:biLevel thresh="50000"/>
            <a:lum contrast="40000"/>
          </a:blip>
          <a:srcRect/>
          <a:stretch>
            <a:fillRect/>
          </a:stretch>
        </p:blipFill>
        <p:spPr>
          <a:xfrm>
            <a:off x="4357686" y="5929330"/>
            <a:ext cx="3810000" cy="214314"/>
          </a:xfrm>
          <a:prstGeom prst="rect">
            <a:avLst/>
          </a:prstGeom>
        </p:spPr>
      </p:pic>
      <p:sp>
        <p:nvSpPr>
          <p:cNvPr id="11" name="TextBox 10"/>
          <p:cNvSpPr txBox="1"/>
          <p:nvPr/>
        </p:nvSpPr>
        <p:spPr>
          <a:xfrm>
            <a:off x="3428992" y="1785926"/>
            <a:ext cx="5500726" cy="1938992"/>
          </a:xfrm>
          <a:prstGeom prst="rect">
            <a:avLst/>
          </a:prstGeom>
          <a:noFill/>
        </p:spPr>
        <p:txBody>
          <a:bodyPr wrap="square" rtlCol="0">
            <a:spAutoFit/>
          </a:bodyPr>
          <a:lstStyle/>
          <a:p>
            <a:pPr algn="ctr">
              <a:lnSpc>
                <a:spcPct val="150000"/>
              </a:lnSpc>
            </a:pPr>
            <a:r>
              <a:rPr lang="ru-RU" sz="4000" b="1" u="sng" dirty="0" smtClean="0">
                <a:solidFill>
                  <a:srgbClr val="00B050"/>
                </a:solidFill>
                <a:effectLst>
                  <a:outerShdw blurRad="38100" dist="38100" dir="2700000" algn="tl">
                    <a:srgbClr val="000000">
                      <a:alpha val="43137"/>
                    </a:srgbClr>
                  </a:outerShdw>
                </a:effectLst>
                <a:latin typeface="Book Antiqua" pitchFamily="18" charset="0"/>
              </a:rPr>
              <a:t>Антона Павловича Чехова</a:t>
            </a:r>
            <a:endParaRPr lang="ru-RU" sz="4000" b="1" u="sng" dirty="0">
              <a:solidFill>
                <a:srgbClr val="00B050"/>
              </a:solidFill>
              <a:effectLst>
                <a:outerShdw blurRad="38100" dist="38100" dir="2700000" algn="tl">
                  <a:srgbClr val="000000">
                    <a:alpha val="43137"/>
                  </a:srgbClr>
                </a:outerShdw>
              </a:effectLst>
              <a:latin typeface="Book Antiqua" pitchFamily="18" charset="0"/>
            </a:endParaRPr>
          </a:p>
        </p:txBody>
      </p:sp>
      <p:sp>
        <p:nvSpPr>
          <p:cNvPr id="12" name="TextBox 11"/>
          <p:cNvSpPr txBox="1"/>
          <p:nvPr/>
        </p:nvSpPr>
        <p:spPr>
          <a:xfrm>
            <a:off x="3571868" y="4572008"/>
            <a:ext cx="5357850" cy="92333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spc="50" dirty="0" smtClean="0">
                <a:ln w="11430"/>
                <a:solidFill>
                  <a:srgbClr val="0070C0"/>
                </a:solidFill>
                <a:effectLst>
                  <a:outerShdw blurRad="76200" dist="50800" dir="5400000" algn="tl" rotWithShape="0">
                    <a:srgbClr val="000000">
                      <a:alpha val="65000"/>
                    </a:srgbClr>
                  </a:outerShdw>
                </a:effectLst>
                <a:latin typeface="Book Antiqua" pitchFamily="18" charset="0"/>
              </a:rPr>
              <a:t>"</a:t>
            </a:r>
            <a:r>
              <a:rPr lang="ru-RU" sz="5400" b="1" u="sng" spc="50" dirty="0" smtClean="0">
                <a:ln w="11430"/>
                <a:solidFill>
                  <a:srgbClr val="0070C0"/>
                </a:solidFill>
                <a:effectLst>
                  <a:outerShdw blurRad="76200" dist="50800" dir="5400000" algn="tl" rotWithShape="0">
                    <a:srgbClr val="000000">
                      <a:alpha val="65000"/>
                    </a:srgbClr>
                  </a:outerShdw>
                </a:effectLst>
                <a:latin typeface="Book Antiqua" pitchFamily="18" charset="0"/>
              </a:rPr>
              <a:t>Мыслитель</a:t>
            </a:r>
            <a:r>
              <a:rPr lang="ru-RU" sz="5400" b="1" spc="50" dirty="0" smtClean="0">
                <a:ln w="11430"/>
                <a:solidFill>
                  <a:srgbClr val="0070C0"/>
                </a:solidFill>
                <a:effectLst>
                  <a:outerShdw blurRad="76200" dist="50800" dir="5400000" algn="tl" rotWithShape="0">
                    <a:srgbClr val="000000">
                      <a:alpha val="65000"/>
                    </a:srgbClr>
                  </a:outerShdw>
                </a:effectLst>
                <a:latin typeface="Book Antiqua" pitchFamily="18" charset="0"/>
              </a:rPr>
              <a:t>"</a:t>
            </a:r>
            <a:endParaRPr lang="ru-RU" sz="5400" b="1" u="sng" spc="50" dirty="0">
              <a:ln w="11430"/>
              <a:solidFill>
                <a:srgbClr val="0070C0"/>
              </a:solidFill>
              <a:effectLst>
                <a:outerShdw blurRad="76200" dist="50800" dir="5400000" algn="tl" rotWithShape="0">
                  <a:srgbClr val="000000">
                    <a:alpha val="65000"/>
                  </a:srgbClr>
                </a:outerShdw>
              </a:effectLst>
              <a:latin typeface="Book Antiqua" pitchFamily="18" charset="0"/>
            </a:endParaRPr>
          </a:p>
        </p:txBody>
      </p:sp>
      <p:sp>
        <p:nvSpPr>
          <p:cNvPr id="14" name="TextBox 13"/>
          <p:cNvSpPr txBox="1"/>
          <p:nvPr/>
        </p:nvSpPr>
        <p:spPr>
          <a:xfrm>
            <a:off x="214282" y="214290"/>
            <a:ext cx="8715436" cy="1446550"/>
          </a:xfrm>
          <a:prstGeom prst="rect">
            <a:avLst/>
          </a:prstGeom>
          <a:noFill/>
        </p:spPr>
        <p:txBody>
          <a:bodyPr wrap="square" rtlCol="0">
            <a:spAutoFit/>
          </a:bodyPr>
          <a:lstStyle/>
          <a:p>
            <a:pPr algn="ctr"/>
            <a:r>
              <a:rPr lang="ru-RU" sz="4400" b="1" u="sng" dirty="0" smtClean="0">
                <a:solidFill>
                  <a:srgbClr val="FF0000"/>
                </a:solidFill>
                <a:effectLst>
                  <a:outerShdw blurRad="38100" dist="38100" dir="2700000" algn="tl">
                    <a:srgbClr val="000000">
                      <a:alpha val="43137"/>
                    </a:srgbClr>
                  </a:outerShdw>
                </a:effectLst>
                <a:latin typeface="Book Antiqua" pitchFamily="18" charset="0"/>
                <a:ea typeface="Cambria Math" pitchFamily="18" charset="0"/>
              </a:rPr>
              <a:t>Рассмотрим  внимательно ситуацию общения в рассказе</a:t>
            </a:r>
            <a:endParaRPr lang="ru-RU" sz="4400" b="1" u="sng" dirty="0">
              <a:solidFill>
                <a:srgbClr val="FF0000"/>
              </a:solidFill>
              <a:effectLst>
                <a:outerShdw blurRad="38100" dist="38100" dir="2700000" algn="tl">
                  <a:srgbClr val="000000">
                    <a:alpha val="43137"/>
                  </a:srgbClr>
                </a:outerShdw>
              </a:effectLst>
              <a:latin typeface="Book Antiqua" pitchFamily="18" charset="0"/>
              <a:ea typeface="Cambria Math"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Картинка 7 из 156">
            <a:hlinkClick r:id="rId2"/>
          </p:cNvPr>
          <p:cNvPicPr>
            <a:picLocks noChangeAspect="1" noChangeArrowheads="1"/>
          </p:cNvPicPr>
          <p:nvPr/>
        </p:nvPicPr>
        <p:blipFill>
          <a:blip r:embed="rId3" cstate="email">
            <a:lum contrast="40000"/>
          </a:blip>
          <a:srcRect/>
          <a:stretch>
            <a:fillRect/>
          </a:stretch>
        </p:blipFill>
        <p:spPr bwMode="auto">
          <a:xfrm>
            <a:off x="214282" y="2571744"/>
            <a:ext cx="3244459" cy="4000528"/>
          </a:xfrm>
          <a:prstGeom prst="rect">
            <a:avLst/>
          </a:prstGeom>
          <a:noFill/>
        </p:spPr>
      </p:pic>
      <p:sp>
        <p:nvSpPr>
          <p:cNvPr id="4" name="Прямоугольник 3"/>
          <p:cNvSpPr/>
          <p:nvPr/>
        </p:nvSpPr>
        <p:spPr>
          <a:xfrm>
            <a:off x="0" y="0"/>
            <a:ext cx="9144000" cy="6858000"/>
          </a:xfrm>
          <a:prstGeom prst="rect">
            <a:avLst/>
          </a:prstGeom>
          <a:noFill/>
          <a:ln w="190500">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214282" y="214290"/>
            <a:ext cx="8715436" cy="2062103"/>
          </a:xfrm>
          <a:prstGeom prst="rect">
            <a:avLst/>
          </a:prstGeom>
        </p:spPr>
        <p:txBody>
          <a:bodyPr wrap="square">
            <a:spAutoFit/>
          </a:bodyPr>
          <a:lstStyle/>
          <a:p>
            <a:pPr algn="ctr"/>
            <a:r>
              <a:rPr lang="ru-RU" sz="3200" b="1" dirty="0" smtClean="0">
                <a:effectLst>
                  <a:outerShdw blurRad="38100" dist="38100" dir="2700000" algn="tl">
                    <a:srgbClr val="000000">
                      <a:alpha val="43137"/>
                    </a:srgbClr>
                  </a:outerShdw>
                </a:effectLst>
                <a:latin typeface="Book Antiqua" pitchFamily="18" charset="0"/>
              </a:rPr>
              <a:t>Впервые знак "</a:t>
            </a:r>
            <a:r>
              <a:rPr lang="ru-RU" sz="3200" b="1" u="sng" dirty="0" smtClean="0">
                <a:solidFill>
                  <a:srgbClr val="FF0000"/>
                </a:solidFill>
                <a:effectLst>
                  <a:outerShdw blurRad="38100" dist="38100" dir="2700000" algn="tl">
                    <a:srgbClr val="000000">
                      <a:alpha val="43137"/>
                    </a:srgbClr>
                  </a:outerShdw>
                </a:effectLst>
                <a:latin typeface="Book Antiqua" pitchFamily="18" charset="0"/>
              </a:rPr>
              <a:t>тире</a:t>
            </a:r>
            <a:r>
              <a:rPr lang="ru-RU" sz="3200" b="1" dirty="0" smtClean="0">
                <a:effectLst>
                  <a:outerShdw blurRad="38100" dist="38100" dir="2700000" algn="tl">
                    <a:srgbClr val="000000">
                      <a:alpha val="43137"/>
                    </a:srgbClr>
                  </a:outerShdw>
                </a:effectLst>
                <a:latin typeface="Book Antiqua" pitchFamily="18" charset="0"/>
              </a:rPr>
              <a:t>" под названием „</a:t>
            </a:r>
            <a:r>
              <a:rPr lang="ru-RU" sz="3200" b="1" dirty="0" smtClean="0">
                <a:solidFill>
                  <a:srgbClr val="0070C0"/>
                </a:solidFill>
                <a:effectLst>
                  <a:outerShdw blurRad="38100" dist="38100" dir="2700000" algn="tl">
                    <a:srgbClr val="000000">
                      <a:alpha val="43137"/>
                    </a:srgbClr>
                  </a:outerShdw>
                </a:effectLst>
                <a:latin typeface="Book Antiqua" pitchFamily="18" charset="0"/>
              </a:rPr>
              <a:t>молчанка</a:t>
            </a:r>
            <a:r>
              <a:rPr lang="ru-RU" sz="3200" b="1" dirty="0" smtClean="0">
                <a:effectLst>
                  <a:outerShdw blurRad="38100" dist="38100" dir="2700000" algn="tl">
                    <a:srgbClr val="000000">
                      <a:alpha val="43137"/>
                    </a:srgbClr>
                  </a:outerShdw>
                </a:effectLst>
                <a:latin typeface="Book Antiqua" pitchFamily="18" charset="0"/>
              </a:rPr>
              <a:t>“ описан в </a:t>
            </a:r>
          </a:p>
          <a:p>
            <a:pPr algn="ctr"/>
            <a:r>
              <a:rPr lang="ru-RU" sz="3200" b="1" dirty="0" smtClean="0">
                <a:effectLst>
                  <a:outerShdw blurRad="38100" dist="38100" dir="2700000" algn="tl">
                    <a:srgbClr val="000000">
                      <a:alpha val="43137"/>
                    </a:srgbClr>
                  </a:outerShdw>
                </a:effectLst>
                <a:latin typeface="Book Antiqua" pitchFamily="18" charset="0"/>
              </a:rPr>
              <a:t>1797 году в „</a:t>
            </a:r>
            <a:r>
              <a:rPr lang="ru-RU" sz="3200" b="1" dirty="0" smtClean="0">
                <a:solidFill>
                  <a:schemeClr val="tx1">
                    <a:lumMod val="50000"/>
                    <a:lumOff val="50000"/>
                  </a:schemeClr>
                </a:solidFill>
                <a:effectLst>
                  <a:outerShdw blurRad="38100" dist="38100" dir="2700000" algn="tl">
                    <a:srgbClr val="000000">
                      <a:alpha val="43137"/>
                    </a:srgbClr>
                  </a:outerShdw>
                </a:effectLst>
                <a:latin typeface="Book Antiqua" pitchFamily="18" charset="0"/>
              </a:rPr>
              <a:t>Российской грамматике</a:t>
            </a:r>
            <a:r>
              <a:rPr lang="ru-RU" sz="3200" b="1" dirty="0" smtClean="0">
                <a:effectLst>
                  <a:outerShdw blurRad="38100" dist="38100" dir="2700000" algn="tl">
                    <a:srgbClr val="000000">
                      <a:alpha val="43137"/>
                    </a:srgbClr>
                  </a:outerShdw>
                </a:effectLst>
                <a:latin typeface="Book Antiqua" pitchFamily="18" charset="0"/>
              </a:rPr>
              <a:t>“ </a:t>
            </a:r>
          </a:p>
          <a:p>
            <a:pPr algn="ctr"/>
            <a:r>
              <a:rPr lang="ru-RU" sz="3200" b="1" dirty="0" smtClean="0">
                <a:solidFill>
                  <a:srgbClr val="00B050"/>
                </a:solidFill>
                <a:effectLst>
                  <a:outerShdw blurRad="38100" dist="38100" dir="2700000" algn="tl">
                    <a:srgbClr val="000000">
                      <a:alpha val="43137"/>
                    </a:srgbClr>
                  </a:outerShdw>
                </a:effectLst>
                <a:latin typeface="Book Antiqua" pitchFamily="18" charset="0"/>
              </a:rPr>
              <a:t>А. А. Барсова </a:t>
            </a:r>
            <a:endParaRPr lang="ru-RU" sz="3200" b="1" dirty="0">
              <a:solidFill>
                <a:srgbClr val="00B050"/>
              </a:solidFill>
              <a:effectLst>
                <a:outerShdw blurRad="38100" dist="38100" dir="2700000" algn="tl">
                  <a:srgbClr val="000000">
                    <a:alpha val="43137"/>
                  </a:srgbClr>
                </a:outerShdw>
              </a:effectLst>
              <a:latin typeface="Book Antiqua" pitchFamily="18" charset="0"/>
            </a:endParaRPr>
          </a:p>
        </p:txBody>
      </p:sp>
      <p:sp>
        <p:nvSpPr>
          <p:cNvPr id="5" name="Прямоугольник 4"/>
          <p:cNvSpPr/>
          <p:nvPr/>
        </p:nvSpPr>
        <p:spPr>
          <a:xfrm>
            <a:off x="3357554" y="2714620"/>
            <a:ext cx="5572164" cy="3785652"/>
          </a:xfrm>
          <a:prstGeom prst="rect">
            <a:avLst/>
          </a:prstGeom>
        </p:spPr>
        <p:txBody>
          <a:bodyPr wrap="square">
            <a:spAutoFit/>
          </a:bodyPr>
          <a:lstStyle/>
          <a:p>
            <a:pPr algn="ctr"/>
            <a:r>
              <a:rPr lang="ru-RU" sz="3000" b="1" dirty="0" smtClean="0">
                <a:effectLst>
                  <a:outerShdw blurRad="38100" dist="38100" dir="2700000" algn="tl">
                    <a:srgbClr val="000000">
                      <a:alpha val="43137"/>
                    </a:srgbClr>
                  </a:outerShdw>
                </a:effectLst>
                <a:latin typeface="Book Antiqua" pitchFamily="18" charset="0"/>
              </a:rPr>
              <a:t>Вот, что говорит об этом </a:t>
            </a:r>
          </a:p>
          <a:p>
            <a:pPr algn="ctr"/>
            <a:r>
              <a:rPr lang="ru-RU" sz="3000" b="1" dirty="0" smtClean="0">
                <a:solidFill>
                  <a:srgbClr val="00B050"/>
                </a:solidFill>
                <a:effectLst>
                  <a:outerShdw blurRad="38100" dist="38100" dir="2700000" algn="tl">
                    <a:srgbClr val="000000">
                      <a:alpha val="43137"/>
                    </a:srgbClr>
                  </a:outerShdw>
                </a:effectLst>
                <a:latin typeface="Book Antiqua" pitchFamily="18" charset="0"/>
              </a:rPr>
              <a:t>М. В. Ломоносов: </a:t>
            </a:r>
            <a:r>
              <a:rPr lang="ru-RU" sz="3000" b="1" dirty="0" smtClean="0">
                <a:effectLst>
                  <a:outerShdw blurRad="38100" dist="38100" dir="2700000" algn="tl">
                    <a:srgbClr val="000000">
                      <a:alpha val="43137"/>
                    </a:srgbClr>
                  </a:outerShdw>
                </a:effectLst>
                <a:latin typeface="Book Antiqua" pitchFamily="18" charset="0"/>
              </a:rPr>
              <a:t>“</a:t>
            </a:r>
            <a:r>
              <a:rPr lang="ru-RU" sz="3000" b="1" u="sng" dirty="0" smtClean="0">
                <a:solidFill>
                  <a:srgbClr val="FF0000"/>
                </a:solidFill>
                <a:effectLst>
                  <a:outerShdw blurRad="38100" dist="38100" dir="2700000" algn="tl">
                    <a:srgbClr val="000000">
                      <a:alpha val="43137"/>
                    </a:srgbClr>
                  </a:outerShdw>
                </a:effectLst>
                <a:latin typeface="Book Antiqua" pitchFamily="18" charset="0"/>
              </a:rPr>
              <a:t>Молчанка</a:t>
            </a:r>
            <a:r>
              <a:rPr lang="ru-RU" sz="3000" b="1" dirty="0" smtClean="0">
                <a:effectLst>
                  <a:outerShdw blurRad="38100" dist="38100" dir="2700000" algn="tl">
                    <a:srgbClr val="000000">
                      <a:alpha val="43137"/>
                    </a:srgbClr>
                  </a:outerShdw>
                </a:effectLst>
                <a:latin typeface="Book Antiqua" pitchFamily="18" charset="0"/>
              </a:rPr>
              <a:t> начатую речь </a:t>
            </a:r>
            <a:r>
              <a:rPr lang="ru-RU" sz="3000" b="1" dirty="0" smtClean="0">
                <a:solidFill>
                  <a:srgbClr val="0070C0"/>
                </a:solidFill>
                <a:effectLst>
                  <a:outerShdw blurRad="38100" dist="38100" dir="2700000" algn="tl">
                    <a:srgbClr val="000000">
                      <a:alpha val="43137"/>
                    </a:srgbClr>
                  </a:outerShdw>
                </a:effectLst>
                <a:latin typeface="Book Antiqua" pitchFamily="18" charset="0"/>
              </a:rPr>
              <a:t>прерывает</a:t>
            </a:r>
            <a:r>
              <a:rPr lang="ru-RU" sz="3000" b="1" dirty="0" smtClean="0">
                <a:effectLst>
                  <a:outerShdw blurRad="38100" dist="38100" dir="2700000" algn="tl">
                    <a:srgbClr val="000000">
                      <a:alpha val="43137"/>
                    </a:srgbClr>
                  </a:outerShdw>
                </a:effectLst>
                <a:latin typeface="Book Antiqua" pitchFamily="18" charset="0"/>
              </a:rPr>
              <a:t> либо </a:t>
            </a:r>
            <a:r>
              <a:rPr lang="ru-RU" sz="3000" b="1" dirty="0" smtClean="0">
                <a:solidFill>
                  <a:srgbClr val="0070C0"/>
                </a:solidFill>
                <a:effectLst>
                  <a:outerShdw blurRad="38100" dist="38100" dir="2700000" algn="tl">
                    <a:srgbClr val="000000">
                      <a:alpha val="43137"/>
                    </a:srgbClr>
                  </a:outerShdw>
                </a:effectLst>
                <a:latin typeface="Book Antiqua" pitchFamily="18" charset="0"/>
              </a:rPr>
              <a:t>совсем</a:t>
            </a:r>
            <a:r>
              <a:rPr lang="ru-RU" sz="3000" b="1" dirty="0" smtClean="0">
                <a:effectLst>
                  <a:outerShdw blurRad="38100" dist="38100" dir="2700000" algn="tl">
                    <a:srgbClr val="000000">
                      <a:alpha val="43137"/>
                    </a:srgbClr>
                  </a:outerShdw>
                </a:effectLst>
                <a:latin typeface="Book Antiqua" pitchFamily="18" charset="0"/>
              </a:rPr>
              <a:t>, либо </a:t>
            </a:r>
            <a:r>
              <a:rPr lang="ru-RU" sz="3000" b="1" dirty="0" smtClean="0">
                <a:solidFill>
                  <a:srgbClr val="0070C0"/>
                </a:solidFill>
                <a:effectLst>
                  <a:outerShdw blurRad="38100" dist="38100" dir="2700000" algn="tl">
                    <a:srgbClr val="000000">
                      <a:alpha val="43137"/>
                    </a:srgbClr>
                  </a:outerShdw>
                </a:effectLst>
                <a:latin typeface="Book Antiqua" pitchFamily="18" charset="0"/>
              </a:rPr>
              <a:t>на малое время</a:t>
            </a:r>
            <a:r>
              <a:rPr lang="ru-RU" sz="3000" b="1" dirty="0" smtClean="0">
                <a:effectLst>
                  <a:outerShdw blurRad="38100" dist="38100" dir="2700000" algn="tl">
                    <a:srgbClr val="000000">
                      <a:alpha val="43137"/>
                    </a:srgbClr>
                  </a:outerShdw>
                </a:effectLst>
                <a:latin typeface="Book Antiqua" pitchFamily="18" charset="0"/>
              </a:rPr>
              <a:t>, либо </a:t>
            </a:r>
            <a:r>
              <a:rPr lang="ru-RU" sz="3000" b="1" dirty="0" smtClean="0">
                <a:solidFill>
                  <a:srgbClr val="0070C0"/>
                </a:solidFill>
                <a:effectLst>
                  <a:outerShdw blurRad="38100" dist="38100" dir="2700000" algn="tl">
                    <a:srgbClr val="000000">
                      <a:alpha val="43137"/>
                    </a:srgbClr>
                  </a:outerShdw>
                </a:effectLst>
                <a:latin typeface="Book Antiqua" pitchFamily="18" charset="0"/>
              </a:rPr>
              <a:t>для приготовления читателя к какому-либо важному слову или действию</a:t>
            </a:r>
            <a:r>
              <a:rPr lang="ru-RU" sz="3000" b="1" dirty="0" smtClean="0">
                <a:effectLst>
                  <a:outerShdw blurRad="38100" dist="38100" dir="2700000" algn="tl">
                    <a:srgbClr val="000000">
                      <a:alpha val="43137"/>
                    </a:srgbClr>
                  </a:outerShdw>
                </a:effectLst>
                <a:latin typeface="Book Antiqua" pitchFamily="18" charset="0"/>
              </a:rPr>
              <a:t>”</a:t>
            </a:r>
            <a:endParaRPr lang="ru-RU" sz="3000" b="1" dirty="0">
              <a:effectLst>
                <a:outerShdw blurRad="38100" dist="38100" dir="2700000" algn="tl">
                  <a:srgbClr val="000000">
                    <a:alpha val="43137"/>
                  </a:srgbClr>
                </a:outerShdw>
              </a:effectLst>
              <a:latin typeface="Book Antiqua"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noFill/>
          <a:ln w="190500">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214282" y="285728"/>
            <a:ext cx="8715436" cy="6370975"/>
          </a:xfrm>
          <a:prstGeom prst="rect">
            <a:avLst/>
          </a:prstGeom>
        </p:spPr>
        <p:txBody>
          <a:bodyPr wrap="square">
            <a:spAutoFit/>
          </a:bodyPr>
          <a:lstStyle/>
          <a:p>
            <a:pPr algn="ctr"/>
            <a:r>
              <a:rPr lang="ru-RU" sz="3400" b="1" dirty="0" smtClean="0">
                <a:effectLst>
                  <a:outerShdw blurRad="38100" dist="38100" dir="2700000" algn="tl">
                    <a:srgbClr val="000000">
                      <a:alpha val="43137"/>
                    </a:srgbClr>
                  </a:outerShdw>
                </a:effectLst>
                <a:latin typeface="Book Antiqua" pitchFamily="18" charset="0"/>
              </a:rPr>
              <a:t>Не менее интересна история появления знака, который впоследствии получил название </a:t>
            </a:r>
            <a:r>
              <a:rPr lang="ru-RU" sz="3400" b="1" u="sng" dirty="0" smtClean="0">
                <a:solidFill>
                  <a:srgbClr val="FF0000"/>
                </a:solidFill>
                <a:effectLst>
                  <a:outerShdw blurRad="38100" dist="38100" dir="2700000" algn="tl">
                    <a:srgbClr val="000000">
                      <a:alpha val="43137"/>
                    </a:srgbClr>
                  </a:outerShdw>
                </a:effectLst>
                <a:latin typeface="Book Antiqua" pitchFamily="18" charset="0"/>
              </a:rPr>
              <a:t>кавычки</a:t>
            </a:r>
            <a:r>
              <a:rPr lang="ru-RU" sz="3400" b="1" dirty="0" smtClean="0">
                <a:effectLst>
                  <a:outerShdw blurRad="38100" dist="38100" dir="2700000" algn="tl">
                    <a:srgbClr val="000000">
                      <a:alpha val="43137"/>
                    </a:srgbClr>
                  </a:outerShdw>
                </a:effectLst>
                <a:latin typeface="Book Antiqua" pitchFamily="18" charset="0"/>
              </a:rPr>
              <a:t>. Сопоставление с украинским названием лапки даёт возможность предположить, что оно образовано от глагола </a:t>
            </a:r>
            <a:r>
              <a:rPr lang="ru-RU" sz="3400" b="1" dirty="0" smtClean="0">
                <a:solidFill>
                  <a:srgbClr val="0070C0"/>
                </a:solidFill>
                <a:effectLst>
                  <a:outerShdw blurRad="38100" dist="38100" dir="2700000" algn="tl">
                    <a:srgbClr val="000000">
                      <a:alpha val="43137"/>
                    </a:srgbClr>
                  </a:outerShdw>
                </a:effectLst>
                <a:latin typeface="Book Antiqua" pitchFamily="18" charset="0"/>
              </a:rPr>
              <a:t>кавыкать</a:t>
            </a:r>
            <a:r>
              <a:rPr lang="ru-RU" sz="3400" b="1" dirty="0" smtClean="0">
                <a:effectLst>
                  <a:outerShdw blurRad="38100" dist="38100" dir="2700000" algn="tl">
                    <a:srgbClr val="000000">
                      <a:alpha val="43137"/>
                    </a:srgbClr>
                  </a:outerShdw>
                </a:effectLst>
                <a:latin typeface="Book Antiqua" pitchFamily="18" charset="0"/>
              </a:rPr>
              <a:t> — "</a:t>
            </a:r>
            <a:r>
              <a:rPr lang="ru-RU" sz="3400" b="1" dirty="0" smtClean="0">
                <a:solidFill>
                  <a:srgbClr val="00B050"/>
                </a:solidFill>
                <a:effectLst>
                  <a:outerShdw blurRad="38100" dist="38100" dir="2700000" algn="tl">
                    <a:srgbClr val="000000">
                      <a:alpha val="43137"/>
                    </a:srgbClr>
                  </a:outerShdw>
                </a:effectLst>
                <a:latin typeface="Book Antiqua" pitchFamily="18" charset="0"/>
              </a:rPr>
              <a:t>ковылять</a:t>
            </a:r>
            <a:r>
              <a:rPr lang="ru-RU" sz="3400" b="1" dirty="0" smtClean="0">
                <a:effectLst>
                  <a:outerShdw blurRad="38100" dist="38100" dir="2700000" algn="tl">
                    <a:srgbClr val="000000">
                      <a:alpha val="43137"/>
                    </a:srgbClr>
                  </a:outerShdw>
                </a:effectLst>
                <a:latin typeface="Book Antiqua" pitchFamily="18" charset="0"/>
              </a:rPr>
              <a:t>", "</a:t>
            </a:r>
            <a:r>
              <a:rPr lang="ru-RU" sz="3400" b="1" dirty="0" smtClean="0">
                <a:solidFill>
                  <a:srgbClr val="00B050"/>
                </a:solidFill>
                <a:effectLst>
                  <a:outerShdw blurRad="38100" dist="38100" dir="2700000" algn="tl">
                    <a:srgbClr val="000000">
                      <a:alpha val="43137"/>
                    </a:srgbClr>
                  </a:outerShdw>
                </a:effectLst>
                <a:latin typeface="Book Antiqua" pitchFamily="18" charset="0"/>
              </a:rPr>
              <a:t>прихрамывать</a:t>
            </a:r>
            <a:r>
              <a:rPr lang="ru-RU" sz="3400" b="1" dirty="0" smtClean="0">
                <a:effectLst>
                  <a:outerShdw blurRad="38100" dist="38100" dir="2700000" algn="tl">
                    <a:srgbClr val="000000">
                      <a:alpha val="43137"/>
                    </a:srgbClr>
                  </a:outerShdw>
                </a:effectLst>
                <a:latin typeface="Book Antiqua" pitchFamily="18" charset="0"/>
              </a:rPr>
              <a:t>". </a:t>
            </a:r>
          </a:p>
          <a:p>
            <a:pPr algn="ctr"/>
            <a:r>
              <a:rPr lang="ru-RU" sz="3400" b="1" dirty="0" smtClean="0">
                <a:effectLst>
                  <a:outerShdw blurRad="38100" dist="38100" dir="2700000" algn="tl">
                    <a:srgbClr val="000000">
                      <a:alpha val="43137"/>
                    </a:srgbClr>
                  </a:outerShdw>
                </a:effectLst>
                <a:latin typeface="Book Antiqua" pitchFamily="18" charset="0"/>
              </a:rPr>
              <a:t>В русских диалектах </a:t>
            </a:r>
            <a:r>
              <a:rPr lang="ru-RU" sz="3400" b="1" dirty="0" smtClean="0">
                <a:solidFill>
                  <a:srgbClr val="0070C0"/>
                </a:solidFill>
                <a:effectLst>
                  <a:outerShdw blurRad="38100" dist="38100" dir="2700000" algn="tl">
                    <a:srgbClr val="000000">
                      <a:alpha val="43137"/>
                    </a:srgbClr>
                  </a:outerShdw>
                </a:effectLst>
                <a:latin typeface="Book Antiqua" pitchFamily="18" charset="0"/>
              </a:rPr>
              <a:t>кавыш</a:t>
            </a:r>
            <a:r>
              <a:rPr lang="ru-RU" sz="3400" b="1" dirty="0" smtClean="0">
                <a:effectLst>
                  <a:outerShdw blurRad="38100" dist="38100" dir="2700000" algn="tl">
                    <a:srgbClr val="000000">
                      <a:alpha val="43137"/>
                    </a:srgbClr>
                  </a:outerShdw>
                </a:effectLst>
                <a:latin typeface="Book Antiqua" pitchFamily="18" charset="0"/>
              </a:rPr>
              <a:t> — "</a:t>
            </a:r>
            <a:r>
              <a:rPr lang="ru-RU" sz="3400" b="1" dirty="0" smtClean="0">
                <a:solidFill>
                  <a:srgbClr val="00B050"/>
                </a:solidFill>
                <a:effectLst>
                  <a:outerShdw blurRad="38100" dist="38100" dir="2700000" algn="tl">
                    <a:srgbClr val="000000">
                      <a:alpha val="43137"/>
                    </a:srgbClr>
                  </a:outerShdw>
                </a:effectLst>
                <a:latin typeface="Book Antiqua" pitchFamily="18" charset="0"/>
              </a:rPr>
              <a:t>утёнок</a:t>
            </a:r>
            <a:r>
              <a:rPr lang="ru-RU" sz="3400" b="1" dirty="0" smtClean="0">
                <a:effectLst>
                  <a:outerShdw blurRad="38100" dist="38100" dir="2700000" algn="tl">
                    <a:srgbClr val="000000">
                      <a:alpha val="43137"/>
                    </a:srgbClr>
                  </a:outerShdw>
                </a:effectLst>
                <a:latin typeface="Book Antiqua" pitchFamily="18" charset="0"/>
              </a:rPr>
              <a:t>", "</a:t>
            </a:r>
            <a:r>
              <a:rPr lang="ru-RU" sz="3400" b="1" dirty="0" smtClean="0">
                <a:solidFill>
                  <a:srgbClr val="00B050"/>
                </a:solidFill>
                <a:effectLst>
                  <a:outerShdw blurRad="38100" dist="38100" dir="2700000" algn="tl">
                    <a:srgbClr val="000000">
                      <a:alpha val="43137"/>
                    </a:srgbClr>
                  </a:outerShdw>
                </a:effectLst>
                <a:latin typeface="Book Antiqua" pitchFamily="18" charset="0"/>
              </a:rPr>
              <a:t>гусёнок</a:t>
            </a:r>
            <a:r>
              <a:rPr lang="ru-RU" sz="3400" b="1" dirty="0" smtClean="0">
                <a:effectLst>
                  <a:outerShdw blurRad="38100" dist="38100" dir="2700000" algn="tl">
                    <a:srgbClr val="000000">
                      <a:alpha val="43137"/>
                    </a:srgbClr>
                  </a:outerShdw>
                </a:effectLst>
                <a:latin typeface="Book Antiqua" pitchFamily="18" charset="0"/>
              </a:rPr>
              <a:t>"; </a:t>
            </a:r>
            <a:r>
              <a:rPr lang="ru-RU" sz="3400" b="1" dirty="0" smtClean="0">
                <a:solidFill>
                  <a:srgbClr val="0070C0"/>
                </a:solidFill>
                <a:effectLst>
                  <a:outerShdw blurRad="38100" dist="38100" dir="2700000" algn="tl">
                    <a:srgbClr val="000000">
                      <a:alpha val="43137"/>
                    </a:srgbClr>
                  </a:outerShdw>
                </a:effectLst>
                <a:latin typeface="Book Antiqua" pitchFamily="18" charset="0"/>
              </a:rPr>
              <a:t>кавка</a:t>
            </a:r>
            <a:r>
              <a:rPr lang="ru-RU" sz="3400" b="1" dirty="0" smtClean="0">
                <a:effectLst>
                  <a:outerShdw blurRad="38100" dist="38100" dir="2700000" algn="tl">
                    <a:srgbClr val="000000">
                      <a:alpha val="43137"/>
                    </a:srgbClr>
                  </a:outerShdw>
                </a:effectLst>
                <a:latin typeface="Book Antiqua" pitchFamily="18" charset="0"/>
              </a:rPr>
              <a:t> — "</a:t>
            </a:r>
            <a:r>
              <a:rPr lang="ru-RU" sz="3400" b="1" dirty="0" smtClean="0">
                <a:solidFill>
                  <a:srgbClr val="00B050"/>
                </a:solidFill>
                <a:effectLst>
                  <a:outerShdw blurRad="38100" dist="38100" dir="2700000" algn="tl">
                    <a:srgbClr val="000000">
                      <a:alpha val="43137"/>
                    </a:srgbClr>
                  </a:outerShdw>
                </a:effectLst>
                <a:latin typeface="Book Antiqua" pitchFamily="18" charset="0"/>
              </a:rPr>
              <a:t>лягушка</a:t>
            </a:r>
            <a:r>
              <a:rPr lang="ru-RU" sz="3400" b="1" dirty="0" smtClean="0">
                <a:effectLst>
                  <a:outerShdw blurRad="38100" dist="38100" dir="2700000" algn="tl">
                    <a:srgbClr val="000000">
                      <a:alpha val="43137"/>
                    </a:srgbClr>
                  </a:outerShdw>
                </a:effectLst>
                <a:latin typeface="Book Antiqua" pitchFamily="18" charset="0"/>
              </a:rPr>
              <a:t>". </a:t>
            </a:r>
          </a:p>
          <a:p>
            <a:pPr algn="ctr"/>
            <a:r>
              <a:rPr lang="ru-RU" sz="3400" b="1" dirty="0" smtClean="0">
                <a:effectLst>
                  <a:outerShdw blurRad="38100" dist="38100" dir="2700000" algn="tl">
                    <a:srgbClr val="000000">
                      <a:alpha val="43137"/>
                    </a:srgbClr>
                  </a:outerShdw>
                </a:effectLst>
                <a:latin typeface="Book Antiqua" pitchFamily="18" charset="0"/>
              </a:rPr>
              <a:t>Таким образом, </a:t>
            </a:r>
            <a:r>
              <a:rPr lang="ru-RU" sz="3400" b="1" u="sng" dirty="0" smtClean="0">
                <a:solidFill>
                  <a:srgbClr val="7030A0"/>
                </a:solidFill>
                <a:effectLst>
                  <a:outerShdw blurRad="38100" dist="38100" dir="2700000" algn="tl">
                    <a:srgbClr val="000000">
                      <a:alpha val="43137"/>
                    </a:srgbClr>
                  </a:outerShdw>
                </a:effectLst>
                <a:latin typeface="Book Antiqua" pitchFamily="18" charset="0"/>
              </a:rPr>
              <a:t>кавычки</a:t>
            </a:r>
            <a:r>
              <a:rPr lang="ru-RU" sz="3400" b="1" dirty="0" smtClean="0">
                <a:effectLst>
                  <a:outerShdw blurRad="38100" dist="38100" dir="2700000" algn="tl">
                    <a:srgbClr val="000000">
                      <a:alpha val="43137"/>
                    </a:srgbClr>
                  </a:outerShdw>
                </a:effectLst>
                <a:latin typeface="Book Antiqua" pitchFamily="18" charset="0"/>
              </a:rPr>
              <a:t> — "</a:t>
            </a:r>
            <a:r>
              <a:rPr lang="ru-RU" sz="3400" b="1" dirty="0" smtClean="0">
                <a:solidFill>
                  <a:srgbClr val="00B050"/>
                </a:solidFill>
                <a:effectLst>
                  <a:outerShdw blurRad="38100" dist="38100" dir="2700000" algn="tl">
                    <a:srgbClr val="000000">
                      <a:alpha val="43137"/>
                    </a:srgbClr>
                  </a:outerShdw>
                </a:effectLst>
                <a:latin typeface="Book Antiqua" pitchFamily="18" charset="0"/>
              </a:rPr>
              <a:t>следы от утиных или лягушачьих лапок</a:t>
            </a:r>
            <a:r>
              <a:rPr lang="ru-RU" sz="3400" b="1" dirty="0" smtClean="0">
                <a:effectLst>
                  <a:outerShdw blurRad="38100" dist="38100" dir="2700000" algn="tl">
                    <a:srgbClr val="000000">
                      <a:alpha val="43137"/>
                    </a:srgbClr>
                  </a:outerShdw>
                </a:effectLst>
                <a:latin typeface="Book Antiqua" pitchFamily="18" charset="0"/>
              </a:rPr>
              <a:t>", </a:t>
            </a:r>
          </a:p>
          <a:p>
            <a:pPr algn="ctr"/>
            <a:r>
              <a:rPr lang="ru-RU" sz="3400" b="1" dirty="0" smtClean="0">
                <a:effectLst>
                  <a:outerShdw blurRad="38100" dist="38100" dir="2700000" algn="tl">
                    <a:srgbClr val="000000">
                      <a:alpha val="43137"/>
                    </a:srgbClr>
                  </a:outerShdw>
                </a:effectLst>
                <a:latin typeface="Book Antiqua" pitchFamily="18" charset="0"/>
              </a:rPr>
              <a:t>"</a:t>
            </a:r>
            <a:r>
              <a:rPr lang="ru-RU" sz="3400" b="1" dirty="0" smtClean="0">
                <a:solidFill>
                  <a:srgbClr val="00B050"/>
                </a:solidFill>
                <a:effectLst>
                  <a:outerShdw blurRad="38100" dist="38100" dir="2700000" algn="tl">
                    <a:srgbClr val="000000">
                      <a:alpha val="43137"/>
                    </a:srgbClr>
                  </a:outerShdw>
                </a:effectLst>
                <a:latin typeface="Book Antiqua" pitchFamily="18" charset="0"/>
              </a:rPr>
              <a:t>крючок</a:t>
            </a:r>
            <a:r>
              <a:rPr lang="ru-RU" sz="3400" b="1" dirty="0" smtClean="0">
                <a:effectLst>
                  <a:outerShdw blurRad="38100" dist="38100" dir="2700000" algn="tl">
                    <a:srgbClr val="000000">
                      <a:alpha val="43137"/>
                    </a:srgbClr>
                  </a:outerShdw>
                </a:effectLst>
                <a:latin typeface="Book Antiqua" pitchFamily="18" charset="0"/>
              </a:rPr>
              <a:t>", "</a:t>
            </a:r>
            <a:r>
              <a:rPr lang="ru-RU" sz="3400" b="1" dirty="0" smtClean="0">
                <a:solidFill>
                  <a:srgbClr val="00B050"/>
                </a:solidFill>
                <a:effectLst>
                  <a:outerShdw blurRad="38100" dist="38100" dir="2700000" algn="tl">
                    <a:srgbClr val="000000">
                      <a:alpha val="43137"/>
                    </a:srgbClr>
                  </a:outerShdw>
                </a:effectLst>
                <a:latin typeface="Book Antiqua" pitchFamily="18" charset="0"/>
              </a:rPr>
              <a:t>закорючка</a:t>
            </a:r>
            <a:r>
              <a:rPr lang="ru-RU" sz="3400" b="1" dirty="0" smtClean="0">
                <a:effectLst>
                  <a:outerShdw blurRad="38100" dist="38100" dir="2700000" algn="tl">
                    <a:srgbClr val="000000">
                      <a:alpha val="43137"/>
                    </a:srgbClr>
                  </a:outerShdw>
                </a:effectLst>
                <a:latin typeface="Book Antiqua" pitchFamily="18" charset="0"/>
              </a:rPr>
              <a:t>" </a:t>
            </a:r>
            <a:endParaRPr lang="ru-RU" sz="3400" b="1" dirty="0">
              <a:effectLst>
                <a:outerShdw blurRad="38100" dist="38100" dir="2700000" algn="tl">
                  <a:srgbClr val="000000">
                    <a:alpha val="43137"/>
                  </a:srgbClr>
                </a:outerShdw>
              </a:effectLst>
              <a:latin typeface="Book Antiqua"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noFill/>
          <a:ln w="190500">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214282" y="214290"/>
            <a:ext cx="8715436" cy="1754326"/>
          </a:xfrm>
          <a:prstGeom prst="rect">
            <a:avLst/>
          </a:prstGeom>
        </p:spPr>
        <p:txBody>
          <a:bodyPr wrap="square">
            <a:spAutoFit/>
          </a:bodyPr>
          <a:lstStyle/>
          <a:p>
            <a:pPr algn="ctr"/>
            <a:r>
              <a:rPr lang="ru-RU" sz="3600" b="1" dirty="0" smtClean="0">
                <a:effectLst>
                  <a:outerShdw blurRad="38100" dist="38100" dir="2700000" algn="tl">
                    <a:srgbClr val="000000">
                      <a:alpha val="43137"/>
                    </a:srgbClr>
                  </a:outerShdw>
                </a:effectLst>
                <a:latin typeface="Book Antiqua" pitchFamily="18" charset="0"/>
              </a:rPr>
              <a:t>Как известно, в системе современной русской пунктуации </a:t>
            </a:r>
          </a:p>
          <a:p>
            <a:pPr algn="ctr"/>
            <a:r>
              <a:rPr lang="ru-RU" sz="3600" b="1" u="sng" dirty="0" smtClean="0">
                <a:solidFill>
                  <a:srgbClr val="FF0000"/>
                </a:solidFill>
                <a:effectLst>
                  <a:outerShdw blurRad="38100" dist="38100" dir="2700000" algn="tl">
                    <a:srgbClr val="000000">
                      <a:alpha val="43137"/>
                    </a:srgbClr>
                  </a:outerShdw>
                </a:effectLst>
                <a:latin typeface="Book Antiqua" pitchFamily="18" charset="0"/>
              </a:rPr>
              <a:t>десять знаков препинания</a:t>
            </a:r>
            <a:r>
              <a:rPr lang="ru-RU" sz="3600" b="1" dirty="0" smtClean="0">
                <a:solidFill>
                  <a:srgbClr val="FF0000"/>
                </a:solidFill>
                <a:effectLst>
                  <a:outerShdw blurRad="38100" dist="38100" dir="2700000" algn="tl">
                    <a:srgbClr val="000000">
                      <a:alpha val="43137"/>
                    </a:srgbClr>
                  </a:outerShdw>
                </a:effectLst>
                <a:latin typeface="Book Antiqua" pitchFamily="18" charset="0"/>
              </a:rPr>
              <a:t>:</a:t>
            </a:r>
            <a:r>
              <a:rPr lang="ru-RU" sz="3600" b="1" dirty="0" smtClean="0">
                <a:effectLst>
                  <a:outerShdw blurRad="38100" dist="38100" dir="2700000" algn="tl">
                    <a:srgbClr val="000000">
                      <a:alpha val="43137"/>
                    </a:srgbClr>
                  </a:outerShdw>
                </a:effectLst>
                <a:latin typeface="Book Antiqua" pitchFamily="18" charset="0"/>
              </a:rPr>
              <a:t> </a:t>
            </a:r>
          </a:p>
        </p:txBody>
      </p:sp>
      <p:sp>
        <p:nvSpPr>
          <p:cNvPr id="7" name="Прямоугольник 6"/>
          <p:cNvSpPr/>
          <p:nvPr/>
        </p:nvSpPr>
        <p:spPr>
          <a:xfrm>
            <a:off x="3857620" y="2214554"/>
            <a:ext cx="5072098" cy="4401205"/>
          </a:xfrm>
          <a:prstGeom prst="rect">
            <a:avLst/>
          </a:prstGeom>
          <a:ln>
            <a:noFill/>
          </a:ln>
        </p:spPr>
        <p:txBody>
          <a:bodyPr wrap="square">
            <a:spAutoFit/>
          </a:bodyPr>
          <a:lstStyle/>
          <a:p>
            <a:pPr algn="just">
              <a:buClr>
                <a:srgbClr val="FF0000"/>
              </a:buClr>
              <a:buFont typeface="Courier New" pitchFamily="49" charset="0"/>
              <a:buChar char="o"/>
            </a:pPr>
            <a:r>
              <a:rPr lang="ru-RU" sz="2800" b="1" dirty="0" smtClean="0">
                <a:effectLst>
                  <a:outerShdw blurRad="38100" dist="38100" dir="2700000" algn="tl">
                    <a:srgbClr val="000000">
                      <a:alpha val="43137"/>
                    </a:srgbClr>
                  </a:outerShdw>
                </a:effectLst>
                <a:latin typeface="Book Antiqua" pitchFamily="18" charset="0"/>
              </a:rPr>
              <a:t> точка </a:t>
            </a:r>
            <a:r>
              <a:rPr lang="ru-RU" sz="2800" b="1" dirty="0" smtClean="0">
                <a:solidFill>
                  <a:srgbClr val="00B050"/>
                </a:solidFill>
                <a:effectLst>
                  <a:outerShdw blurRad="38100" dist="38100" dir="2700000" algn="tl">
                    <a:srgbClr val="000000">
                      <a:alpha val="43137"/>
                    </a:srgbClr>
                  </a:outerShdw>
                </a:effectLst>
                <a:latin typeface="Book Antiqua" pitchFamily="18" charset="0"/>
              </a:rPr>
              <a:t>[</a:t>
            </a:r>
            <a:r>
              <a:rPr lang="ru-RU" sz="2800" b="1" dirty="0" smtClean="0">
                <a:solidFill>
                  <a:srgbClr val="0070C0"/>
                </a:solidFill>
                <a:effectLst>
                  <a:outerShdw blurRad="38100" dist="38100" dir="2700000" algn="tl">
                    <a:srgbClr val="000000">
                      <a:alpha val="43137"/>
                    </a:srgbClr>
                  </a:outerShdw>
                </a:effectLst>
                <a:latin typeface="Book Antiqua" pitchFamily="18" charset="0"/>
              </a:rPr>
              <a:t>.</a:t>
            </a:r>
            <a:r>
              <a:rPr lang="ru-RU" sz="2800" b="1" dirty="0" smtClean="0">
                <a:solidFill>
                  <a:srgbClr val="00B050"/>
                </a:solidFill>
                <a:effectLst>
                  <a:outerShdw blurRad="38100" dist="38100" dir="2700000" algn="tl">
                    <a:srgbClr val="000000">
                      <a:alpha val="43137"/>
                    </a:srgbClr>
                  </a:outerShdw>
                </a:effectLst>
                <a:latin typeface="Book Antiqua" pitchFamily="18" charset="0"/>
              </a:rPr>
              <a:t>]</a:t>
            </a:r>
            <a:r>
              <a:rPr lang="ru-RU" sz="2800" b="1" dirty="0" smtClean="0">
                <a:effectLst>
                  <a:outerShdw blurRad="38100" dist="38100" dir="2700000" algn="tl">
                    <a:srgbClr val="000000">
                      <a:alpha val="43137"/>
                    </a:srgbClr>
                  </a:outerShdw>
                </a:effectLst>
                <a:latin typeface="Book Antiqua" pitchFamily="18" charset="0"/>
              </a:rPr>
              <a:t> </a:t>
            </a:r>
          </a:p>
          <a:p>
            <a:pPr algn="just">
              <a:buClr>
                <a:srgbClr val="FF0000"/>
              </a:buClr>
              <a:buFont typeface="Courier New" pitchFamily="49" charset="0"/>
              <a:buChar char="o"/>
            </a:pPr>
            <a:r>
              <a:rPr lang="ru-RU" sz="2800" b="1" dirty="0" smtClean="0">
                <a:effectLst>
                  <a:outerShdw blurRad="38100" dist="38100" dir="2700000" algn="tl">
                    <a:srgbClr val="000000">
                      <a:alpha val="43137"/>
                    </a:srgbClr>
                  </a:outerShdw>
                </a:effectLst>
                <a:latin typeface="Book Antiqua" pitchFamily="18" charset="0"/>
              </a:rPr>
              <a:t> запятая </a:t>
            </a:r>
            <a:r>
              <a:rPr lang="ru-RU" sz="2800" b="1" dirty="0" smtClean="0">
                <a:solidFill>
                  <a:srgbClr val="00B050"/>
                </a:solidFill>
                <a:effectLst>
                  <a:outerShdw blurRad="38100" dist="38100" dir="2700000" algn="tl">
                    <a:srgbClr val="000000">
                      <a:alpha val="43137"/>
                    </a:srgbClr>
                  </a:outerShdw>
                </a:effectLst>
                <a:latin typeface="Book Antiqua" pitchFamily="18" charset="0"/>
              </a:rPr>
              <a:t>[</a:t>
            </a:r>
            <a:r>
              <a:rPr lang="ru-RU" sz="2800" b="1" dirty="0" smtClean="0">
                <a:solidFill>
                  <a:srgbClr val="0070C0"/>
                </a:solidFill>
                <a:effectLst>
                  <a:outerShdw blurRad="38100" dist="38100" dir="2700000" algn="tl">
                    <a:srgbClr val="000000">
                      <a:alpha val="43137"/>
                    </a:srgbClr>
                  </a:outerShdw>
                </a:effectLst>
                <a:latin typeface="Book Antiqua" pitchFamily="18" charset="0"/>
              </a:rPr>
              <a:t>,</a:t>
            </a:r>
            <a:r>
              <a:rPr lang="ru-RU" sz="2800" b="1" dirty="0" smtClean="0">
                <a:solidFill>
                  <a:srgbClr val="00B050"/>
                </a:solidFill>
                <a:effectLst>
                  <a:outerShdw blurRad="38100" dist="38100" dir="2700000" algn="tl">
                    <a:srgbClr val="000000">
                      <a:alpha val="43137"/>
                    </a:srgbClr>
                  </a:outerShdw>
                </a:effectLst>
                <a:latin typeface="Book Antiqua" pitchFamily="18" charset="0"/>
              </a:rPr>
              <a:t>]</a:t>
            </a:r>
          </a:p>
          <a:p>
            <a:pPr algn="just">
              <a:buClr>
                <a:srgbClr val="FF0000"/>
              </a:buClr>
              <a:buFont typeface="Courier New" pitchFamily="49" charset="0"/>
              <a:buChar char="o"/>
            </a:pPr>
            <a:r>
              <a:rPr lang="ru-RU" sz="2800" b="1" dirty="0" smtClean="0">
                <a:effectLst>
                  <a:outerShdw blurRad="38100" dist="38100" dir="2700000" algn="tl">
                    <a:srgbClr val="000000">
                      <a:alpha val="43137"/>
                    </a:srgbClr>
                  </a:outerShdw>
                </a:effectLst>
                <a:latin typeface="Book Antiqua" pitchFamily="18" charset="0"/>
              </a:rPr>
              <a:t> точка с запятой </a:t>
            </a:r>
            <a:r>
              <a:rPr lang="ru-RU" sz="2800" b="1" dirty="0" smtClean="0">
                <a:solidFill>
                  <a:srgbClr val="00B050"/>
                </a:solidFill>
                <a:effectLst>
                  <a:outerShdw blurRad="38100" dist="38100" dir="2700000" algn="tl">
                    <a:srgbClr val="000000">
                      <a:alpha val="43137"/>
                    </a:srgbClr>
                  </a:outerShdw>
                </a:effectLst>
                <a:latin typeface="Book Antiqua" pitchFamily="18" charset="0"/>
              </a:rPr>
              <a:t>[</a:t>
            </a:r>
            <a:r>
              <a:rPr lang="ru-RU" sz="2800" b="1" dirty="0" smtClean="0">
                <a:solidFill>
                  <a:srgbClr val="0070C0"/>
                </a:solidFill>
                <a:effectLst>
                  <a:outerShdw blurRad="38100" dist="38100" dir="2700000" algn="tl">
                    <a:srgbClr val="000000">
                      <a:alpha val="43137"/>
                    </a:srgbClr>
                  </a:outerShdw>
                </a:effectLst>
                <a:latin typeface="Book Antiqua" pitchFamily="18" charset="0"/>
              </a:rPr>
              <a:t>;</a:t>
            </a:r>
            <a:r>
              <a:rPr lang="ru-RU" sz="2800" b="1" dirty="0" smtClean="0">
                <a:solidFill>
                  <a:srgbClr val="00B050"/>
                </a:solidFill>
                <a:effectLst>
                  <a:outerShdw blurRad="38100" dist="38100" dir="2700000" algn="tl">
                    <a:srgbClr val="000000">
                      <a:alpha val="43137"/>
                    </a:srgbClr>
                  </a:outerShdw>
                </a:effectLst>
                <a:latin typeface="Book Antiqua" pitchFamily="18" charset="0"/>
              </a:rPr>
              <a:t>]</a:t>
            </a:r>
            <a:r>
              <a:rPr lang="ru-RU" sz="2800" b="1" dirty="0" smtClean="0">
                <a:effectLst>
                  <a:outerShdw blurRad="38100" dist="38100" dir="2700000" algn="tl">
                    <a:srgbClr val="000000">
                      <a:alpha val="43137"/>
                    </a:srgbClr>
                  </a:outerShdw>
                </a:effectLst>
                <a:latin typeface="Book Antiqua" pitchFamily="18" charset="0"/>
              </a:rPr>
              <a:t> </a:t>
            </a:r>
          </a:p>
          <a:p>
            <a:pPr algn="just">
              <a:buClr>
                <a:srgbClr val="FF0000"/>
              </a:buClr>
              <a:buFont typeface="Courier New" pitchFamily="49" charset="0"/>
              <a:buChar char="o"/>
            </a:pPr>
            <a:r>
              <a:rPr lang="ru-RU" sz="2800" b="1" dirty="0" smtClean="0">
                <a:effectLst>
                  <a:outerShdw blurRad="38100" dist="38100" dir="2700000" algn="tl">
                    <a:srgbClr val="000000">
                      <a:alpha val="43137"/>
                    </a:srgbClr>
                  </a:outerShdw>
                </a:effectLst>
                <a:latin typeface="Book Antiqua" pitchFamily="18" charset="0"/>
              </a:rPr>
              <a:t> многоточие </a:t>
            </a:r>
            <a:r>
              <a:rPr lang="ru-RU" sz="2800" b="1" dirty="0" smtClean="0">
                <a:solidFill>
                  <a:srgbClr val="00B050"/>
                </a:solidFill>
                <a:effectLst>
                  <a:outerShdw blurRad="38100" dist="38100" dir="2700000" algn="tl">
                    <a:srgbClr val="000000">
                      <a:alpha val="43137"/>
                    </a:srgbClr>
                  </a:outerShdw>
                </a:effectLst>
                <a:latin typeface="Book Antiqua" pitchFamily="18" charset="0"/>
              </a:rPr>
              <a:t>[</a:t>
            </a:r>
            <a:r>
              <a:rPr lang="ru-RU" sz="2800" b="1" dirty="0" smtClean="0">
                <a:solidFill>
                  <a:srgbClr val="0070C0"/>
                </a:solidFill>
                <a:effectLst>
                  <a:outerShdw blurRad="38100" dist="38100" dir="2700000" algn="tl">
                    <a:srgbClr val="000000">
                      <a:alpha val="43137"/>
                    </a:srgbClr>
                  </a:outerShdw>
                </a:effectLst>
                <a:latin typeface="Book Antiqua" pitchFamily="18" charset="0"/>
              </a:rPr>
              <a:t>…</a:t>
            </a:r>
            <a:r>
              <a:rPr lang="ru-RU" sz="2800" b="1" dirty="0" smtClean="0">
                <a:solidFill>
                  <a:srgbClr val="00B050"/>
                </a:solidFill>
                <a:effectLst>
                  <a:outerShdw blurRad="38100" dist="38100" dir="2700000" algn="tl">
                    <a:srgbClr val="000000">
                      <a:alpha val="43137"/>
                    </a:srgbClr>
                  </a:outerShdw>
                </a:effectLst>
                <a:latin typeface="Book Antiqua" pitchFamily="18" charset="0"/>
              </a:rPr>
              <a:t>]</a:t>
            </a:r>
          </a:p>
          <a:p>
            <a:pPr algn="just">
              <a:buClr>
                <a:srgbClr val="FF0000"/>
              </a:buClr>
              <a:buFont typeface="Courier New" pitchFamily="49" charset="0"/>
              <a:buChar char="o"/>
            </a:pPr>
            <a:r>
              <a:rPr lang="ru-RU" sz="2800" b="1" dirty="0" smtClean="0">
                <a:effectLst>
                  <a:outerShdw blurRad="38100" dist="38100" dir="2700000" algn="tl">
                    <a:srgbClr val="000000">
                      <a:alpha val="43137"/>
                    </a:srgbClr>
                  </a:outerShdw>
                </a:effectLst>
                <a:latin typeface="Book Antiqua" pitchFamily="18" charset="0"/>
              </a:rPr>
              <a:t> двоеточие </a:t>
            </a:r>
            <a:r>
              <a:rPr lang="ru-RU" sz="2800" b="1" dirty="0" smtClean="0">
                <a:solidFill>
                  <a:srgbClr val="00B050"/>
                </a:solidFill>
                <a:effectLst>
                  <a:outerShdw blurRad="38100" dist="38100" dir="2700000" algn="tl">
                    <a:srgbClr val="000000">
                      <a:alpha val="43137"/>
                    </a:srgbClr>
                  </a:outerShdw>
                </a:effectLst>
                <a:latin typeface="Book Antiqua" pitchFamily="18" charset="0"/>
              </a:rPr>
              <a:t>[</a:t>
            </a:r>
            <a:r>
              <a:rPr lang="ru-RU" sz="2800" b="1" dirty="0" smtClean="0">
                <a:solidFill>
                  <a:srgbClr val="0070C0"/>
                </a:solidFill>
                <a:effectLst>
                  <a:outerShdw blurRad="38100" dist="38100" dir="2700000" algn="tl">
                    <a:srgbClr val="000000">
                      <a:alpha val="43137"/>
                    </a:srgbClr>
                  </a:outerShdw>
                </a:effectLst>
                <a:latin typeface="Book Antiqua" pitchFamily="18" charset="0"/>
              </a:rPr>
              <a:t>:</a:t>
            </a:r>
            <a:r>
              <a:rPr lang="ru-RU" sz="2800" b="1" dirty="0" smtClean="0">
                <a:solidFill>
                  <a:srgbClr val="00B050"/>
                </a:solidFill>
                <a:effectLst>
                  <a:outerShdw blurRad="38100" dist="38100" dir="2700000" algn="tl">
                    <a:srgbClr val="000000">
                      <a:alpha val="43137"/>
                    </a:srgbClr>
                  </a:outerShdw>
                </a:effectLst>
                <a:latin typeface="Book Antiqua" pitchFamily="18" charset="0"/>
              </a:rPr>
              <a:t>]</a:t>
            </a:r>
          </a:p>
          <a:p>
            <a:pPr algn="just">
              <a:buClr>
                <a:srgbClr val="FF0000"/>
              </a:buClr>
              <a:buFont typeface="Courier New" pitchFamily="49" charset="0"/>
              <a:buChar char="o"/>
            </a:pPr>
            <a:r>
              <a:rPr lang="ru-RU" sz="2800" b="1" dirty="0" smtClean="0">
                <a:effectLst>
                  <a:outerShdw blurRad="38100" dist="38100" dir="2700000" algn="tl">
                    <a:srgbClr val="000000">
                      <a:alpha val="43137"/>
                    </a:srgbClr>
                  </a:outerShdw>
                </a:effectLst>
                <a:latin typeface="Book Antiqua" pitchFamily="18" charset="0"/>
              </a:rPr>
              <a:t> вопросительный знак </a:t>
            </a:r>
            <a:r>
              <a:rPr lang="ru-RU" sz="2800" b="1" dirty="0" smtClean="0">
                <a:solidFill>
                  <a:srgbClr val="00B050"/>
                </a:solidFill>
                <a:effectLst>
                  <a:outerShdw blurRad="38100" dist="38100" dir="2700000" algn="tl">
                    <a:srgbClr val="000000">
                      <a:alpha val="43137"/>
                    </a:srgbClr>
                  </a:outerShdw>
                </a:effectLst>
                <a:latin typeface="Book Antiqua" pitchFamily="18" charset="0"/>
              </a:rPr>
              <a:t>[</a:t>
            </a:r>
            <a:r>
              <a:rPr lang="ru-RU" sz="2800" b="1" dirty="0" smtClean="0">
                <a:solidFill>
                  <a:srgbClr val="0070C0"/>
                </a:solidFill>
                <a:effectLst>
                  <a:outerShdw blurRad="38100" dist="38100" dir="2700000" algn="tl">
                    <a:srgbClr val="000000">
                      <a:alpha val="43137"/>
                    </a:srgbClr>
                  </a:outerShdw>
                </a:effectLst>
                <a:latin typeface="Book Antiqua" pitchFamily="18" charset="0"/>
              </a:rPr>
              <a:t>?</a:t>
            </a:r>
            <a:r>
              <a:rPr lang="ru-RU" sz="2800" b="1" dirty="0" smtClean="0">
                <a:solidFill>
                  <a:srgbClr val="00B050"/>
                </a:solidFill>
                <a:effectLst>
                  <a:outerShdw blurRad="38100" dist="38100" dir="2700000" algn="tl">
                    <a:srgbClr val="000000">
                      <a:alpha val="43137"/>
                    </a:srgbClr>
                  </a:outerShdw>
                </a:effectLst>
                <a:latin typeface="Book Antiqua" pitchFamily="18" charset="0"/>
              </a:rPr>
              <a:t>]</a:t>
            </a:r>
          </a:p>
          <a:p>
            <a:pPr algn="just">
              <a:buClr>
                <a:srgbClr val="FF0000"/>
              </a:buClr>
              <a:buFont typeface="Courier New" pitchFamily="49" charset="0"/>
              <a:buChar char="o"/>
            </a:pPr>
            <a:r>
              <a:rPr lang="ru-RU" sz="2800" b="1" dirty="0" smtClean="0">
                <a:effectLst>
                  <a:outerShdw blurRad="38100" dist="38100" dir="2700000" algn="tl">
                    <a:srgbClr val="000000">
                      <a:alpha val="43137"/>
                    </a:srgbClr>
                  </a:outerShdw>
                </a:effectLst>
                <a:latin typeface="Book Antiqua" pitchFamily="18" charset="0"/>
              </a:rPr>
              <a:t> восклицательный знак </a:t>
            </a:r>
            <a:r>
              <a:rPr lang="ru-RU" sz="2800" b="1" dirty="0" smtClean="0">
                <a:solidFill>
                  <a:srgbClr val="00B050"/>
                </a:solidFill>
                <a:effectLst>
                  <a:outerShdw blurRad="38100" dist="38100" dir="2700000" algn="tl">
                    <a:srgbClr val="000000">
                      <a:alpha val="43137"/>
                    </a:srgbClr>
                  </a:outerShdw>
                </a:effectLst>
                <a:latin typeface="Book Antiqua" pitchFamily="18" charset="0"/>
              </a:rPr>
              <a:t>[</a:t>
            </a:r>
            <a:r>
              <a:rPr lang="ru-RU" sz="2800" b="1" dirty="0" smtClean="0">
                <a:solidFill>
                  <a:srgbClr val="0070C0"/>
                </a:solidFill>
                <a:effectLst>
                  <a:outerShdw blurRad="38100" dist="38100" dir="2700000" algn="tl">
                    <a:srgbClr val="000000">
                      <a:alpha val="43137"/>
                    </a:srgbClr>
                  </a:outerShdw>
                </a:effectLst>
                <a:latin typeface="Book Antiqua" pitchFamily="18" charset="0"/>
              </a:rPr>
              <a:t>!</a:t>
            </a:r>
            <a:r>
              <a:rPr lang="ru-RU" sz="2800" b="1" dirty="0" smtClean="0">
                <a:solidFill>
                  <a:srgbClr val="00B050"/>
                </a:solidFill>
                <a:effectLst>
                  <a:outerShdw blurRad="38100" dist="38100" dir="2700000" algn="tl">
                    <a:srgbClr val="000000">
                      <a:alpha val="43137"/>
                    </a:srgbClr>
                  </a:outerShdw>
                </a:effectLst>
                <a:latin typeface="Book Antiqua" pitchFamily="18" charset="0"/>
              </a:rPr>
              <a:t>]</a:t>
            </a:r>
            <a:r>
              <a:rPr lang="ru-RU" sz="2800" b="1" dirty="0" smtClean="0">
                <a:effectLst>
                  <a:outerShdw blurRad="38100" dist="38100" dir="2700000" algn="tl">
                    <a:srgbClr val="000000">
                      <a:alpha val="43137"/>
                    </a:srgbClr>
                  </a:outerShdw>
                </a:effectLst>
                <a:latin typeface="Book Antiqua" pitchFamily="18" charset="0"/>
              </a:rPr>
              <a:t> </a:t>
            </a:r>
          </a:p>
          <a:p>
            <a:pPr algn="just">
              <a:buClr>
                <a:srgbClr val="FF0000"/>
              </a:buClr>
              <a:buFont typeface="Courier New" pitchFamily="49" charset="0"/>
              <a:buChar char="o"/>
            </a:pPr>
            <a:r>
              <a:rPr lang="ru-RU" sz="2800" b="1" dirty="0" smtClean="0">
                <a:effectLst>
                  <a:outerShdw blurRad="38100" dist="38100" dir="2700000" algn="tl">
                    <a:srgbClr val="000000">
                      <a:alpha val="43137"/>
                    </a:srgbClr>
                  </a:outerShdw>
                </a:effectLst>
                <a:latin typeface="Book Antiqua" pitchFamily="18" charset="0"/>
              </a:rPr>
              <a:t> тире </a:t>
            </a:r>
            <a:r>
              <a:rPr lang="ru-RU" sz="2800" b="1" dirty="0" smtClean="0">
                <a:solidFill>
                  <a:srgbClr val="00B050"/>
                </a:solidFill>
                <a:effectLst>
                  <a:outerShdw blurRad="38100" dist="38100" dir="2700000" algn="tl">
                    <a:srgbClr val="000000">
                      <a:alpha val="43137"/>
                    </a:srgbClr>
                  </a:outerShdw>
                </a:effectLst>
                <a:latin typeface="Book Antiqua" pitchFamily="18" charset="0"/>
              </a:rPr>
              <a:t>[</a:t>
            </a:r>
            <a:r>
              <a:rPr lang="ru-RU" sz="2800" b="1" dirty="0" smtClean="0">
                <a:solidFill>
                  <a:srgbClr val="0070C0"/>
                </a:solidFill>
                <a:effectLst>
                  <a:outerShdw blurRad="38100" dist="38100" dir="2700000" algn="tl">
                    <a:srgbClr val="000000">
                      <a:alpha val="43137"/>
                    </a:srgbClr>
                  </a:outerShdw>
                </a:effectLst>
                <a:latin typeface="Book Antiqua" pitchFamily="18" charset="0"/>
              </a:rPr>
              <a:t>-</a:t>
            </a:r>
            <a:r>
              <a:rPr lang="ru-RU" sz="2800" b="1" dirty="0" smtClean="0">
                <a:solidFill>
                  <a:srgbClr val="00B050"/>
                </a:solidFill>
                <a:effectLst>
                  <a:outerShdw blurRad="38100" dist="38100" dir="2700000" algn="tl">
                    <a:srgbClr val="000000">
                      <a:alpha val="43137"/>
                    </a:srgbClr>
                  </a:outerShdw>
                </a:effectLst>
                <a:latin typeface="Book Antiqua" pitchFamily="18" charset="0"/>
              </a:rPr>
              <a:t>]</a:t>
            </a:r>
          </a:p>
          <a:p>
            <a:pPr algn="just">
              <a:buClr>
                <a:srgbClr val="FF0000"/>
              </a:buClr>
              <a:buFont typeface="Courier New" pitchFamily="49" charset="0"/>
              <a:buChar char="o"/>
            </a:pPr>
            <a:r>
              <a:rPr lang="ru-RU" sz="2800" b="1" dirty="0" smtClean="0">
                <a:effectLst>
                  <a:outerShdw blurRad="38100" dist="38100" dir="2700000" algn="tl">
                    <a:srgbClr val="000000">
                      <a:alpha val="43137"/>
                    </a:srgbClr>
                  </a:outerShdw>
                </a:effectLst>
                <a:latin typeface="Book Antiqua" pitchFamily="18" charset="0"/>
              </a:rPr>
              <a:t> скобки </a:t>
            </a:r>
            <a:r>
              <a:rPr lang="ru-RU" sz="2800" b="1" dirty="0" smtClean="0">
                <a:solidFill>
                  <a:srgbClr val="00B050"/>
                </a:solidFill>
                <a:effectLst>
                  <a:outerShdw blurRad="38100" dist="38100" dir="2700000" algn="tl">
                    <a:srgbClr val="000000">
                      <a:alpha val="43137"/>
                    </a:srgbClr>
                  </a:outerShdw>
                </a:effectLst>
                <a:latin typeface="Book Antiqua" pitchFamily="18" charset="0"/>
              </a:rPr>
              <a:t>[</a:t>
            </a:r>
            <a:r>
              <a:rPr lang="ru-RU" sz="2800" b="1" dirty="0" smtClean="0">
                <a:solidFill>
                  <a:srgbClr val="0070C0"/>
                </a:solidFill>
                <a:effectLst>
                  <a:outerShdw blurRad="38100" dist="38100" dir="2700000" algn="tl">
                    <a:srgbClr val="000000">
                      <a:alpha val="43137"/>
                    </a:srgbClr>
                  </a:outerShdw>
                </a:effectLst>
                <a:latin typeface="Book Antiqua" pitchFamily="18" charset="0"/>
              </a:rPr>
              <a:t>( ) </a:t>
            </a:r>
            <a:r>
              <a:rPr lang="ru-RU" sz="2800" b="1" dirty="0" smtClean="0">
                <a:effectLst>
                  <a:outerShdw blurRad="38100" dist="38100" dir="2700000" algn="tl">
                    <a:srgbClr val="000000">
                      <a:alpha val="43137"/>
                    </a:srgbClr>
                  </a:outerShdw>
                </a:effectLst>
                <a:latin typeface="Book Antiqua" pitchFamily="18" charset="0"/>
              </a:rPr>
              <a:t>или</a:t>
            </a:r>
            <a:r>
              <a:rPr lang="ru-RU" sz="2800" b="1" dirty="0" smtClean="0">
                <a:solidFill>
                  <a:srgbClr val="FF0000"/>
                </a:solidFill>
                <a:effectLst>
                  <a:outerShdw blurRad="38100" dist="38100" dir="2700000" algn="tl">
                    <a:srgbClr val="000000">
                      <a:alpha val="43137"/>
                    </a:srgbClr>
                  </a:outerShdw>
                </a:effectLst>
                <a:latin typeface="Book Antiqua" pitchFamily="18" charset="0"/>
              </a:rPr>
              <a:t> </a:t>
            </a:r>
            <a:r>
              <a:rPr lang="en-US" sz="2800" b="1" dirty="0" smtClean="0">
                <a:solidFill>
                  <a:srgbClr val="0070C0"/>
                </a:solidFill>
                <a:effectLst>
                  <a:outerShdw blurRad="38100" dist="38100" dir="2700000" algn="tl">
                    <a:srgbClr val="000000">
                      <a:alpha val="43137"/>
                    </a:srgbClr>
                  </a:outerShdw>
                </a:effectLst>
                <a:latin typeface="Book Antiqua" pitchFamily="18" charset="0"/>
              </a:rPr>
              <a:t>[ ]</a:t>
            </a:r>
            <a:r>
              <a:rPr lang="ru-RU" sz="2800" b="1" dirty="0" smtClean="0">
                <a:solidFill>
                  <a:srgbClr val="00B050"/>
                </a:solidFill>
                <a:effectLst>
                  <a:outerShdw blurRad="38100" dist="38100" dir="2700000" algn="tl">
                    <a:srgbClr val="000000">
                      <a:alpha val="43137"/>
                    </a:srgbClr>
                  </a:outerShdw>
                </a:effectLst>
                <a:latin typeface="Book Antiqua" pitchFamily="18" charset="0"/>
              </a:rPr>
              <a:t>]</a:t>
            </a:r>
          </a:p>
          <a:p>
            <a:pPr algn="just">
              <a:buClr>
                <a:srgbClr val="FF0000"/>
              </a:buClr>
              <a:buFont typeface="Courier New" pitchFamily="49" charset="0"/>
              <a:buChar char="o"/>
            </a:pPr>
            <a:r>
              <a:rPr lang="ru-RU" sz="2800" b="1" dirty="0" smtClean="0">
                <a:effectLst>
                  <a:outerShdw blurRad="38100" dist="38100" dir="2700000" algn="tl">
                    <a:srgbClr val="000000">
                      <a:alpha val="43137"/>
                    </a:srgbClr>
                  </a:outerShdw>
                </a:effectLst>
                <a:latin typeface="Book Antiqua" pitchFamily="18" charset="0"/>
              </a:rPr>
              <a:t> кавычки </a:t>
            </a:r>
            <a:r>
              <a:rPr lang="ru-RU" sz="2800" b="1" dirty="0" smtClean="0">
                <a:solidFill>
                  <a:srgbClr val="00B050"/>
                </a:solidFill>
                <a:effectLst>
                  <a:outerShdw blurRad="38100" dist="38100" dir="2700000" algn="tl">
                    <a:srgbClr val="000000">
                      <a:alpha val="43137"/>
                    </a:srgbClr>
                  </a:outerShdw>
                </a:effectLst>
                <a:latin typeface="Book Antiqua" pitchFamily="18" charset="0"/>
              </a:rPr>
              <a:t>[</a:t>
            </a:r>
            <a:r>
              <a:rPr lang="ru-RU" sz="2800" b="1" dirty="0" smtClean="0">
                <a:solidFill>
                  <a:srgbClr val="0070C0"/>
                </a:solidFill>
                <a:effectLst>
                  <a:outerShdw blurRad="38100" dist="38100" dir="2700000" algn="tl">
                    <a:srgbClr val="000000">
                      <a:alpha val="43137"/>
                    </a:srgbClr>
                  </a:outerShdw>
                </a:effectLst>
                <a:latin typeface="Book Antiqua" pitchFamily="18" charset="0"/>
              </a:rPr>
              <a:t>«</a:t>
            </a:r>
            <a:r>
              <a:rPr lang="ru-RU" sz="2800" b="1" dirty="0" smtClean="0">
                <a:solidFill>
                  <a:srgbClr val="FF0000"/>
                </a:solidFill>
                <a:effectLst>
                  <a:outerShdw blurRad="38100" dist="38100" dir="2700000" algn="tl">
                    <a:srgbClr val="000000">
                      <a:alpha val="43137"/>
                    </a:srgbClr>
                  </a:outerShdw>
                </a:effectLst>
                <a:latin typeface="Book Antiqua" pitchFamily="18" charset="0"/>
              </a:rPr>
              <a:t> </a:t>
            </a:r>
            <a:r>
              <a:rPr lang="ru-RU" sz="2800" b="1" dirty="0" smtClean="0">
                <a:solidFill>
                  <a:srgbClr val="0070C0"/>
                </a:solidFill>
                <a:effectLst>
                  <a:outerShdw blurRad="38100" dist="38100" dir="2700000" algn="tl">
                    <a:srgbClr val="000000">
                      <a:alpha val="43137"/>
                    </a:srgbClr>
                  </a:outerShdw>
                </a:effectLst>
                <a:latin typeface="Book Antiqua" pitchFamily="18" charset="0"/>
              </a:rPr>
              <a:t>»</a:t>
            </a:r>
            <a:r>
              <a:rPr lang="ru-RU" sz="2800" b="1" dirty="0" smtClean="0">
                <a:solidFill>
                  <a:srgbClr val="FF0000"/>
                </a:solidFill>
                <a:effectLst>
                  <a:outerShdw blurRad="38100" dist="38100" dir="2700000" algn="tl">
                    <a:srgbClr val="000000">
                      <a:alpha val="43137"/>
                    </a:srgbClr>
                  </a:outerShdw>
                </a:effectLst>
                <a:latin typeface="Book Antiqua" pitchFamily="18" charset="0"/>
              </a:rPr>
              <a:t> </a:t>
            </a:r>
            <a:r>
              <a:rPr lang="ru-RU" sz="2800" b="1" dirty="0" smtClean="0">
                <a:effectLst>
                  <a:outerShdw blurRad="38100" dist="38100" dir="2700000" algn="tl">
                    <a:srgbClr val="000000">
                      <a:alpha val="43137"/>
                    </a:srgbClr>
                  </a:outerShdw>
                </a:effectLst>
                <a:latin typeface="Book Antiqua" pitchFamily="18" charset="0"/>
              </a:rPr>
              <a:t>или </a:t>
            </a:r>
            <a:r>
              <a:rPr lang="ru-RU" sz="2800" b="1" dirty="0" smtClean="0">
                <a:solidFill>
                  <a:srgbClr val="0070C0"/>
                </a:solidFill>
                <a:effectLst>
                  <a:outerShdw blurRad="38100" dist="38100" dir="2700000" algn="tl">
                    <a:srgbClr val="000000">
                      <a:alpha val="43137"/>
                    </a:srgbClr>
                  </a:outerShdw>
                </a:effectLst>
                <a:latin typeface="Book Antiqua" pitchFamily="18" charset="0"/>
              </a:rPr>
              <a:t>"</a:t>
            </a:r>
            <a:r>
              <a:rPr lang="ru-RU" sz="2800" b="1" dirty="0" smtClean="0">
                <a:effectLst>
                  <a:outerShdw blurRad="38100" dist="38100" dir="2700000" algn="tl">
                    <a:srgbClr val="000000">
                      <a:alpha val="43137"/>
                    </a:srgbClr>
                  </a:outerShdw>
                </a:effectLst>
                <a:latin typeface="Book Antiqua" pitchFamily="18" charset="0"/>
              </a:rPr>
              <a:t> </a:t>
            </a:r>
            <a:r>
              <a:rPr lang="ru-RU" sz="2800" b="1" dirty="0" smtClean="0">
                <a:solidFill>
                  <a:srgbClr val="0070C0"/>
                </a:solidFill>
                <a:effectLst>
                  <a:outerShdw blurRad="38100" dist="38100" dir="2700000" algn="tl">
                    <a:srgbClr val="000000">
                      <a:alpha val="43137"/>
                    </a:srgbClr>
                  </a:outerShdw>
                </a:effectLst>
                <a:latin typeface="Book Antiqua" pitchFamily="18" charset="0"/>
              </a:rPr>
              <a:t>"</a:t>
            </a:r>
            <a:r>
              <a:rPr lang="ru-RU" sz="2800" b="1" dirty="0" smtClean="0">
                <a:solidFill>
                  <a:srgbClr val="00B050"/>
                </a:solidFill>
                <a:effectLst>
                  <a:outerShdw blurRad="38100" dist="38100" dir="2700000" algn="tl">
                    <a:srgbClr val="000000">
                      <a:alpha val="43137"/>
                    </a:srgbClr>
                  </a:outerShdw>
                </a:effectLst>
                <a:latin typeface="Book Antiqua" pitchFamily="18" charset="0"/>
              </a:rPr>
              <a:t>] </a:t>
            </a:r>
            <a:endParaRPr lang="ru-RU" sz="2800" dirty="0" smtClean="0">
              <a:solidFill>
                <a:srgbClr val="00B050"/>
              </a:solidFill>
            </a:endParaRPr>
          </a:p>
        </p:txBody>
      </p:sp>
      <p:pic>
        <p:nvPicPr>
          <p:cNvPr id="19" name="Рисунок 18" descr="6.jpg"/>
          <p:cNvPicPr>
            <a:picLocks noChangeAspect="1"/>
          </p:cNvPicPr>
          <p:nvPr/>
        </p:nvPicPr>
        <p:blipFill>
          <a:blip r:embed="rId2" cstate="email">
            <a:biLevel thresh="50000"/>
            <a:lum bright="-20000" contrast="40000"/>
          </a:blip>
          <a:stretch>
            <a:fillRect/>
          </a:stretch>
        </p:blipFill>
        <p:spPr>
          <a:xfrm>
            <a:off x="500034" y="3143248"/>
            <a:ext cx="2928958" cy="2623858"/>
          </a:xfrm>
          <a:prstGeom prst="rect">
            <a:avLst/>
          </a:prstGeom>
        </p:spPr>
      </p:pic>
      <p:pic>
        <p:nvPicPr>
          <p:cNvPr id="20" name="Рисунок 19" descr="19.jpg"/>
          <p:cNvPicPr>
            <a:picLocks noChangeAspect="1"/>
          </p:cNvPicPr>
          <p:nvPr/>
        </p:nvPicPr>
        <p:blipFill>
          <a:blip r:embed="rId3" cstate="email">
            <a:duotone>
              <a:schemeClr val="accent2">
                <a:shade val="45000"/>
                <a:satMod val="135000"/>
              </a:schemeClr>
              <a:prstClr val="white"/>
            </a:duotone>
            <a:lum bright="-20000" contrast="40000"/>
          </a:blip>
          <a:srcRect/>
          <a:stretch>
            <a:fillRect/>
          </a:stretch>
        </p:blipFill>
        <p:spPr>
          <a:xfrm rot="10800000" flipV="1">
            <a:off x="428596" y="2357430"/>
            <a:ext cx="3071834" cy="558045"/>
          </a:xfrm>
          <a:prstGeom prst="rect">
            <a:avLst/>
          </a:prstGeom>
        </p:spPr>
      </p:pic>
      <p:pic>
        <p:nvPicPr>
          <p:cNvPr id="21" name="Рисунок 20" descr="19.jpg"/>
          <p:cNvPicPr>
            <a:picLocks noChangeAspect="1"/>
          </p:cNvPicPr>
          <p:nvPr/>
        </p:nvPicPr>
        <p:blipFill>
          <a:blip r:embed="rId3" cstate="email">
            <a:duotone>
              <a:schemeClr val="accent2">
                <a:shade val="45000"/>
                <a:satMod val="135000"/>
              </a:schemeClr>
              <a:prstClr val="white"/>
            </a:duotone>
            <a:lum bright="-20000" contrast="40000"/>
          </a:blip>
          <a:srcRect/>
          <a:stretch>
            <a:fillRect/>
          </a:stretch>
        </p:blipFill>
        <p:spPr>
          <a:xfrm rot="10800000">
            <a:off x="428596" y="5929330"/>
            <a:ext cx="3071834" cy="55804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noFill/>
          <a:ln w="190500">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145" name="Rectangle 1"/>
          <p:cNvSpPr>
            <a:spLocks noChangeArrowheads="1"/>
          </p:cNvSpPr>
          <p:nvPr/>
        </p:nvSpPr>
        <p:spPr bwMode="auto">
          <a:xfrm>
            <a:off x="179512" y="1916832"/>
            <a:ext cx="8784976"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000" b="0" i="0" u="sng" strike="noStrike" cap="none" normalizeH="0" baseline="0" dirty="0" smtClean="0">
                <a:ln>
                  <a:noFill/>
                </a:ln>
                <a:solidFill>
                  <a:srgbClr val="FF0000"/>
                </a:solidFill>
                <a:effectLst>
                  <a:outerShdw blurRad="38100" dist="38100" dir="2700000" algn="tl">
                    <a:srgbClr val="C0C0C0"/>
                  </a:outerShdw>
                </a:effectLst>
                <a:latin typeface="Times New Roman" pitchFamily="18" charset="0"/>
                <a:ea typeface="Calibri" pitchFamily="34" charset="0"/>
                <a:cs typeface="Times New Roman" pitchFamily="18" charset="0"/>
              </a:rPr>
              <a:t>Точка ставится</a:t>
            </a:r>
            <a:r>
              <a:rPr kumimoji="0" lang="ru-RU" sz="2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endParaRPr kumimoji="0" lang="ru-RU" sz="20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в конце законченного </a:t>
            </a:r>
            <a:r>
              <a:rPr kumimoji="0" lang="ru-RU"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ea typeface="Calibri" pitchFamily="34" charset="0"/>
                <a:cs typeface="Times New Roman" pitchFamily="18" charset="0"/>
              </a:rPr>
              <a:t>повествовательного</a:t>
            </a: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предложения (</a:t>
            </a:r>
            <a:r>
              <a:rPr kumimoji="0" lang="ru-RU" sz="2000"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Стоял солнеч-ный день</a:t>
            </a:r>
            <a:r>
              <a:rPr kumimoji="0" lang="ru-RU" sz="2000" b="1" i="1"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
            </a: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в конце </a:t>
            </a:r>
            <a:r>
              <a:rPr kumimoji="0" lang="ru-RU"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ea typeface="Calibri" pitchFamily="34" charset="0"/>
                <a:cs typeface="Times New Roman" pitchFamily="18" charset="0"/>
              </a:rPr>
              <a:t>побудительного</a:t>
            </a: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предложения, если оно произносится без воск-лицания (</a:t>
            </a:r>
            <a:r>
              <a:rPr kumimoji="0" lang="ru-RU" sz="2000"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Ну что ж, иди</a:t>
            </a:r>
            <a:r>
              <a:rPr kumimoji="0" lang="ru-RU" sz="2000" b="1" i="1" u="none" strike="noStrike" cap="none" normalizeH="0" baseline="0" dirty="0" smtClean="0">
                <a:ln>
                  <a:noFill/>
                </a:ln>
                <a:solidFill>
                  <a:srgbClr val="FF0000"/>
                </a:solidFill>
                <a:effectLst>
                  <a:outerShdw blurRad="38100" dist="38100" dir="2700000" algn="tl">
                    <a:srgbClr val="C0C0C0"/>
                  </a:outerShdw>
                </a:effectLst>
                <a:latin typeface="Consolas" pitchFamily="49" charset="0"/>
                <a:ea typeface="Calibri" pitchFamily="34" charset="0"/>
                <a:cs typeface="Consolas" pitchFamily="49" charset="0"/>
              </a:rPr>
              <a:t>.</a:t>
            </a: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перед союзами </a:t>
            </a:r>
            <a:r>
              <a:rPr kumimoji="0" lang="ru-RU" sz="2000" b="1" i="0" u="none" strike="noStrike" cap="none" normalizeH="0" baseline="0" dirty="0" smtClean="0">
                <a:ln>
                  <a:noFill/>
                </a:ln>
                <a:solidFill>
                  <a:srgbClr val="00B050"/>
                </a:solidFill>
                <a:effectLst>
                  <a:outerShdw blurRad="38100" dist="38100" dir="2700000" algn="tl">
                    <a:srgbClr val="C0C0C0"/>
                  </a:outerShdw>
                </a:effectLst>
                <a:latin typeface="Times New Roman" pitchFamily="18" charset="0"/>
                <a:ea typeface="Calibri" pitchFamily="34" charset="0"/>
                <a:cs typeface="Times New Roman" pitchFamily="18" charset="0"/>
              </a:rPr>
              <a:t>и</a:t>
            </a:r>
            <a:r>
              <a:rPr kumimoji="0" lang="ru-RU"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ea typeface="Calibri" pitchFamily="34" charset="0"/>
                <a:cs typeface="Times New Roman" pitchFamily="18" charset="0"/>
              </a:rPr>
              <a:t>, </a:t>
            </a:r>
            <a:r>
              <a:rPr kumimoji="0" lang="ru-RU" sz="2000" b="1" i="0" u="none" strike="noStrike" cap="none" normalizeH="0" baseline="0" dirty="0" smtClean="0">
                <a:ln>
                  <a:noFill/>
                </a:ln>
                <a:solidFill>
                  <a:srgbClr val="00B050"/>
                </a:solidFill>
                <a:effectLst>
                  <a:outerShdw blurRad="38100" dist="38100" dir="2700000" algn="tl">
                    <a:srgbClr val="C0C0C0"/>
                  </a:outerShdw>
                </a:effectLst>
                <a:latin typeface="Times New Roman" pitchFamily="18" charset="0"/>
                <a:ea typeface="Calibri" pitchFamily="34" charset="0"/>
                <a:cs typeface="Times New Roman" pitchFamily="18" charset="0"/>
              </a:rPr>
              <a:t>а</a:t>
            </a:r>
            <a:r>
              <a:rPr kumimoji="0" lang="ru-RU"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ea typeface="Calibri" pitchFamily="34" charset="0"/>
                <a:cs typeface="Times New Roman" pitchFamily="18" charset="0"/>
              </a:rPr>
              <a:t>, </a:t>
            </a:r>
            <a:r>
              <a:rPr kumimoji="0" lang="ru-RU" sz="2000" b="1" i="0" u="none" strike="noStrike" cap="none" normalizeH="0" baseline="0" dirty="0" smtClean="0">
                <a:ln>
                  <a:noFill/>
                </a:ln>
                <a:solidFill>
                  <a:srgbClr val="00B050"/>
                </a:solidFill>
                <a:effectLst>
                  <a:outerShdw blurRad="38100" dist="38100" dir="2700000" algn="tl">
                    <a:srgbClr val="C0C0C0"/>
                  </a:outerShdw>
                </a:effectLst>
                <a:latin typeface="Times New Roman" pitchFamily="18" charset="0"/>
                <a:ea typeface="Calibri" pitchFamily="34" charset="0"/>
                <a:cs typeface="Times New Roman" pitchFamily="18" charset="0"/>
              </a:rPr>
              <a:t>но</a:t>
            </a:r>
            <a:r>
              <a:rPr kumimoji="0" lang="ru-RU" sz="20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ea typeface="Calibri" pitchFamily="34" charset="0"/>
                <a:cs typeface="Times New Roman" pitchFamily="18" charset="0"/>
              </a:rPr>
              <a:t>, </a:t>
            </a:r>
            <a:r>
              <a:rPr kumimoji="0" lang="ru-RU" sz="2000" b="1" i="0" u="none" strike="noStrike" cap="none" normalizeH="0" baseline="0" dirty="0" smtClean="0">
                <a:ln>
                  <a:noFill/>
                </a:ln>
                <a:solidFill>
                  <a:srgbClr val="00B050"/>
                </a:solidFill>
                <a:effectLst>
                  <a:outerShdw blurRad="38100" dist="38100" dir="2700000" algn="tl">
                    <a:srgbClr val="C0C0C0"/>
                  </a:outerShdw>
                </a:effectLst>
                <a:latin typeface="Times New Roman" pitchFamily="18" charset="0"/>
                <a:ea typeface="Calibri" pitchFamily="34" charset="0"/>
                <a:cs typeface="Times New Roman" pitchFamily="18" charset="0"/>
              </a:rPr>
              <a:t>однако</a:t>
            </a:r>
            <a:r>
              <a:rPr kumimoji="0" lang="ru-RU" sz="20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a:t>
            </a: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если они начинают собой новое предло-жение, т.е. предыдущее предложение интонационно закончено (</a:t>
            </a:r>
            <a:r>
              <a:rPr kumimoji="0" lang="ru-RU" sz="2000" b="0" i="0" u="sng" strike="noStrike" cap="none" normalizeH="0" baseline="0" dirty="0" smtClean="0">
                <a:ln>
                  <a:noFill/>
                </a:ln>
                <a:solidFill>
                  <a:srgbClr val="000000"/>
                </a:solidFill>
                <a:effectLst>
                  <a:outerShdw blurRad="38100" dist="38100" dir="2700000" algn="tl">
                    <a:srgbClr val="C0C0C0"/>
                  </a:outerShdw>
                </a:effectLst>
                <a:latin typeface="Times New Roman" pitchFamily="18" charset="0"/>
                <a:ea typeface="Calibri" pitchFamily="34" charset="0"/>
                <a:cs typeface="Times New Roman" pitchFamily="18" charset="0"/>
              </a:rPr>
              <a:t>сравните</a:t>
            </a: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2000"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Ливень продолжался несколько часов</a:t>
            </a:r>
            <a:r>
              <a:rPr kumimoji="0" lang="ru-RU" sz="2000" b="1"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sz="2000" b="0" i="1" u="none" strike="noStrike" cap="none" normalizeH="0" baseline="0" dirty="0" smtClean="0">
                <a:ln>
                  <a:noFill/>
                </a:ln>
                <a:solidFill>
                  <a:srgbClr val="00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a:t>
            </a:r>
            <a:r>
              <a:rPr kumimoji="0" lang="ru-RU" sz="2000"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Но вот солнце опять заблестело</a:t>
            </a:r>
            <a:r>
              <a:rPr kumimoji="0" lang="ru-RU" sz="2000" b="1"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sz="2000" b="0" i="0" u="none" strike="noStrike" cap="none" normalizeH="0" baseline="0" dirty="0" smtClean="0">
                <a:ln>
                  <a:noFill/>
                </a:ln>
                <a:solidFill>
                  <a:srgbClr val="0070C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2000"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Ливень продолжался несколько часов</a:t>
            </a:r>
            <a:r>
              <a:rPr kumimoji="0" lang="ru-RU" sz="2000" b="0"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sz="2000"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но вот солнце опять заблестело</a:t>
            </a:r>
            <a:r>
              <a:rPr kumimoji="0" lang="ru-RU" sz="2000" b="1"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в конце предложения, входящего в дальнейшее развёрнутое изложение (</a:t>
            </a:r>
            <a:r>
              <a:rPr kumimoji="0" lang="ru-RU" sz="2000"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Вот что произошло вчера утром</a:t>
            </a:r>
            <a:r>
              <a:rPr kumimoji="0" lang="ru-RU" sz="2000" b="1"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a:t>
            </a: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Дальше следует развёрнутое повествова-ние).</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000" b="0" i="0" u="sng" strike="noStrike" cap="none" normalizeH="0" baseline="0" dirty="0" smtClean="0">
                <a:ln>
                  <a:noFill/>
                </a:ln>
                <a:solidFill>
                  <a:srgbClr val="FF0000"/>
                </a:solidFill>
                <a:effectLst>
                  <a:outerShdw blurRad="38100" dist="38100" dir="2700000" algn="tl">
                    <a:srgbClr val="C0C0C0"/>
                  </a:outerShdw>
                </a:effectLst>
                <a:latin typeface="Times New Roman" pitchFamily="18" charset="0"/>
                <a:ea typeface="Calibri" pitchFamily="34" charset="0"/>
                <a:cs typeface="Times New Roman" pitchFamily="18" charset="0"/>
              </a:rPr>
              <a:t>Точка не ставится</a:t>
            </a:r>
            <a:r>
              <a:rPr kumimoji="0" lang="ru-RU" sz="2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endParaRPr kumimoji="0" lang="ru-RU" sz="20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в конце предложений, являющихся заголовками.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Прямоугольник 6"/>
          <p:cNvSpPr/>
          <p:nvPr/>
        </p:nvSpPr>
        <p:spPr>
          <a:xfrm>
            <a:off x="251520" y="188640"/>
            <a:ext cx="8640960" cy="1769715"/>
          </a:xfrm>
          <a:prstGeom prst="rect">
            <a:avLst/>
          </a:prstGeom>
        </p:spPr>
        <p:txBody>
          <a:bodyPr wrap="square">
            <a:spAutoFit/>
          </a:bodyPr>
          <a:lstStyle/>
          <a:p>
            <a:pPr algn="ctr"/>
            <a:r>
              <a:rPr lang="ru-RU" sz="4400" b="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ТОЧКА</a:t>
            </a:r>
          </a:p>
          <a:p>
            <a:pPr algn="ctr"/>
            <a:endParaRPr lang="ru-RU" sz="9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b="1" dirty="0" smtClean="0">
                <a:effectLst>
                  <a:outerShdw blurRad="38100" dist="38100" dir="2700000" algn="tl">
                    <a:srgbClr val="000000">
                      <a:alpha val="43137"/>
                    </a:srgbClr>
                  </a:outerShdw>
                </a:effectLst>
                <a:latin typeface="Century Gothic" pitchFamily="34" charset="0"/>
                <a:ea typeface="Batang" pitchFamily="18" charset="-127"/>
              </a:rPr>
              <a:t>одиночный разделительный знак препинания в виде маленького круглого пятнышка [</a:t>
            </a:r>
            <a:r>
              <a:rPr lang="ru-RU" b="1" dirty="0" smtClean="0">
                <a:solidFill>
                  <a:srgbClr val="FF0000"/>
                </a:solidFill>
                <a:effectLst>
                  <a:outerShdw blurRad="38100" dist="38100" dir="2700000" algn="tl" rotWithShape="0">
                    <a:srgbClr val="000000">
                      <a:alpha val="43137"/>
                    </a:srgbClr>
                  </a:outerShdw>
                </a:effectLst>
                <a:latin typeface="Century Gothic" pitchFamily="34" charset="0"/>
                <a:ea typeface="Batang" pitchFamily="18" charset="-127"/>
              </a:rPr>
              <a:t>.</a:t>
            </a:r>
            <a:r>
              <a:rPr lang="ru-RU" b="1" dirty="0" smtClean="0">
                <a:effectLst>
                  <a:outerShdw blurRad="38100" dist="38100" dir="2700000" algn="tl">
                    <a:srgbClr val="000000">
                      <a:alpha val="43137"/>
                    </a:srgbClr>
                  </a:outerShdw>
                </a:effectLst>
                <a:latin typeface="Century Gothic" pitchFamily="34" charset="0"/>
                <a:ea typeface="Batang" pitchFamily="18" charset="-127"/>
              </a:rPr>
              <a:t>], отмечающий конец предложения и тем самым служащий для членения текста</a:t>
            </a:r>
            <a:endParaRPr lang="ru-RU" b="1" dirty="0">
              <a:effectLst>
                <a:outerShdw blurRad="38100" dist="38100" dir="2700000" algn="tl">
                  <a:srgbClr val="000000">
                    <a:alpha val="43137"/>
                  </a:srgbClr>
                </a:outerShdw>
              </a:effectLst>
              <a:latin typeface="Century Gothic" pitchFamily="34" charset="0"/>
              <a:ea typeface="Batang" pitchFamily="18" charset="-127"/>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noFill/>
          <a:ln w="190500">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251520" y="260648"/>
            <a:ext cx="8640960" cy="1631216"/>
          </a:xfrm>
          <a:prstGeom prst="rect">
            <a:avLst/>
          </a:prstGeom>
        </p:spPr>
        <p:txBody>
          <a:bodyPr wrap="square">
            <a:spAutoFit/>
          </a:bodyPr>
          <a:lstStyle/>
          <a:p>
            <a:pPr algn="ctr"/>
            <a:r>
              <a:rPr lang="ru-RU" sz="4400" b="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ЗАПЯТАЯ</a:t>
            </a:r>
          </a:p>
          <a:p>
            <a:pPr algn="ctr"/>
            <a:endParaRPr lang="ru-RU" sz="20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b="1" dirty="0" smtClean="0">
                <a:effectLst>
                  <a:outerShdw blurRad="38100" dist="38100" dir="2700000" algn="tl">
                    <a:srgbClr val="000000">
                      <a:alpha val="43137"/>
                    </a:srgbClr>
                  </a:outerShdw>
                </a:effectLst>
                <a:latin typeface="Century Gothic" pitchFamily="34" charset="0"/>
                <a:ea typeface="Batang" pitchFamily="18" charset="-127"/>
              </a:rPr>
              <a:t>знак препинания [</a:t>
            </a:r>
            <a:r>
              <a:rPr lang="ru-RU" b="1" dirty="0" smtClean="0">
                <a:solidFill>
                  <a:srgbClr val="FF0000"/>
                </a:solidFill>
                <a:effectLst>
                  <a:outerShdw blurRad="38100" dist="38100" dir="2700000" algn="tl">
                    <a:srgbClr val="000000">
                      <a:alpha val="43137"/>
                    </a:srgbClr>
                  </a:outerShdw>
                </a:effectLst>
                <a:latin typeface="Century Gothic" pitchFamily="34" charset="0"/>
                <a:ea typeface="Batang" pitchFamily="18" charset="-127"/>
              </a:rPr>
              <a:t>,</a:t>
            </a:r>
            <a:r>
              <a:rPr lang="ru-RU" b="1" dirty="0" smtClean="0">
                <a:effectLst>
                  <a:outerShdw blurRad="38100" dist="38100" dir="2700000" algn="tl">
                    <a:srgbClr val="000000">
                      <a:alpha val="43137"/>
                    </a:srgbClr>
                  </a:outerShdw>
                </a:effectLst>
                <a:latin typeface="Century Gothic" pitchFamily="34" charset="0"/>
                <a:ea typeface="Batang" pitchFamily="18" charset="-127"/>
              </a:rPr>
              <a:t>], употребляемый для выделения и отделения друг от друга составных частей простого и сложного предложений</a:t>
            </a:r>
            <a:endParaRPr lang="ru-RU" b="1" dirty="0">
              <a:effectLst>
                <a:outerShdw blurRad="38100" dist="38100" dir="2700000" algn="tl">
                  <a:srgbClr val="000000">
                    <a:alpha val="43137"/>
                  </a:srgbClr>
                </a:outerShdw>
              </a:effectLst>
              <a:latin typeface="Century Gothic" pitchFamily="34" charset="0"/>
              <a:ea typeface="Batang" pitchFamily="18" charset="-127"/>
            </a:endParaRPr>
          </a:p>
        </p:txBody>
      </p:sp>
      <p:sp>
        <p:nvSpPr>
          <p:cNvPr id="5121" name="Rectangle 1"/>
          <p:cNvSpPr>
            <a:spLocks noChangeArrowheads="1"/>
          </p:cNvSpPr>
          <p:nvPr/>
        </p:nvSpPr>
        <p:spPr bwMode="auto">
          <a:xfrm>
            <a:off x="251520" y="2132856"/>
            <a:ext cx="864096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b="0" i="0" u="sng" strike="noStrike" cap="none" normalizeH="0" baseline="0" dirty="0" smtClean="0">
                <a:ln>
                  <a:noFill/>
                </a:ln>
                <a:solidFill>
                  <a:srgbClr val="FF0000"/>
                </a:solidFill>
                <a:effectLst>
                  <a:outerShdw blurRad="38100" dist="38100" dir="2700000" algn="tl">
                    <a:srgbClr val="C0C0C0"/>
                  </a:outerShdw>
                </a:effectLst>
                <a:latin typeface="Times New Roman" pitchFamily="18" charset="0"/>
                <a:ea typeface="Calibri" pitchFamily="34" charset="0"/>
                <a:cs typeface="Times New Roman" pitchFamily="18" charset="0"/>
              </a:rPr>
              <a:t>Внутри простого предложения запятая ставится</a:t>
            </a:r>
            <a:r>
              <a:rPr kumimoji="0" lang="ru-RU"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endParaRPr kumimoji="0" lang="ru-RU" b="0" i="0" u="none" strike="noStrike" cap="none" normalizeH="0" baseline="0" dirty="0" smtClean="0">
              <a:ln>
                <a:noFill/>
              </a:ln>
              <a:solidFill>
                <a:srgbClr val="FF0000"/>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между </a:t>
            </a:r>
            <a:r>
              <a:rPr kumimoji="0" lang="ru-RU" b="0" i="0" u="none" strike="noStrike" cap="none" normalizeH="0" baseline="0" dirty="0" smtClean="0">
                <a:ln>
                  <a:noFill/>
                </a:ln>
                <a:solidFill>
                  <a:srgbClr val="00B050"/>
                </a:solidFill>
                <a:effectLst>
                  <a:outerShdw blurRad="38100" dist="38100" dir="2700000" algn="tl">
                    <a:srgbClr val="C0C0C0"/>
                  </a:outerShdw>
                </a:effectLst>
                <a:latin typeface="Times New Roman" pitchFamily="18" charset="0"/>
                <a:ea typeface="Calibri" pitchFamily="34" charset="0"/>
                <a:cs typeface="Times New Roman" pitchFamily="18" charset="0"/>
              </a:rPr>
              <a:t>однородными членами</a:t>
            </a:r>
            <a:r>
              <a:rPr kumimoji="0" lang="ru-RU" b="0"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Пустой</a:t>
            </a:r>
            <a:r>
              <a:rPr kumimoji="0" lang="ru-RU" b="1"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безлюдный берег простирался перед нами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между </a:t>
            </a:r>
            <a:r>
              <a:rPr kumimoji="0" lang="ru-RU" b="0" i="0" u="none" strike="noStrike" cap="none" normalizeH="0" baseline="0" dirty="0" smtClean="0">
                <a:ln>
                  <a:noFill/>
                </a:ln>
                <a:solidFill>
                  <a:srgbClr val="00B050"/>
                </a:solidFill>
                <a:effectLst>
                  <a:outerShdw blurRad="38100" dist="38100" dir="2700000" algn="tl">
                    <a:srgbClr val="C0C0C0"/>
                  </a:outerShdw>
                </a:effectLst>
                <a:latin typeface="Times New Roman" pitchFamily="18" charset="0"/>
                <a:ea typeface="Calibri" pitchFamily="34" charset="0"/>
                <a:cs typeface="Times New Roman" pitchFamily="18" charset="0"/>
              </a:rPr>
              <a:t>повторяющимися словами</a:t>
            </a:r>
            <a:r>
              <a:rPr kumimoji="0" lang="ru-RU" b="0"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Читай</a:t>
            </a:r>
            <a:r>
              <a:rPr kumimoji="0" lang="ru-RU" b="1"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читай вслух</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после или перед </a:t>
            </a:r>
            <a:r>
              <a:rPr kumimoji="0" lang="ru-RU" b="0" i="0" u="none" strike="noStrike" cap="none" normalizeH="0" baseline="0" dirty="0" smtClean="0">
                <a:ln>
                  <a:noFill/>
                </a:ln>
                <a:solidFill>
                  <a:srgbClr val="00B050"/>
                </a:solidFill>
                <a:effectLst>
                  <a:outerShdw blurRad="38100" dist="38100" dir="2700000" algn="tl">
                    <a:srgbClr val="C0C0C0"/>
                  </a:outerShdw>
                </a:effectLst>
                <a:latin typeface="Times New Roman" pitchFamily="18" charset="0"/>
                <a:ea typeface="Calibri" pitchFamily="34" charset="0"/>
                <a:cs typeface="Times New Roman" pitchFamily="18" charset="0"/>
              </a:rPr>
              <a:t>обращением</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Ваня</a:t>
            </a:r>
            <a:r>
              <a:rPr kumimoji="0" lang="ru-RU" b="1"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обедать! Иди обедать</a:t>
            </a:r>
            <a:r>
              <a:rPr kumimoji="0" lang="ru-RU" b="1"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Ваня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после или перед </a:t>
            </a:r>
            <a:r>
              <a:rPr kumimoji="0" lang="ru-RU" b="0" i="0" u="none" strike="noStrike" cap="none" normalizeH="0" baseline="0" dirty="0" smtClean="0">
                <a:ln>
                  <a:noFill/>
                </a:ln>
                <a:solidFill>
                  <a:srgbClr val="00B050"/>
                </a:solidFill>
                <a:effectLst>
                  <a:outerShdw blurRad="38100" dist="38100" dir="2700000" algn="tl">
                    <a:srgbClr val="C0C0C0"/>
                  </a:outerShdw>
                </a:effectLst>
                <a:latin typeface="Times New Roman" pitchFamily="18" charset="0"/>
                <a:ea typeface="Calibri" pitchFamily="34" charset="0"/>
                <a:cs typeface="Times New Roman" pitchFamily="18" charset="0"/>
              </a:rPr>
              <a:t>вводными словами</a:t>
            </a:r>
            <a:r>
              <a:rPr kumimoji="0" lang="ru-RU" b="0"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rgbClr val="00B050"/>
                </a:solidFill>
                <a:effectLst>
                  <a:outerShdw blurRad="38100" dist="38100" dir="2700000" algn="tl">
                    <a:srgbClr val="C0C0C0"/>
                  </a:outerShdw>
                </a:effectLst>
                <a:latin typeface="Times New Roman" pitchFamily="18" charset="0"/>
                <a:ea typeface="Calibri" pitchFamily="34" charset="0"/>
                <a:cs typeface="Times New Roman" pitchFamily="18" charset="0"/>
              </a:rPr>
              <a:t>вводными словосочетаниями</a:t>
            </a:r>
            <a:r>
              <a:rPr kumimoji="0" lang="ru-RU" b="0"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Наверное</a:t>
            </a:r>
            <a:r>
              <a:rPr kumimoji="0" lang="ru-RU" b="1"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он не придёт. Он не придёт</a:t>
            </a:r>
            <a:r>
              <a:rPr kumimoji="0" lang="ru-RU" b="1"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наверное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после или перед обособленными </a:t>
            </a:r>
            <a:r>
              <a:rPr kumimoji="0" lang="ru-RU" b="0" i="0" u="none" strike="noStrike" cap="none" normalizeH="0" baseline="0" dirty="0" smtClean="0">
                <a:ln>
                  <a:noFill/>
                </a:ln>
                <a:solidFill>
                  <a:srgbClr val="00B050"/>
                </a:solidFill>
                <a:effectLst>
                  <a:outerShdw blurRad="38100" dist="38100" dir="2700000" algn="tl">
                    <a:srgbClr val="C0C0C0"/>
                  </a:outerShdw>
                </a:effectLst>
                <a:latin typeface="Times New Roman" pitchFamily="18" charset="0"/>
                <a:ea typeface="Calibri" pitchFamily="34" charset="0"/>
                <a:cs typeface="Times New Roman" pitchFamily="18" charset="0"/>
              </a:rPr>
              <a:t>определениями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Усталая</a:t>
            </a:r>
            <a:r>
              <a:rPr kumimoji="0" lang="ru-RU" b="1"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она едва дошла до дома. У окна сидел мальчик</a:t>
            </a:r>
            <a:r>
              <a:rPr kumimoji="0" lang="ru-RU" b="1"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читающий книгу</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после или перед обособленными </a:t>
            </a:r>
            <a:r>
              <a:rPr kumimoji="0" lang="ru-RU" b="0" i="0" u="none" strike="noStrike" cap="none" normalizeH="0" baseline="0" dirty="0" smtClean="0">
                <a:ln>
                  <a:noFill/>
                </a:ln>
                <a:solidFill>
                  <a:srgbClr val="00B050"/>
                </a:solidFill>
                <a:effectLst>
                  <a:outerShdw blurRad="38100" dist="38100" dir="2700000" algn="tl">
                    <a:srgbClr val="C0C0C0"/>
                  </a:outerShdw>
                </a:effectLst>
                <a:latin typeface="Times New Roman" pitchFamily="18" charset="0"/>
                <a:ea typeface="Calibri" pitchFamily="34" charset="0"/>
                <a:cs typeface="Times New Roman" pitchFamily="18" charset="0"/>
              </a:rPr>
              <a:t>обстоятельствами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Читая</a:t>
            </a:r>
            <a:r>
              <a:rPr kumimoji="0" lang="ru-RU" b="1"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он забывал обо всём. Он улыбнулся</a:t>
            </a:r>
            <a:r>
              <a:rPr kumimoji="0" lang="ru-RU" b="1"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b="0"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показав белоснежные зубы</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после или перед обособленными </a:t>
            </a:r>
            <a:r>
              <a:rPr kumimoji="0" lang="ru-RU" b="0" i="0" u="none" strike="noStrike" cap="none" normalizeH="0" baseline="0" dirty="0" smtClean="0">
                <a:ln>
                  <a:noFill/>
                </a:ln>
                <a:solidFill>
                  <a:srgbClr val="00B050"/>
                </a:solidFill>
                <a:effectLst>
                  <a:outerShdw blurRad="38100" dist="38100" dir="2700000" algn="tl">
                    <a:srgbClr val="C0C0C0"/>
                  </a:outerShdw>
                </a:effectLst>
                <a:latin typeface="Times New Roman" pitchFamily="18" charset="0"/>
                <a:ea typeface="Calibri" pitchFamily="34" charset="0"/>
                <a:cs typeface="Times New Roman" pitchFamily="18" charset="0"/>
              </a:rPr>
              <a:t>дополнениями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Кроме Петра</a:t>
            </a:r>
            <a:r>
              <a:rPr kumimoji="0" lang="ru-RU" b="1"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об этом никто не подозревал</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после или перед </a:t>
            </a:r>
            <a:r>
              <a:rPr kumimoji="0" lang="ru-RU" b="0" i="0" u="none" strike="noStrike" cap="none" normalizeH="0" baseline="0" dirty="0" smtClean="0">
                <a:ln>
                  <a:noFill/>
                </a:ln>
                <a:solidFill>
                  <a:srgbClr val="00B050"/>
                </a:solidFill>
                <a:effectLst>
                  <a:outerShdw blurRad="38100" dist="38100" dir="2700000" algn="tl">
                    <a:srgbClr val="C0C0C0"/>
                  </a:outerShdw>
                </a:effectLst>
                <a:latin typeface="Times New Roman" pitchFamily="18" charset="0"/>
                <a:ea typeface="Calibri" pitchFamily="34" charset="0"/>
                <a:cs typeface="Times New Roman" pitchFamily="18" charset="0"/>
              </a:rPr>
              <a:t>междометиями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Увы</a:t>
            </a:r>
            <a:r>
              <a:rPr kumimoji="0" lang="ru-RU" b="1"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она заболела. Она заболела</a:t>
            </a:r>
            <a:r>
              <a:rPr kumimoji="0" lang="ru-RU" b="1"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увы</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после или перед </a:t>
            </a:r>
            <a:r>
              <a:rPr kumimoji="0" lang="ru-RU" b="0" i="0" u="none" strike="noStrike" cap="none" normalizeH="0" baseline="0" dirty="0" smtClean="0">
                <a:ln>
                  <a:noFill/>
                </a:ln>
                <a:solidFill>
                  <a:srgbClr val="00B050"/>
                </a:solidFill>
                <a:effectLst>
                  <a:outerShdw blurRad="38100" dist="38100" dir="2700000" algn="tl">
                    <a:srgbClr val="C0C0C0"/>
                  </a:outerShdw>
                </a:effectLst>
                <a:latin typeface="Times New Roman" pitchFamily="18" charset="0"/>
                <a:ea typeface="Calibri" pitchFamily="34" charset="0"/>
                <a:cs typeface="Times New Roman" pitchFamily="18" charset="0"/>
              </a:rPr>
              <a:t>обособляющимися частицами</a:t>
            </a:r>
            <a:r>
              <a:rPr kumimoji="0" lang="ru-RU" b="0"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Нет</a:t>
            </a:r>
            <a:r>
              <a:rPr kumimoji="0" lang="ru-RU" b="1"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он не умрёт. Он не умрёт</a:t>
            </a:r>
            <a:r>
              <a:rPr kumimoji="0" lang="ru-RU" b="1"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нет</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noFill/>
          <a:ln w="190500">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097" name="Rectangle 1"/>
          <p:cNvSpPr>
            <a:spLocks noChangeArrowheads="1"/>
          </p:cNvSpPr>
          <p:nvPr/>
        </p:nvSpPr>
        <p:spPr bwMode="auto">
          <a:xfrm>
            <a:off x="251520" y="2204864"/>
            <a:ext cx="864096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000" b="0" i="0" u="sng" strike="noStrike" cap="none" normalizeH="0" baseline="0" dirty="0" smtClean="0">
                <a:ln>
                  <a:noFill/>
                </a:ln>
                <a:solidFill>
                  <a:srgbClr val="FF0000"/>
                </a:solidFill>
                <a:effectLst>
                  <a:outerShdw blurRad="38100" dist="38100" dir="2700000" algn="tl">
                    <a:srgbClr val="C0C0C0"/>
                  </a:outerShdw>
                </a:effectLst>
                <a:latin typeface="Times New Roman" pitchFamily="18" charset="0"/>
                <a:ea typeface="Calibri" pitchFamily="34" charset="0"/>
                <a:cs typeface="Times New Roman" pitchFamily="18" charset="0"/>
              </a:rPr>
              <a:t>В сложном предложении запятая ставится</a:t>
            </a:r>
            <a:r>
              <a:rPr kumimoji="0" lang="ru-RU" sz="2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endParaRPr kumimoji="0" lang="ru-RU"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между </a:t>
            </a:r>
            <a:r>
              <a:rPr kumimoji="0" lang="ru-RU" sz="2000" b="0" i="0" u="none" strike="noStrike" cap="none" normalizeH="0" baseline="0" dirty="0" smtClean="0">
                <a:ln>
                  <a:noFill/>
                </a:ln>
                <a:solidFill>
                  <a:srgbClr val="00B050"/>
                </a:solidFill>
                <a:effectLst>
                  <a:outerShdw blurRad="38100" dist="38100" dir="2700000" algn="tl">
                    <a:srgbClr val="C0C0C0"/>
                  </a:outerShdw>
                </a:effectLst>
                <a:latin typeface="Times New Roman" pitchFamily="18" charset="0"/>
                <a:ea typeface="Calibri" pitchFamily="34" charset="0"/>
                <a:cs typeface="Times New Roman" pitchFamily="18" charset="0"/>
              </a:rPr>
              <a:t>простыми предложениями</a:t>
            </a:r>
            <a:r>
              <a:rPr kumimoji="0" lang="ru-RU" sz="2000" b="0"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сложносочинённом предложении при перечислении однородных фактов, событий (</a:t>
            </a:r>
            <a:r>
              <a:rPr kumimoji="0" lang="ru-RU" sz="2000"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Берёза пожелтела</a:t>
            </a:r>
            <a:r>
              <a:rPr kumimoji="0" lang="ru-RU" sz="2000" b="1"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sz="2000"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а клён побагровел</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между </a:t>
            </a:r>
            <a:r>
              <a:rPr kumimoji="0" lang="ru-RU" sz="2000" b="0" i="0" u="none" strike="noStrike" cap="none" normalizeH="0" baseline="0" dirty="0" smtClean="0">
                <a:ln>
                  <a:noFill/>
                </a:ln>
                <a:solidFill>
                  <a:srgbClr val="00B050"/>
                </a:solidFill>
                <a:effectLst>
                  <a:outerShdw blurRad="38100" dist="38100" dir="2700000" algn="tl">
                    <a:srgbClr val="C0C0C0"/>
                  </a:outerShdw>
                </a:effectLst>
                <a:latin typeface="Times New Roman" pitchFamily="18" charset="0"/>
                <a:ea typeface="Calibri" pitchFamily="34" charset="0"/>
                <a:cs typeface="Times New Roman" pitchFamily="18" charset="0"/>
              </a:rPr>
              <a:t>простыми предложениями</a:t>
            </a:r>
            <a:r>
              <a:rPr kumimoji="0" lang="ru-RU" sz="2000" b="0"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сложном бессоюзном предложении при перечислении однородных фактов, событий (</a:t>
            </a:r>
            <a:r>
              <a:rPr kumimoji="0" lang="ru-RU" sz="2000"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Дорога стала ухабистее</a:t>
            </a:r>
            <a:r>
              <a:rPr kumimoji="0" lang="ru-RU" sz="2000" b="1"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sz="2000"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колёса стали задевать за сучья</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перед или после </a:t>
            </a:r>
            <a:r>
              <a:rPr kumimoji="0" lang="ru-RU" sz="2000" b="0" i="0" u="none" strike="noStrike" cap="none" normalizeH="0" baseline="0" dirty="0" smtClean="0">
                <a:ln>
                  <a:noFill/>
                </a:ln>
                <a:solidFill>
                  <a:srgbClr val="00B050"/>
                </a:solidFill>
                <a:effectLst>
                  <a:outerShdw blurRad="38100" dist="38100" dir="2700000" algn="tl">
                    <a:srgbClr val="C0C0C0"/>
                  </a:outerShdw>
                </a:effectLst>
                <a:latin typeface="Times New Roman" pitchFamily="18" charset="0"/>
                <a:ea typeface="Calibri" pitchFamily="34" charset="0"/>
                <a:cs typeface="Times New Roman" pitchFamily="18" charset="0"/>
              </a:rPr>
              <a:t>придаточного</a:t>
            </a:r>
            <a:r>
              <a:rPr kumimoji="0" lang="ru-RU" sz="2000" b="0"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сложноподчинённом предложении (</a:t>
            </a:r>
            <a:r>
              <a:rPr kumimoji="0" lang="ru-RU" sz="2000"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Это был тот редкий случай</a:t>
            </a:r>
            <a:r>
              <a:rPr kumimoji="0" lang="ru-RU" sz="2000" b="1"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sz="2000"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когда в доме царил мир. Когда утром дворник начинал шаркать метлой</a:t>
            </a:r>
            <a:r>
              <a:rPr kumimoji="0" lang="ru-RU" sz="2000" b="1"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sz="2000"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весь дом просыпался</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между </a:t>
            </a:r>
            <a:r>
              <a:rPr kumimoji="0" lang="ru-RU" sz="2000" b="0" i="0" u="none" strike="noStrike" cap="none" normalizeH="0" baseline="0" dirty="0" smtClean="0">
                <a:ln>
                  <a:noFill/>
                </a:ln>
                <a:solidFill>
                  <a:srgbClr val="00B050"/>
                </a:solidFill>
                <a:effectLst>
                  <a:outerShdw blurRad="38100" dist="38100" dir="2700000" algn="tl">
                    <a:srgbClr val="C0C0C0"/>
                  </a:outerShdw>
                </a:effectLst>
                <a:latin typeface="Times New Roman" pitchFamily="18" charset="0"/>
                <a:ea typeface="Calibri" pitchFamily="34" charset="0"/>
                <a:cs typeface="Times New Roman" pitchFamily="18" charset="0"/>
              </a:rPr>
              <a:t>однородными придаточными</a:t>
            </a:r>
            <a:r>
              <a:rPr kumimoji="0" lang="ru-RU" sz="2000" b="0"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сложноподчинённом предложении, если они не соединены союзами (</a:t>
            </a:r>
            <a:r>
              <a:rPr kumimoji="0" lang="ru-RU" sz="2000"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Мне все ещё не верилось</a:t>
            </a:r>
            <a:r>
              <a:rPr kumimoji="0" lang="ru-RU" sz="2000" b="1"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sz="2000"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что это был наш родной степной певун</a:t>
            </a:r>
            <a:r>
              <a:rPr kumimoji="0" lang="ru-RU" sz="2000" b="1"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sz="2000" b="1"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a:t>
            </a:r>
            <a:r>
              <a:rPr kumimoji="0" lang="ru-RU" sz="2000"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что слышалось пенье жаворонка</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Прямоугольник 5"/>
          <p:cNvSpPr/>
          <p:nvPr/>
        </p:nvSpPr>
        <p:spPr>
          <a:xfrm>
            <a:off x="251520" y="260648"/>
            <a:ext cx="8640960" cy="1631216"/>
          </a:xfrm>
          <a:prstGeom prst="rect">
            <a:avLst/>
          </a:prstGeom>
        </p:spPr>
        <p:txBody>
          <a:bodyPr wrap="square">
            <a:spAutoFit/>
          </a:bodyPr>
          <a:lstStyle/>
          <a:p>
            <a:pPr algn="ctr"/>
            <a:r>
              <a:rPr lang="ru-RU" sz="4400" b="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ЗАПЯТАЯ</a:t>
            </a:r>
          </a:p>
          <a:p>
            <a:pPr algn="ctr"/>
            <a:endParaRPr lang="ru-RU" sz="20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b="1" dirty="0" smtClean="0">
                <a:effectLst>
                  <a:outerShdw blurRad="38100" dist="38100" dir="2700000" algn="tl">
                    <a:srgbClr val="000000">
                      <a:alpha val="43137"/>
                    </a:srgbClr>
                  </a:outerShdw>
                </a:effectLst>
                <a:latin typeface="Century Gothic" pitchFamily="34" charset="0"/>
                <a:ea typeface="Batang" pitchFamily="18" charset="-127"/>
              </a:rPr>
              <a:t>знак препинания [</a:t>
            </a:r>
            <a:r>
              <a:rPr lang="ru-RU" b="1" dirty="0" smtClean="0">
                <a:solidFill>
                  <a:srgbClr val="FF0000"/>
                </a:solidFill>
                <a:effectLst>
                  <a:outerShdw blurRad="38100" dist="38100" dir="2700000" algn="tl">
                    <a:srgbClr val="000000">
                      <a:alpha val="43137"/>
                    </a:srgbClr>
                  </a:outerShdw>
                </a:effectLst>
                <a:latin typeface="Century Gothic" pitchFamily="34" charset="0"/>
                <a:ea typeface="Batang" pitchFamily="18" charset="-127"/>
              </a:rPr>
              <a:t>,</a:t>
            </a:r>
            <a:r>
              <a:rPr lang="ru-RU" b="1" dirty="0" smtClean="0">
                <a:effectLst>
                  <a:outerShdw blurRad="38100" dist="38100" dir="2700000" algn="tl">
                    <a:srgbClr val="000000">
                      <a:alpha val="43137"/>
                    </a:srgbClr>
                  </a:outerShdw>
                </a:effectLst>
                <a:latin typeface="Century Gothic" pitchFamily="34" charset="0"/>
                <a:ea typeface="Batang" pitchFamily="18" charset="-127"/>
              </a:rPr>
              <a:t>], употребляемый для выделения и отделения друг от друга составных частей простого и сложного предложений</a:t>
            </a:r>
            <a:endParaRPr lang="ru-RU" b="1" dirty="0">
              <a:effectLst>
                <a:outerShdw blurRad="38100" dist="38100" dir="2700000" algn="tl">
                  <a:srgbClr val="000000">
                    <a:alpha val="43137"/>
                  </a:srgbClr>
                </a:outerShdw>
              </a:effectLst>
              <a:latin typeface="Century Gothic" pitchFamily="34" charset="0"/>
              <a:ea typeface="Batang" pitchFamily="18" charset="-127"/>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noFill/>
          <a:ln w="190500">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251520" y="260648"/>
            <a:ext cx="8640960" cy="1631216"/>
          </a:xfrm>
          <a:prstGeom prst="rect">
            <a:avLst/>
          </a:prstGeom>
        </p:spPr>
        <p:txBody>
          <a:bodyPr wrap="square">
            <a:spAutoFit/>
          </a:bodyPr>
          <a:lstStyle/>
          <a:p>
            <a:pPr algn="ctr"/>
            <a:r>
              <a:rPr lang="ru-RU" sz="4400" b="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ТОЧКА С ЗАПЯТОЙ</a:t>
            </a:r>
          </a:p>
          <a:p>
            <a:pPr algn="ctr"/>
            <a:endParaRPr lang="ru-RU" sz="20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b="1" dirty="0" smtClean="0">
                <a:effectLst>
                  <a:outerShdw blurRad="38100" dist="38100" dir="2700000" algn="tl">
                    <a:srgbClr val="000000">
                      <a:alpha val="43137"/>
                    </a:srgbClr>
                  </a:outerShdw>
                </a:effectLst>
                <a:latin typeface="Century Gothic" pitchFamily="34" charset="0"/>
                <a:ea typeface="Batang" pitchFamily="18" charset="-127"/>
              </a:rPr>
              <a:t>знак препинания [</a:t>
            </a:r>
            <a:r>
              <a:rPr lang="ru-RU" b="1" dirty="0" smtClean="0">
                <a:solidFill>
                  <a:srgbClr val="FF0000"/>
                </a:solidFill>
                <a:effectLst>
                  <a:outerShdw blurRad="38100" dist="38100" dir="2700000" algn="tl">
                    <a:srgbClr val="000000">
                      <a:alpha val="43137"/>
                    </a:srgbClr>
                  </a:outerShdw>
                </a:effectLst>
                <a:latin typeface="Century Gothic" pitchFamily="34" charset="0"/>
                <a:ea typeface="Batang" pitchFamily="18" charset="-127"/>
              </a:rPr>
              <a:t>;</a:t>
            </a:r>
            <a:r>
              <a:rPr lang="ru-RU" b="1" dirty="0" smtClean="0">
                <a:effectLst>
                  <a:outerShdw blurRad="38100" dist="38100" dir="2700000" algn="tl">
                    <a:srgbClr val="000000">
                      <a:alpha val="43137"/>
                    </a:srgbClr>
                  </a:outerShdw>
                </a:effectLst>
                <a:latin typeface="Century Gothic" pitchFamily="34" charset="0"/>
                <a:ea typeface="Batang" pitchFamily="18" charset="-127"/>
              </a:rPr>
              <a:t>], состоящий из точки и расположенной</a:t>
            </a:r>
          </a:p>
          <a:p>
            <a:pPr algn="ctr"/>
            <a:r>
              <a:rPr lang="ru-RU" b="1" dirty="0" smtClean="0">
                <a:effectLst>
                  <a:outerShdw blurRad="38100" dist="38100" dir="2700000" algn="tl">
                    <a:srgbClr val="000000">
                      <a:alpha val="43137"/>
                    </a:srgbClr>
                  </a:outerShdw>
                </a:effectLst>
                <a:latin typeface="Century Gothic" pitchFamily="34" charset="0"/>
                <a:ea typeface="Batang" pitchFamily="18" charset="-127"/>
              </a:rPr>
              <a:t> под ней запятой</a:t>
            </a:r>
            <a:endParaRPr lang="ru-RU" b="1" dirty="0">
              <a:effectLst>
                <a:outerShdw blurRad="38100" dist="38100" dir="2700000" algn="tl">
                  <a:srgbClr val="000000">
                    <a:alpha val="43137"/>
                  </a:srgbClr>
                </a:outerShdw>
              </a:effectLst>
              <a:latin typeface="Century Gothic" pitchFamily="34" charset="0"/>
              <a:ea typeface="Batang" pitchFamily="18" charset="-127"/>
            </a:endParaRPr>
          </a:p>
        </p:txBody>
      </p:sp>
      <p:sp>
        <p:nvSpPr>
          <p:cNvPr id="41985" name="Rectangle 1"/>
          <p:cNvSpPr>
            <a:spLocks noChangeArrowheads="1"/>
          </p:cNvSpPr>
          <p:nvPr/>
        </p:nvSpPr>
        <p:spPr bwMode="auto">
          <a:xfrm>
            <a:off x="251520" y="2204864"/>
            <a:ext cx="864096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0" fontAlgn="base" latinLnBrk="0" hangingPunct="0">
              <a:spcBef>
                <a:spcPct val="0"/>
              </a:spcBef>
              <a:spcAft>
                <a:spcPct val="0"/>
              </a:spcAft>
              <a:buClrTx/>
              <a:buSzTx/>
              <a:buFontTx/>
              <a:buNone/>
              <a:tabLst/>
            </a:pPr>
            <a:r>
              <a:rPr kumimoji="0" lang="ru-RU" sz="2100" b="0" i="0" u="sng" strike="noStrike" cap="none" normalizeH="0" dirty="0" smtClean="0">
                <a:ln>
                  <a:noFill/>
                </a:ln>
                <a:solidFill>
                  <a:srgbClr val="FF0000"/>
                </a:solidFill>
                <a:effectLst>
                  <a:outerShdw blurRad="38100" dist="38100" dir="2700000" algn="tl">
                    <a:srgbClr val="C0C0C0"/>
                  </a:outerShdw>
                </a:effectLst>
                <a:latin typeface="Times New Roman" pitchFamily="18" charset="0"/>
                <a:ea typeface="Calibri" pitchFamily="34" charset="0"/>
                <a:cs typeface="Times New Roman" pitchFamily="18" charset="0"/>
              </a:rPr>
              <a:t>Точка с запятой ставится</a:t>
            </a:r>
            <a:r>
              <a:rPr kumimoji="0" lang="ru-RU" sz="2100" b="0" i="0" u="none" strike="noStrike" cap="none" normalizeH="0" dirty="0" smtClean="0">
                <a:ln>
                  <a:noFill/>
                </a:ln>
                <a:solidFill>
                  <a:srgbClr val="FF0000"/>
                </a:solidFill>
                <a:effectLst/>
                <a:latin typeface="Times New Roman" pitchFamily="18" charset="0"/>
                <a:ea typeface="Calibri" pitchFamily="34" charset="0"/>
                <a:cs typeface="Times New Roman" pitchFamily="18" charset="0"/>
              </a:rPr>
              <a:t>:</a:t>
            </a:r>
          </a:p>
          <a:p>
            <a:pPr marL="0" marR="0" lvl="0" indent="449263" algn="just" defTabSz="914400" rtl="0" eaLnBrk="0" fontAlgn="base" latinLnBrk="0" hangingPunct="0">
              <a:spcBef>
                <a:spcPct val="0"/>
              </a:spcBef>
              <a:spcAft>
                <a:spcPct val="0"/>
              </a:spcAft>
              <a:buClrTx/>
              <a:buSzTx/>
              <a:buFontTx/>
              <a:buNone/>
              <a:tabLst/>
            </a:pPr>
            <a:endParaRPr kumimoji="0" lang="ru-RU" sz="900" b="0" i="0" u="none" strike="noStrike" cap="none" normalizeH="0" baseline="0" dirty="0" smtClean="0">
              <a:ln>
                <a:noFill/>
              </a:ln>
              <a:solidFill>
                <a:srgbClr val="FF0000"/>
              </a:solidFill>
              <a:effectLst/>
              <a:latin typeface="Arial" pitchFamily="34" charset="0"/>
              <a:cs typeface="Arial" pitchFamily="34" charset="0"/>
            </a:endParaRPr>
          </a:p>
          <a:p>
            <a:pPr marL="0" marR="0" lvl="0" indent="449263" algn="just" defTabSz="914400" rtl="0" eaLnBrk="0" fontAlgn="base" latinLnBrk="0" hangingPunct="0">
              <a:spcBef>
                <a:spcPct val="0"/>
              </a:spcBef>
              <a:spcAft>
                <a:spcPct val="0"/>
              </a:spcAft>
              <a:buClrTx/>
              <a:buSzTx/>
              <a:buFontTx/>
              <a:buChar char="•"/>
              <a:tabLst/>
            </a:pPr>
            <a:r>
              <a:rPr kumimoji="0" lang="ru-RU" sz="21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между частями </a:t>
            </a:r>
            <a:r>
              <a:rPr kumimoji="0" lang="ru-RU" sz="2100" b="0" i="0" u="none" strike="noStrike" cap="none" normalizeH="0" dirty="0" smtClean="0">
                <a:ln>
                  <a:noFill/>
                </a:ln>
                <a:solidFill>
                  <a:srgbClr val="00B050"/>
                </a:solidFill>
                <a:effectLst>
                  <a:outerShdw blurRad="38100" dist="38100" dir="2700000" algn="tl">
                    <a:srgbClr val="C0C0C0"/>
                  </a:outerShdw>
                </a:effectLst>
                <a:latin typeface="Times New Roman" pitchFamily="18" charset="0"/>
                <a:ea typeface="Calibri" pitchFamily="34" charset="0"/>
                <a:cs typeface="Times New Roman" pitchFamily="18" charset="0"/>
              </a:rPr>
              <a:t>сложного бессоюзного предложения</a:t>
            </a:r>
            <a:r>
              <a:rPr kumimoji="0" lang="ru-RU" sz="21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если эти части распространены и слабо связаны по смыслу (</a:t>
            </a:r>
            <a:r>
              <a:rPr kumimoji="0" lang="ru-RU" sz="2100" b="0" i="1" u="none" strike="noStrike" cap="none" normalizeH="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С окраины росли берёзы, осины, липы, клёны, дубы</a:t>
            </a:r>
            <a:r>
              <a:rPr kumimoji="0" lang="ru-RU" sz="2100" b="1" i="1" u="none" strike="noStrike" cap="none" normalizeH="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sz="2100" b="0" i="1" u="none" strike="noStrike" cap="none" normalizeH="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потом они стали реже попадаться, сплошной стеной надвинулся густой ельник</a:t>
            </a:r>
            <a:r>
              <a:rPr kumimoji="0" lang="ru-RU" sz="2100" b="1" i="1" u="none" strike="noStrike" cap="none" normalizeH="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sz="2100" b="0" i="1" u="none" strike="noStrike" cap="none" normalizeH="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далее закраснели густые стволы осинника, а там опять потянулся смешанный лес</a:t>
            </a:r>
            <a:r>
              <a:rPr kumimoji="0" lang="ru-RU" sz="21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449263" algn="just" defTabSz="914400" rtl="0" eaLnBrk="0" fontAlgn="base" latinLnBrk="0" hangingPunct="0">
              <a:spcBef>
                <a:spcPct val="0"/>
              </a:spcBef>
              <a:spcAft>
                <a:spcPct val="0"/>
              </a:spcAft>
              <a:buClrTx/>
              <a:buSzTx/>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spcBef>
                <a:spcPct val="0"/>
              </a:spcBef>
              <a:spcAft>
                <a:spcPct val="0"/>
              </a:spcAft>
              <a:buClrTx/>
              <a:buSzTx/>
              <a:buFontTx/>
              <a:buChar char="•"/>
              <a:tabLst/>
            </a:pPr>
            <a:r>
              <a:rPr kumimoji="0" lang="ru-RU" sz="21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между частями </a:t>
            </a:r>
            <a:r>
              <a:rPr kumimoji="0" lang="ru-RU" sz="2100" b="0" i="0" u="none" strike="noStrike" cap="none" normalizeH="0" dirty="0" smtClean="0">
                <a:ln>
                  <a:noFill/>
                </a:ln>
                <a:solidFill>
                  <a:srgbClr val="00B050"/>
                </a:solidFill>
                <a:effectLst>
                  <a:outerShdw blurRad="38100" dist="38100" dir="2700000" algn="tl">
                    <a:srgbClr val="C0C0C0"/>
                  </a:outerShdw>
                </a:effectLst>
                <a:latin typeface="Times New Roman" pitchFamily="18" charset="0"/>
                <a:ea typeface="Calibri" pitchFamily="34" charset="0"/>
                <a:cs typeface="Times New Roman" pitchFamily="18" charset="0"/>
              </a:rPr>
              <a:t>сложносочинённого предложения</a:t>
            </a:r>
            <a:r>
              <a:rPr kumimoji="0" lang="ru-RU" sz="21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если эти части распространены или имеют внутри себя запятые (</a:t>
            </a:r>
            <a:r>
              <a:rPr kumimoji="0" lang="ru-RU" sz="2100" b="0" i="1" u="none" strike="noStrike" cap="none" normalizeH="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Почти каждый вечер попозже они уезжали куда-нибудь за город, в Ореаду или на водопад</a:t>
            </a:r>
            <a:r>
              <a:rPr kumimoji="0" lang="ru-RU" sz="2100" b="1" i="1" u="none" strike="noStrike" cap="none" normalizeH="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sz="2100" b="0" i="1" u="none" strike="noStrike" cap="none" normalizeH="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и прогулка удавалась, впечатления неизменного всякий раз были прекрасны, величавы</a:t>
            </a:r>
            <a:r>
              <a:rPr kumimoji="0" lang="ru-RU" sz="2100" b="0" i="0" u="none" strike="noStrike" cap="none" normalizeH="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a:t>
            </a:r>
            <a:endParaRPr kumimoji="0" lang="ru-RU" sz="2100" b="0" i="0" u="none" strike="noStrike" cap="none" normalizeH="0" dirty="0" smtClean="0">
              <a:ln>
                <a:noFill/>
              </a:ln>
              <a:solidFill>
                <a:srgbClr val="0070C0"/>
              </a:solidFill>
              <a:effectLst>
                <a:outerShdw blurRad="38100" dist="38100" dir="2700000" algn="tl">
                  <a:srgbClr val="000000">
                    <a:alpha val="43137"/>
                  </a:srgbClr>
                </a:outerShdw>
              </a:effectLst>
              <a:latin typeface="Consolas" pitchFamily="49" charset="0"/>
              <a:cs typeface="Consolas" pitchFamily="49"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noFill/>
          <a:ln w="190500">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251520" y="260648"/>
            <a:ext cx="8640960" cy="1738938"/>
          </a:xfrm>
          <a:prstGeom prst="rect">
            <a:avLst/>
          </a:prstGeom>
        </p:spPr>
        <p:txBody>
          <a:bodyPr wrap="square">
            <a:spAutoFit/>
          </a:bodyPr>
          <a:lstStyle/>
          <a:p>
            <a:pPr algn="ctr"/>
            <a:r>
              <a:rPr lang="ru-RU" sz="4400" b="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МНОГОТОЧИЕ</a:t>
            </a:r>
          </a:p>
          <a:p>
            <a:pPr algn="ctr"/>
            <a:endParaRPr lang="ru-RU" sz="9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b="1" dirty="0" smtClean="0">
                <a:effectLst>
                  <a:outerShdw blurRad="38100" dist="38100" dir="2700000" algn="tl">
                    <a:srgbClr val="000000">
                      <a:alpha val="43137"/>
                    </a:srgbClr>
                  </a:outerShdw>
                </a:effectLst>
                <a:latin typeface="Century Gothic" pitchFamily="34" charset="0"/>
                <a:ea typeface="Batang" pitchFamily="18" charset="-127"/>
              </a:rPr>
              <a:t>знак препинания в виде трех (или более) рядом поставленных точек [</a:t>
            </a:r>
            <a:r>
              <a:rPr lang="ru-RU" b="1" dirty="0" smtClean="0">
                <a:solidFill>
                  <a:srgbClr val="FF0000"/>
                </a:solidFill>
                <a:effectLst>
                  <a:outerShdw blurRad="38100" dist="38100" dir="2700000" algn="tl">
                    <a:srgbClr val="000000">
                      <a:alpha val="43137"/>
                    </a:srgbClr>
                  </a:outerShdw>
                </a:effectLst>
                <a:latin typeface="Century Gothic" pitchFamily="34" charset="0"/>
                <a:ea typeface="Batang" pitchFamily="18" charset="-127"/>
              </a:rPr>
              <a:t>…</a:t>
            </a:r>
            <a:r>
              <a:rPr lang="ru-RU" b="1" dirty="0" smtClean="0">
                <a:effectLst>
                  <a:outerShdw blurRad="38100" dist="38100" dir="2700000" algn="tl">
                    <a:srgbClr val="000000">
                      <a:alpha val="43137"/>
                    </a:srgbClr>
                  </a:outerShdw>
                </a:effectLst>
                <a:latin typeface="Century Gothic" pitchFamily="34" charset="0"/>
                <a:ea typeface="Batang" pitchFamily="18" charset="-127"/>
              </a:rPr>
              <a:t>], употребляющийся для обозначения перерыва в речи (при незаконченности высказывания или при паузах внутри него)</a:t>
            </a:r>
            <a:endParaRPr lang="ru-RU" b="1" dirty="0">
              <a:effectLst>
                <a:outerShdw blurRad="38100" dist="38100" dir="2700000" algn="tl">
                  <a:srgbClr val="000000">
                    <a:alpha val="43137"/>
                  </a:srgbClr>
                </a:outerShdw>
              </a:effectLst>
              <a:latin typeface="Century Gothic" pitchFamily="34" charset="0"/>
              <a:ea typeface="Batang" pitchFamily="18" charset="-127"/>
            </a:endParaRPr>
          </a:p>
        </p:txBody>
      </p:sp>
      <p:sp>
        <p:nvSpPr>
          <p:cNvPr id="43009" name="Rectangle 1"/>
          <p:cNvSpPr>
            <a:spLocks noChangeArrowheads="1"/>
          </p:cNvSpPr>
          <p:nvPr/>
        </p:nvSpPr>
        <p:spPr bwMode="auto">
          <a:xfrm>
            <a:off x="251520" y="2060848"/>
            <a:ext cx="864096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b="0" i="0" u="sng" strike="noStrike" cap="none" normalizeH="0" baseline="0" dirty="0" smtClean="0">
                <a:ln>
                  <a:noFill/>
                </a:ln>
                <a:solidFill>
                  <a:srgbClr val="FF0000"/>
                </a:solidFill>
                <a:effectLst>
                  <a:outerShdw blurRad="38100" dist="38100" dir="2700000" algn="tl">
                    <a:srgbClr val="C0C0C0"/>
                  </a:outerShdw>
                </a:effectLst>
                <a:latin typeface="Times New Roman" pitchFamily="18" charset="0"/>
                <a:ea typeface="Calibri" pitchFamily="34" charset="0"/>
                <a:cs typeface="Times New Roman" pitchFamily="18" charset="0"/>
              </a:rPr>
              <a:t>В начале предложения многоточие ставится</a:t>
            </a:r>
            <a:r>
              <a:rPr kumimoji="0" lang="ru-RU"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endParaRPr kumimoji="0" lang="ru-RU" b="0" i="0" u="none" strike="noStrike" cap="none" normalizeH="0" baseline="0" dirty="0" smtClean="0">
              <a:ln>
                <a:noFill/>
              </a:ln>
              <a:solidFill>
                <a:srgbClr val="FF0000"/>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при </a:t>
            </a:r>
            <a:r>
              <a:rPr kumimoji="0" lang="ru-RU" b="0" i="0" u="none" strike="noStrike" cap="none" normalizeH="0" baseline="0" dirty="0" smtClean="0">
                <a:ln>
                  <a:noFill/>
                </a:ln>
                <a:solidFill>
                  <a:srgbClr val="00B050"/>
                </a:solidFill>
                <a:effectLst>
                  <a:outerShdw blurRad="38100" dist="38100" dir="2700000" algn="tl">
                    <a:srgbClr val="C0C0C0"/>
                  </a:outerShdw>
                </a:effectLst>
                <a:latin typeface="Times New Roman" pitchFamily="18" charset="0"/>
                <a:ea typeface="Calibri" pitchFamily="34" charset="0"/>
                <a:cs typeface="Times New Roman" pitchFamily="18" charset="0"/>
              </a:rPr>
              <a:t>цитировании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если опущено начал цитируемого предложения (</a:t>
            </a:r>
            <a:r>
              <a:rPr kumimoji="0" lang="ru-RU" i="0"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Это залог будущих торжеств нашего народа на поприще искусства, просвещения и гуманности", – писал о Лермонтове Н.Г. Чернышевский</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b="0" i="0" u="sng" strike="noStrike" cap="none" normalizeH="0" baseline="0" dirty="0" smtClean="0">
                <a:ln>
                  <a:noFill/>
                </a:ln>
                <a:solidFill>
                  <a:srgbClr val="FF0000"/>
                </a:solidFill>
                <a:effectLst>
                  <a:outerShdw blurRad="38100" dist="38100" dir="2700000" algn="tl">
                    <a:srgbClr val="C0C0C0"/>
                  </a:outerShdw>
                </a:effectLst>
                <a:latin typeface="Times New Roman" pitchFamily="18" charset="0"/>
                <a:ea typeface="Calibri" pitchFamily="34" charset="0"/>
                <a:cs typeface="Times New Roman" pitchFamily="18" charset="0"/>
              </a:rPr>
              <a:t>В конце предложения многоточие ставится</a:t>
            </a:r>
            <a:r>
              <a:rPr kumimoji="0" lang="ru-RU"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endParaRPr kumimoji="0" lang="ru-RU" b="0" i="0" u="none" strike="noStrike" cap="none" normalizeH="0" baseline="0" dirty="0" smtClean="0">
              <a:ln>
                <a:noFill/>
              </a:ln>
              <a:solidFill>
                <a:srgbClr val="FF0000"/>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для обозначения незаконченности </a:t>
            </a:r>
            <a:r>
              <a:rPr kumimoji="0" lang="ru-RU" b="0" i="0" u="none" strike="noStrike" cap="none" normalizeH="0" baseline="0" dirty="0" smtClean="0">
                <a:ln>
                  <a:noFill/>
                </a:ln>
                <a:solidFill>
                  <a:srgbClr val="00B050"/>
                </a:solidFill>
                <a:effectLst>
                  <a:outerShdw blurRad="38100" dist="38100" dir="2700000" algn="tl">
                    <a:srgbClr val="C0C0C0"/>
                  </a:outerShdw>
                </a:effectLst>
                <a:latin typeface="Times New Roman" pitchFamily="18" charset="0"/>
                <a:ea typeface="Calibri" pitchFamily="34" charset="0"/>
                <a:cs typeface="Times New Roman" pitchFamily="18" charset="0"/>
              </a:rPr>
              <a:t>высказывания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вызванной различными причинами;</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для указания на перерывы в речи, на неожиданный переход от одной мысли к другой и т.д. (</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Слушай, отпусти ты меня</a:t>
            </a:r>
            <a:r>
              <a:rPr kumimoji="0" lang="ru-RU" b="1"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конце </a:t>
            </a:r>
            <a:r>
              <a:rPr kumimoji="0" lang="ru-RU" b="0" i="0" u="none" strike="noStrike" cap="none" normalizeH="0" baseline="0" dirty="0" smtClean="0">
                <a:ln>
                  <a:noFill/>
                </a:ln>
                <a:solidFill>
                  <a:srgbClr val="00B050"/>
                </a:solidFill>
                <a:effectLst>
                  <a:outerShdw blurRad="38100" dist="38100" dir="2700000" algn="tl">
                    <a:srgbClr val="C0C0C0"/>
                  </a:outerShdw>
                </a:effectLst>
                <a:latin typeface="Times New Roman" pitchFamily="18" charset="0"/>
                <a:ea typeface="Calibri" pitchFamily="34" charset="0"/>
                <a:cs typeface="Times New Roman" pitchFamily="18" charset="0"/>
              </a:rPr>
              <a:t>цитаты</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когда цитируемое предложение проводится не до конца (</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"Первоэлементом литературы, – указывал Горький, - является язык</a:t>
            </a:r>
            <a:r>
              <a:rPr kumimoji="0" lang="ru-RU" b="1"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lang="ru-RU" i="1" dirty="0" smtClean="0">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b="0" i="0" u="sng" strike="noStrike" cap="none" normalizeH="0" baseline="0" dirty="0" smtClean="0">
                <a:ln>
                  <a:noFill/>
                </a:ln>
                <a:solidFill>
                  <a:srgbClr val="FF0000"/>
                </a:solidFill>
                <a:effectLst>
                  <a:outerShdw blurRad="38100" dist="38100" dir="2700000" algn="tl">
                    <a:srgbClr val="C0C0C0"/>
                  </a:outerShdw>
                </a:effectLst>
                <a:latin typeface="Times New Roman" pitchFamily="18" charset="0"/>
                <a:ea typeface="Calibri" pitchFamily="34" charset="0"/>
                <a:cs typeface="Times New Roman" pitchFamily="18" charset="0"/>
              </a:rPr>
              <a:t>Внутри предложения многоточие ставится</a:t>
            </a:r>
            <a:r>
              <a:rPr kumimoji="0" lang="ru-RU"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endParaRPr kumimoji="0" lang="ru-RU" b="0" i="0" u="none" strike="noStrike" cap="none" normalizeH="0" baseline="0" dirty="0" smtClean="0">
              <a:ln>
                <a:noFill/>
              </a:ln>
              <a:solidFill>
                <a:srgbClr val="FF0000"/>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для указания на неожиданность, важность события, что интонационно выражается с помощью паузы (</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Он вошёл и</a:t>
            </a:r>
            <a:r>
              <a:rPr kumimoji="0" lang="ru-RU" b="1"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увидел её</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для обозначения пропуска в </a:t>
            </a:r>
            <a:r>
              <a:rPr kumimoji="0" lang="ru-RU" b="0" i="0" u="none" strike="noStrike" cap="none" normalizeH="0" baseline="0" dirty="0" smtClean="0">
                <a:ln>
                  <a:noFill/>
                </a:ln>
                <a:solidFill>
                  <a:srgbClr val="00B050"/>
                </a:solidFill>
                <a:effectLst>
                  <a:outerShdw blurRad="38100" dist="38100" dir="2700000" algn="tl">
                    <a:srgbClr val="C0C0C0"/>
                  </a:outerShdw>
                </a:effectLst>
                <a:latin typeface="Times New Roman" pitchFamily="18" charset="0"/>
                <a:ea typeface="Calibri" pitchFamily="34" charset="0"/>
                <a:cs typeface="Times New Roman" pitchFamily="18" charset="0"/>
              </a:rPr>
              <a:t>цитате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Фадеев писал: "Не случайно наши русские классики</a:t>
            </a:r>
            <a:r>
              <a:rPr kumimoji="0" lang="ru-RU" b="1"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рекомендовали читать сказки"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noFill/>
          <a:ln w="190500">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251520" y="260648"/>
            <a:ext cx="8640960" cy="2185214"/>
          </a:xfrm>
          <a:prstGeom prst="rect">
            <a:avLst/>
          </a:prstGeom>
        </p:spPr>
        <p:txBody>
          <a:bodyPr wrap="square">
            <a:spAutoFit/>
          </a:bodyPr>
          <a:lstStyle/>
          <a:p>
            <a:pPr algn="ctr"/>
            <a:r>
              <a:rPr lang="ru-RU" sz="4400" b="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ДВОЕТОЧИЕ</a:t>
            </a:r>
          </a:p>
          <a:p>
            <a:pPr algn="ctr"/>
            <a:endParaRPr lang="ru-RU" sz="20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b="1" dirty="0" smtClean="0">
                <a:effectLst>
                  <a:outerShdw blurRad="38100" dist="38100" dir="2700000" algn="tl">
                    <a:srgbClr val="000000">
                      <a:alpha val="43137"/>
                    </a:srgbClr>
                  </a:outerShdw>
                </a:effectLst>
                <a:latin typeface="Century Gothic" pitchFamily="34" charset="0"/>
                <a:ea typeface="Batang" pitchFamily="18" charset="-127"/>
              </a:rPr>
              <a:t>знак препинания в виде двух расположенных одна над другой точек </a:t>
            </a:r>
          </a:p>
          <a:p>
            <a:pPr algn="ctr"/>
            <a:r>
              <a:rPr lang="ru-RU" b="1" dirty="0" smtClean="0">
                <a:effectLst>
                  <a:outerShdw blurRad="38100" dist="38100" dir="2700000" algn="tl">
                    <a:srgbClr val="000000">
                      <a:alpha val="43137"/>
                    </a:srgbClr>
                  </a:outerShdw>
                </a:effectLst>
                <a:latin typeface="Century Gothic" pitchFamily="34" charset="0"/>
                <a:ea typeface="Batang" pitchFamily="18" charset="-127"/>
              </a:rPr>
              <a:t>[</a:t>
            </a:r>
            <a:r>
              <a:rPr lang="ru-RU" b="1" dirty="0" smtClean="0">
                <a:solidFill>
                  <a:srgbClr val="FF0000"/>
                </a:solidFill>
                <a:effectLst>
                  <a:outerShdw blurRad="38100" dist="38100" dir="2700000" algn="tl">
                    <a:srgbClr val="000000">
                      <a:alpha val="43137"/>
                    </a:srgbClr>
                  </a:outerShdw>
                </a:effectLst>
                <a:latin typeface="Century Gothic" pitchFamily="34" charset="0"/>
                <a:ea typeface="Batang" pitchFamily="18" charset="-127"/>
              </a:rPr>
              <a:t>:</a:t>
            </a:r>
            <a:r>
              <a:rPr lang="ru-RU" b="1" dirty="0" smtClean="0">
                <a:effectLst>
                  <a:outerShdw blurRad="38100" dist="38100" dir="2700000" algn="tl">
                    <a:srgbClr val="000000">
                      <a:alpha val="43137"/>
                    </a:srgbClr>
                  </a:outerShdw>
                </a:effectLst>
                <a:latin typeface="Century Gothic" pitchFamily="34" charset="0"/>
                <a:ea typeface="Batang" pitchFamily="18" charset="-127"/>
              </a:rPr>
              <a:t>], употребляемый для указания на то, что часть текста </a:t>
            </a:r>
          </a:p>
          <a:p>
            <a:pPr algn="ctr"/>
            <a:r>
              <a:rPr lang="ru-RU" b="1" dirty="0" smtClean="0">
                <a:effectLst>
                  <a:outerShdw blurRad="38100" dist="38100" dir="2700000" algn="tl">
                    <a:srgbClr val="000000">
                      <a:alpha val="43137"/>
                    </a:srgbClr>
                  </a:outerShdw>
                </a:effectLst>
                <a:latin typeface="Century Gothic" pitchFamily="34" charset="0"/>
                <a:ea typeface="Batang" pitchFamily="18" charset="-127"/>
              </a:rPr>
              <a:t>после него связана причинными, пояснительными смысловыми отношениями с частью текста перед ним</a:t>
            </a:r>
            <a:endParaRPr lang="ru-RU" b="1" dirty="0">
              <a:effectLst>
                <a:outerShdw blurRad="38100" dist="38100" dir="2700000" algn="tl">
                  <a:srgbClr val="000000">
                    <a:alpha val="43137"/>
                  </a:srgbClr>
                </a:outerShdw>
              </a:effectLst>
              <a:latin typeface="Century Gothic" pitchFamily="34" charset="0"/>
              <a:ea typeface="Batang" pitchFamily="18" charset="-127"/>
            </a:endParaRPr>
          </a:p>
        </p:txBody>
      </p:sp>
      <p:sp>
        <p:nvSpPr>
          <p:cNvPr id="44033" name="Rectangle 1"/>
          <p:cNvSpPr>
            <a:spLocks noChangeArrowheads="1"/>
          </p:cNvSpPr>
          <p:nvPr/>
        </p:nvSpPr>
        <p:spPr bwMode="auto">
          <a:xfrm>
            <a:off x="251520" y="2636912"/>
            <a:ext cx="8640960" cy="39010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250" b="0" i="0" u="sng" strike="noStrike" cap="none" normalizeH="0" dirty="0" smtClean="0">
                <a:ln>
                  <a:noFill/>
                </a:ln>
                <a:solidFill>
                  <a:srgbClr val="FF0000"/>
                </a:solidFill>
                <a:effectLst>
                  <a:outerShdw blurRad="38100" dist="38100" dir="2700000" algn="tl">
                    <a:srgbClr val="C0C0C0"/>
                  </a:outerShdw>
                </a:effectLst>
                <a:latin typeface="Times New Roman" pitchFamily="18" charset="0"/>
                <a:ea typeface="Calibri" pitchFamily="34" charset="0"/>
                <a:cs typeface="Times New Roman" pitchFamily="18" charset="0"/>
              </a:rPr>
              <a:t>Двоеточие ставится</a:t>
            </a:r>
            <a:r>
              <a:rPr kumimoji="0" lang="ru-RU" sz="2250" b="0" i="0" u="none" strike="noStrike" cap="none" normalizeH="0" dirty="0" smtClean="0">
                <a:ln>
                  <a:noFill/>
                </a:ln>
                <a:solidFill>
                  <a:srgbClr val="FF0000"/>
                </a:solidFill>
                <a:effectLst/>
                <a:latin typeface="Times New Roman" pitchFamily="18" charset="0"/>
                <a:ea typeface="Calibri" pitchFamily="34" charset="0"/>
                <a:cs typeface="Times New Roman" pitchFamily="18" charset="0"/>
              </a:rPr>
              <a:t>:</a:t>
            </a:r>
            <a:endParaRPr kumimoji="0" lang="ru-RU" sz="2250" b="0" i="0" u="none" strike="noStrike" cap="none" normalizeH="0" dirty="0" smtClean="0">
              <a:ln>
                <a:noFill/>
              </a:ln>
              <a:solidFill>
                <a:srgbClr val="FF0000"/>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Char char="•"/>
              <a:tabLst/>
            </a:pPr>
            <a:r>
              <a:rPr kumimoji="0" lang="ru-RU" sz="225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после обобщающего слова перед однородными членами (</a:t>
            </a:r>
            <a:r>
              <a:rPr kumimoji="0" lang="ru-RU" sz="2250" b="0" i="1" u="none" strike="noStrike" cap="none" normalizeH="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На лугу росли цветы</a:t>
            </a:r>
            <a:r>
              <a:rPr kumimoji="0" lang="ru-RU" sz="2250" b="1" i="1" u="none" strike="noStrike" cap="none" normalizeH="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sz="2250" b="0" i="1" u="none" strike="noStrike" cap="none" normalizeH="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ромашки, лютики, колокольчики</a:t>
            </a:r>
            <a:r>
              <a:rPr kumimoji="0" lang="ru-RU" sz="225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2250" b="0" i="0" u="none" strike="noStrike" cap="none" normalizeH="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Char char="•"/>
              <a:tabLst/>
            </a:pPr>
            <a:r>
              <a:rPr kumimoji="0" lang="ru-RU" sz="225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между простыми предложениями в сложном бессоюзном предложении, если второе предложение </a:t>
            </a:r>
            <a:r>
              <a:rPr kumimoji="0" lang="ru-RU" sz="2250" b="0" i="0" u="none" strike="noStrike" cap="none" normalizeH="0" dirty="0" smtClean="0">
                <a:ln>
                  <a:noFill/>
                </a:ln>
                <a:solidFill>
                  <a:srgbClr val="00B050"/>
                </a:solidFill>
                <a:effectLst>
                  <a:outerShdw blurRad="38100" dist="38100" dir="2700000" algn="tl">
                    <a:srgbClr val="C0C0C0"/>
                  </a:outerShdw>
                </a:effectLst>
                <a:latin typeface="Times New Roman" pitchFamily="18" charset="0"/>
                <a:ea typeface="Calibri" pitchFamily="34" charset="0"/>
                <a:cs typeface="Times New Roman" pitchFamily="18" charset="0"/>
              </a:rPr>
              <a:t>разъясняет</a:t>
            </a:r>
            <a:r>
              <a:rPr kumimoji="0" lang="ru-RU" sz="225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или </a:t>
            </a:r>
            <a:r>
              <a:rPr kumimoji="0" lang="ru-RU" sz="2250" b="0" i="0" u="none" strike="noStrike" cap="none" normalizeH="0" dirty="0" smtClean="0">
                <a:ln>
                  <a:noFill/>
                </a:ln>
                <a:solidFill>
                  <a:srgbClr val="00B050"/>
                </a:solidFill>
                <a:effectLst>
                  <a:outerShdw blurRad="38100" dist="38100" dir="2700000" algn="tl">
                    <a:srgbClr val="C0C0C0"/>
                  </a:outerShdw>
                </a:effectLst>
                <a:latin typeface="Times New Roman" pitchFamily="18" charset="0"/>
                <a:ea typeface="Calibri" pitchFamily="34" charset="0"/>
                <a:cs typeface="Times New Roman" pitchFamily="18" charset="0"/>
              </a:rPr>
              <a:t>дополняет</a:t>
            </a:r>
            <a:r>
              <a:rPr kumimoji="0" lang="ru-RU" sz="225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первое (</a:t>
            </a:r>
            <a:r>
              <a:rPr kumimoji="0" lang="ru-RU" sz="2250" b="0" i="1" u="none" strike="noStrike" cap="none" normalizeH="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Что-то зачернело впереди</a:t>
            </a:r>
            <a:r>
              <a:rPr kumimoji="0" lang="ru-RU" sz="2250" b="1" i="1" u="none" strike="noStrike" cap="none" normalizeH="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sz="2250" b="0" i="1" u="none" strike="noStrike" cap="none" normalizeH="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то был Пегас</a:t>
            </a:r>
            <a:r>
              <a:rPr kumimoji="0" lang="ru-RU" sz="225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2250" b="0" i="0" u="none" strike="noStrike" cap="none" normalizeH="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Char char="•"/>
              <a:tabLst/>
            </a:pPr>
            <a:r>
              <a:rPr kumimoji="0" lang="ru-RU" sz="225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если второе предложение указывает причину того, о чем говорится в первом (</a:t>
            </a:r>
            <a:r>
              <a:rPr kumimoji="0" lang="ru-RU" sz="2250" b="0" i="1" u="none" strike="noStrike" cap="none" normalizeH="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Любите книгу</a:t>
            </a:r>
            <a:r>
              <a:rPr kumimoji="0" lang="ru-RU" sz="2250" b="1" i="1" u="none" strike="noStrike" cap="none" normalizeH="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sz="2250" b="0" i="1" u="none" strike="noStrike" cap="none" normalizeH="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оно поможет разобраться вам в путанице мысли</a:t>
            </a:r>
            <a:r>
              <a:rPr kumimoji="0" lang="ru-RU" sz="225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2250" b="0" i="0" u="none" strike="noStrike" cap="none" normalizeH="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Char char="•"/>
              <a:tabLst/>
            </a:pPr>
            <a:r>
              <a:rPr kumimoji="0" lang="ru-RU" sz="225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после слов автора перед прямой речью (</a:t>
            </a:r>
            <a:r>
              <a:rPr kumimoji="0" lang="ru-RU" sz="2250" b="0" i="1" u="none" strike="noStrike" cap="none" normalizeH="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Отец сказал</a:t>
            </a:r>
            <a:r>
              <a:rPr kumimoji="0" lang="ru-RU" sz="2250" b="1" i="1" u="none" strike="noStrike" cap="none" normalizeH="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sz="2250" b="0" i="1" u="none" strike="noStrike" cap="none" normalizeH="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"Я подумаю об этом"</a:t>
            </a:r>
            <a:r>
              <a:rPr kumimoji="0" lang="ru-RU" sz="225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2250" b="0" i="0" u="none" strike="noStrike" cap="none" normalizeH="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noFill/>
          <a:ln w="190500">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251520" y="260648"/>
            <a:ext cx="8640960" cy="1631216"/>
          </a:xfrm>
          <a:prstGeom prst="rect">
            <a:avLst/>
          </a:prstGeom>
        </p:spPr>
        <p:txBody>
          <a:bodyPr wrap="square">
            <a:spAutoFit/>
          </a:bodyPr>
          <a:lstStyle/>
          <a:p>
            <a:pPr algn="ctr"/>
            <a:r>
              <a:rPr lang="ru-RU" sz="4400" b="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ВОПРОСИТЕЛЬНЫЙ ЗНАК</a:t>
            </a:r>
          </a:p>
          <a:p>
            <a:pPr algn="ctr"/>
            <a:endParaRPr lang="ru-RU" sz="2000" b="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b="1" dirty="0" smtClean="0">
                <a:effectLst>
                  <a:outerShdw blurRad="38100" dist="38100" dir="2700000" algn="tl">
                    <a:srgbClr val="000000">
                      <a:alpha val="43137"/>
                    </a:srgbClr>
                  </a:outerShdw>
                </a:effectLst>
                <a:latin typeface="Century Gothic" pitchFamily="34" charset="0"/>
                <a:ea typeface="Batang" pitchFamily="18" charset="-127"/>
              </a:rPr>
              <a:t>знак препинания в виде изогнутой линии с точкой внизу [</a:t>
            </a:r>
            <a:r>
              <a:rPr lang="ru-RU" b="1" dirty="0" smtClean="0">
                <a:solidFill>
                  <a:srgbClr val="FF0000"/>
                </a:solidFill>
                <a:effectLst>
                  <a:outerShdw blurRad="38100" dist="38100" dir="2700000" algn="tl">
                    <a:srgbClr val="000000">
                      <a:alpha val="43137"/>
                    </a:srgbClr>
                  </a:outerShdw>
                </a:effectLst>
                <a:latin typeface="Century Gothic" pitchFamily="34" charset="0"/>
                <a:ea typeface="Batang" pitchFamily="18" charset="-127"/>
              </a:rPr>
              <a:t>?</a:t>
            </a:r>
            <a:r>
              <a:rPr lang="ru-RU" b="1" dirty="0" smtClean="0">
                <a:effectLst>
                  <a:outerShdw blurRad="38100" dist="38100" dir="2700000" algn="tl">
                    <a:srgbClr val="000000">
                      <a:alpha val="43137"/>
                    </a:srgbClr>
                  </a:outerShdw>
                </a:effectLst>
                <a:latin typeface="Century Gothic" pitchFamily="34" charset="0"/>
                <a:ea typeface="Batang" pitchFamily="18" charset="-127"/>
              </a:rPr>
              <a:t>], ставится обычно в конце предложения для выражения вопроса или сомнения</a:t>
            </a:r>
            <a:endParaRPr lang="ru-RU" b="1" dirty="0">
              <a:effectLst>
                <a:outerShdw blurRad="38100" dist="38100" dir="2700000" algn="tl">
                  <a:srgbClr val="000000">
                    <a:alpha val="43137"/>
                  </a:srgbClr>
                </a:outerShdw>
              </a:effectLst>
              <a:latin typeface="Century Gothic" pitchFamily="34" charset="0"/>
              <a:ea typeface="Batang" pitchFamily="18" charset="-127"/>
            </a:endParaRPr>
          </a:p>
        </p:txBody>
      </p:sp>
      <p:sp>
        <p:nvSpPr>
          <p:cNvPr id="45057" name="Rectangle 1"/>
          <p:cNvSpPr>
            <a:spLocks noChangeArrowheads="1"/>
          </p:cNvSpPr>
          <p:nvPr/>
        </p:nvSpPr>
        <p:spPr bwMode="auto">
          <a:xfrm>
            <a:off x="251520" y="2204864"/>
            <a:ext cx="864096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b="0" i="0" u="sng" strike="noStrike" cap="none" normalizeH="0" baseline="0" dirty="0" smtClean="0">
                <a:ln>
                  <a:noFill/>
                </a:ln>
                <a:solidFill>
                  <a:srgbClr val="FF0000"/>
                </a:solidFill>
                <a:effectLst>
                  <a:outerShdw blurRad="38100" dist="38100" dir="2700000" algn="tl">
                    <a:srgbClr val="C0C0C0"/>
                  </a:outerShdw>
                </a:effectLst>
                <a:latin typeface="Times New Roman" pitchFamily="18" charset="0"/>
                <a:ea typeface="Calibri" pitchFamily="34" charset="0"/>
                <a:cs typeface="Times New Roman" pitchFamily="18" charset="0"/>
              </a:rPr>
              <a:t>Вопросительный знак ставится</a:t>
            </a:r>
            <a:r>
              <a:rPr kumimoji="0" lang="ru-RU"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endParaRPr kumimoji="0" lang="ru-RU" b="0" i="0" u="none" strike="noStrike" cap="none" normalizeH="0" baseline="0" dirty="0" smtClean="0">
              <a:ln>
                <a:noFill/>
              </a:ln>
              <a:solidFill>
                <a:srgbClr val="FF0000"/>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конце </a:t>
            </a:r>
            <a:r>
              <a:rPr kumimoji="0" lang="ru-RU" b="0" i="0" u="none" strike="noStrike" cap="none" normalizeH="0" baseline="0" dirty="0" smtClean="0">
                <a:ln>
                  <a:noFill/>
                </a:ln>
                <a:solidFill>
                  <a:srgbClr val="00B050"/>
                </a:solidFill>
                <a:effectLst>
                  <a:outerShdw blurRad="38100" dist="38100" dir="2700000" algn="tl">
                    <a:srgbClr val="C0C0C0"/>
                  </a:outerShdw>
                </a:effectLst>
                <a:latin typeface="Times New Roman" pitchFamily="18" charset="0"/>
                <a:ea typeface="Calibri" pitchFamily="34" charset="0"/>
                <a:cs typeface="Times New Roman" pitchFamily="18" charset="0"/>
              </a:rPr>
              <a:t>простого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вопросительного предложения (</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Разве тебе не стыдно</a:t>
            </a:r>
            <a:r>
              <a:rPr kumimoji="0" lang="ru-RU" b="1"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конце </a:t>
            </a:r>
            <a:r>
              <a:rPr kumimoji="0" lang="ru-RU" b="0" i="0" u="none" strike="noStrike" cap="none" normalizeH="0" baseline="0" dirty="0" smtClean="0">
                <a:ln>
                  <a:noFill/>
                </a:ln>
                <a:solidFill>
                  <a:srgbClr val="00B050"/>
                </a:solidFill>
                <a:effectLst>
                  <a:outerShdw blurRad="38100" dist="38100" dir="2700000" algn="tl">
                    <a:srgbClr val="C0C0C0"/>
                  </a:outerShdw>
                </a:effectLst>
                <a:latin typeface="Times New Roman" pitchFamily="18" charset="0"/>
                <a:ea typeface="Calibri" pitchFamily="34" charset="0"/>
                <a:cs typeface="Times New Roman" pitchFamily="18" charset="0"/>
              </a:rPr>
              <a:t>сложносочинённого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предложения, если вопрос содержится в обеих его частях (</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Ты идёшь или мне идти одному</a:t>
            </a:r>
            <a:r>
              <a:rPr kumimoji="0" lang="ru-RU" b="1"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или в одной (</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Сам пришёл, а Наташа-то где</a:t>
            </a:r>
            <a:r>
              <a:rPr kumimoji="0" lang="ru-RU" b="1"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конце </a:t>
            </a:r>
            <a:r>
              <a:rPr kumimoji="0" lang="ru-RU" b="0" i="0" u="none" strike="noStrike" cap="none" normalizeH="0" baseline="0" dirty="0" smtClean="0">
                <a:ln>
                  <a:noFill/>
                </a:ln>
                <a:solidFill>
                  <a:srgbClr val="00B050"/>
                </a:solidFill>
                <a:effectLst>
                  <a:outerShdw blurRad="38100" dist="38100" dir="2700000" algn="tl">
                    <a:srgbClr val="C0C0C0"/>
                  </a:outerShdw>
                </a:effectLst>
                <a:latin typeface="Times New Roman" pitchFamily="18" charset="0"/>
                <a:ea typeface="Calibri" pitchFamily="34" charset="0"/>
                <a:cs typeface="Times New Roman" pitchFamily="18" charset="0"/>
              </a:rPr>
              <a:t>сложноподчинённого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предложения, если вопрос содержится в главном пред-ложении (</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Неужели не ясно, что задача решена правильно</a:t>
            </a:r>
            <a:r>
              <a:rPr kumimoji="0" lang="ru-RU" b="1"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конце </a:t>
            </a:r>
            <a:r>
              <a:rPr kumimoji="0" lang="ru-RU" b="0" i="0" u="none" strike="noStrike" cap="none" normalizeH="0" baseline="0" dirty="0" smtClean="0">
                <a:ln>
                  <a:noFill/>
                </a:ln>
                <a:solidFill>
                  <a:srgbClr val="00B050"/>
                </a:solidFill>
                <a:effectLst>
                  <a:outerShdw blurRad="38100" dist="38100" dir="2700000" algn="tl">
                    <a:srgbClr val="C0C0C0"/>
                  </a:outerShdw>
                </a:effectLst>
                <a:latin typeface="Times New Roman" pitchFamily="18" charset="0"/>
                <a:ea typeface="Calibri" pitchFamily="34" charset="0"/>
                <a:cs typeface="Times New Roman" pitchFamily="18" charset="0"/>
              </a:rPr>
              <a:t>бессоюзного</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предложения, если последняя часть его содержит прямой вопрос (</a:t>
            </a:r>
            <a:r>
              <a:rPr kumimoji="0" lang="ru-RU"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Одного только я не понимаю: как она могла тебя укусить</a:t>
            </a:r>
            <a:r>
              <a:rPr kumimoji="0" lang="ru-RU"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b="0" i="0" u="sng" strike="noStrike" cap="none" normalizeH="0" baseline="0" dirty="0" smtClean="0">
                <a:ln>
                  <a:noFill/>
                </a:ln>
                <a:solidFill>
                  <a:srgbClr val="FF0000"/>
                </a:solidFill>
                <a:effectLst>
                  <a:outerShdw blurRad="38100" dist="38100" dir="2700000" algn="tl">
                    <a:srgbClr val="C0C0C0"/>
                  </a:outerShdw>
                </a:effectLst>
                <a:latin typeface="Times New Roman" pitchFamily="18" charset="0"/>
                <a:ea typeface="Calibri" pitchFamily="34" charset="0"/>
                <a:cs typeface="Times New Roman" pitchFamily="18" charset="0"/>
              </a:rPr>
              <a:t>Вопросительный знак ставится внутри предложения</a:t>
            </a:r>
            <a:r>
              <a:rPr kumimoji="0" lang="ru-RU"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endParaRPr kumimoji="0" lang="ru-RU" b="0" i="0" u="none" strike="noStrike" cap="none" normalizeH="0" baseline="0" dirty="0" smtClean="0">
              <a:ln>
                <a:noFill/>
              </a:ln>
              <a:solidFill>
                <a:srgbClr val="FF0000"/>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если </a:t>
            </a:r>
            <a:r>
              <a:rPr kumimoji="0" lang="ru-RU" b="0" i="0" u="none" strike="noStrike" cap="none" normalizeH="0" baseline="0" dirty="0" smtClean="0">
                <a:ln>
                  <a:noFill/>
                </a:ln>
                <a:solidFill>
                  <a:srgbClr val="00B050"/>
                </a:solidFill>
                <a:effectLst>
                  <a:outerShdw blurRad="38100" dist="38100" dir="2700000" algn="tl">
                    <a:srgbClr val="C0C0C0"/>
                  </a:outerShdw>
                </a:effectLst>
                <a:latin typeface="Times New Roman" pitchFamily="18" charset="0"/>
                <a:ea typeface="Calibri" pitchFamily="34" charset="0"/>
                <a:cs typeface="Times New Roman" pitchFamily="18" charset="0"/>
              </a:rPr>
              <a:t>прямая речь</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находящаяся внутри предложения, представляет собой вопросительное предложение (</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"Почему так поздно</a:t>
            </a:r>
            <a:r>
              <a:rPr kumimoji="0" lang="ru-RU" b="1"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 спросил отец. – Ты обещал быть раньше"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если </a:t>
            </a:r>
            <a:r>
              <a:rPr kumimoji="0" lang="ru-RU" b="0" i="0" u="none" strike="noStrike" cap="none" normalizeH="0" baseline="0" dirty="0" smtClean="0">
                <a:ln>
                  <a:noFill/>
                </a:ln>
                <a:solidFill>
                  <a:srgbClr val="00B050"/>
                </a:solidFill>
                <a:effectLst>
                  <a:outerShdw blurRad="38100" dist="38100" dir="2700000" algn="tl">
                    <a:srgbClr val="C0C0C0"/>
                  </a:outerShdw>
                </a:effectLst>
                <a:latin typeface="Times New Roman" pitchFamily="18" charset="0"/>
                <a:ea typeface="Calibri" pitchFamily="34" charset="0"/>
                <a:cs typeface="Times New Roman" pitchFamily="18" charset="0"/>
              </a:rPr>
              <a:t>вводное предложение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заключённое в скобки, является вопросительным (</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Он придёт (а вдруг не придёт</a:t>
            </a:r>
            <a:r>
              <a:rPr kumimoji="0" lang="ru-RU" b="1"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только завтра</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noFill/>
          <a:ln w="190500">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4" name="Рисунок 3" descr="art979-1.jpg"/>
          <p:cNvPicPr>
            <a:picLocks noChangeAspect="1"/>
          </p:cNvPicPr>
          <p:nvPr/>
        </p:nvPicPr>
        <p:blipFill>
          <a:blip r:embed="rId2" cstate="email">
            <a:grayscl/>
            <a:lum bright="-10000" contrast="40000"/>
          </a:blip>
          <a:srcRect/>
          <a:stretch>
            <a:fillRect/>
          </a:stretch>
        </p:blipFill>
        <p:spPr>
          <a:xfrm>
            <a:off x="7858148" y="1571612"/>
            <a:ext cx="1001464" cy="1071570"/>
          </a:xfrm>
          <a:prstGeom prst="roundRect">
            <a:avLst/>
          </a:prstGeom>
          <a:ln w="28575">
            <a:solidFill>
              <a:schemeClr val="tx1"/>
            </a:solidFill>
          </a:ln>
          <a:effectLst>
            <a:glow rad="63500">
              <a:schemeClr val="accent3">
                <a:satMod val="175000"/>
                <a:alpha val="40000"/>
              </a:schemeClr>
            </a:glow>
          </a:effectLst>
        </p:spPr>
      </p:pic>
      <p:pic>
        <p:nvPicPr>
          <p:cNvPr id="7" name="Рисунок 6" descr="groups_1290236975.jpg"/>
          <p:cNvPicPr>
            <a:picLocks noChangeAspect="1"/>
          </p:cNvPicPr>
          <p:nvPr/>
        </p:nvPicPr>
        <p:blipFill>
          <a:blip r:embed="rId3" cstate="email">
            <a:grayscl/>
            <a:lum bright="-10000" contrast="40000"/>
          </a:blip>
          <a:srcRect/>
          <a:stretch>
            <a:fillRect/>
          </a:stretch>
        </p:blipFill>
        <p:spPr>
          <a:xfrm>
            <a:off x="285720" y="214290"/>
            <a:ext cx="1071570" cy="1143008"/>
          </a:xfrm>
          <a:prstGeom prst="roundRect">
            <a:avLst/>
          </a:prstGeom>
          <a:ln w="28575">
            <a:solidFill>
              <a:schemeClr val="tx1"/>
            </a:solidFill>
          </a:ln>
          <a:effectLst>
            <a:glow rad="63500">
              <a:schemeClr val="accent3">
                <a:satMod val="175000"/>
                <a:alpha val="40000"/>
              </a:schemeClr>
            </a:glow>
          </a:effectLst>
        </p:spPr>
      </p:pic>
      <p:sp>
        <p:nvSpPr>
          <p:cNvPr id="17" name="Выноска 1 (граница и черта) 16"/>
          <p:cNvSpPr/>
          <p:nvPr/>
        </p:nvSpPr>
        <p:spPr>
          <a:xfrm>
            <a:off x="1428728" y="214290"/>
            <a:ext cx="7429552" cy="1143008"/>
          </a:xfrm>
          <a:prstGeom prst="accentBorderCallout1">
            <a:avLst>
              <a:gd name="adj1" fmla="val 27"/>
              <a:gd name="adj2" fmla="val 82"/>
              <a:gd name="adj3" fmla="val 1125"/>
              <a:gd name="adj4" fmla="val 43"/>
            </a:avLst>
          </a:prstGeom>
          <a:effectLst>
            <a:glow rad="635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ru-RU" sz="2400" b="1" dirty="0" smtClean="0">
                <a:ln>
                  <a:solidFill>
                    <a:schemeClr val="tx1"/>
                  </a:solid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Да-с! Что ни говорите, Филипп Максимыч, а в русском языке много лишних знаков препинания!</a:t>
            </a:r>
            <a:endParaRPr lang="ru-RU" sz="2400" b="1" dirty="0">
              <a:ln>
                <a:solidFill>
                  <a:schemeClr val="tx1"/>
                </a:solid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8" name="Выноска 1 (граница и черта) 17"/>
          <p:cNvSpPr/>
          <p:nvPr/>
        </p:nvSpPr>
        <p:spPr>
          <a:xfrm flipH="1">
            <a:off x="285720" y="1571612"/>
            <a:ext cx="7500990" cy="1071570"/>
          </a:xfrm>
          <a:prstGeom prst="accentBorderCallout1">
            <a:avLst>
              <a:gd name="adj1" fmla="val 22381"/>
              <a:gd name="adj2" fmla="val -71"/>
              <a:gd name="adj3" fmla="val 21267"/>
              <a:gd name="adj4" fmla="val -71"/>
            </a:avLst>
          </a:prstGeom>
          <a:effectLst>
            <a:glow rad="635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ru-RU" sz="2400" b="1" dirty="0" smtClean="0">
                <a:ln>
                  <a:solidFill>
                    <a:schemeClr val="tx1"/>
                  </a:solid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То есть почему же-с? Много знаков, </a:t>
            </a:r>
          </a:p>
          <a:p>
            <a:pPr algn="ctr"/>
            <a:r>
              <a:rPr lang="ru-RU" sz="2400" b="1" dirty="0" smtClean="0">
                <a:ln>
                  <a:solidFill>
                    <a:schemeClr val="tx1"/>
                  </a:solid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но каждый из них имеет своё значение и место!</a:t>
            </a:r>
            <a:endParaRPr lang="ru-RU" sz="2400" b="1" dirty="0">
              <a:ln>
                <a:solidFill>
                  <a:schemeClr val="tx1"/>
                </a:solid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9" name="Рисунок 18" descr="groups_1290236975.jpg"/>
          <p:cNvPicPr>
            <a:picLocks noChangeAspect="1"/>
          </p:cNvPicPr>
          <p:nvPr/>
        </p:nvPicPr>
        <p:blipFill>
          <a:blip r:embed="rId4" cstate="email">
            <a:grayscl/>
            <a:lum bright="-10000" contrast="40000"/>
          </a:blip>
          <a:srcRect/>
          <a:stretch>
            <a:fillRect/>
          </a:stretch>
        </p:blipFill>
        <p:spPr>
          <a:xfrm>
            <a:off x="285720" y="2857496"/>
            <a:ext cx="1004597" cy="1071570"/>
          </a:xfrm>
          <a:prstGeom prst="roundRect">
            <a:avLst/>
          </a:prstGeom>
          <a:ln w="28575">
            <a:solidFill>
              <a:schemeClr val="tx1"/>
            </a:solidFill>
          </a:ln>
          <a:effectLst>
            <a:glow rad="63500">
              <a:schemeClr val="accent3">
                <a:satMod val="175000"/>
                <a:alpha val="40000"/>
              </a:schemeClr>
            </a:glow>
          </a:effectLst>
        </p:spPr>
      </p:pic>
      <p:sp>
        <p:nvSpPr>
          <p:cNvPr id="20" name="Выноска 1 (граница и черта) 19"/>
          <p:cNvSpPr/>
          <p:nvPr/>
        </p:nvSpPr>
        <p:spPr>
          <a:xfrm>
            <a:off x="1357290" y="2857496"/>
            <a:ext cx="7500990" cy="3786214"/>
          </a:xfrm>
          <a:prstGeom prst="accentBorderCallout1">
            <a:avLst>
              <a:gd name="adj1" fmla="val 19264"/>
              <a:gd name="adj2" fmla="val 47"/>
              <a:gd name="adj3" fmla="val 19511"/>
              <a:gd name="adj4" fmla="val -157"/>
            </a:avLst>
          </a:prstGeom>
          <a:effectLst>
            <a:glow rad="635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ru-RU" sz="2400" b="1" dirty="0" smtClean="0">
                <a:ln>
                  <a:solidFill>
                    <a:schemeClr val="tx1"/>
                  </a:solid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Уж это вы оставьте! Никакого значения не имеют ваши знаки. Одно только мудрование… </a:t>
            </a:r>
          </a:p>
          <a:p>
            <a:pPr algn="ctr"/>
            <a:r>
              <a:rPr lang="ru-RU" sz="2400" b="1" dirty="0" smtClean="0">
                <a:ln>
                  <a:solidFill>
                    <a:schemeClr val="tx1"/>
                  </a:solid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Наставит десяток запятых в одной строчке и думает, что он умный. Например, товарищ прокурора Меринов после каждого слова запятую ставит. </a:t>
            </a:r>
          </a:p>
          <a:p>
            <a:pPr algn="ctr"/>
            <a:r>
              <a:rPr lang="ru-RU" sz="2400" b="1" dirty="0" smtClean="0">
                <a:ln>
                  <a:solidFill>
                    <a:schemeClr val="tx1"/>
                  </a:solid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Для чего это?.. В глазах только рябит! </a:t>
            </a:r>
          </a:p>
          <a:p>
            <a:pPr algn="ctr"/>
            <a:r>
              <a:rPr lang="ru-RU" sz="2400" b="1" dirty="0" smtClean="0">
                <a:ln>
                  <a:solidFill>
                    <a:schemeClr val="tx1"/>
                  </a:solid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Да и в книгах тоже самое… Точка с запятой, двоеточие, кавычки разные. Противно читать даже. А иной франт, мало ему одной запятой, возьмёт и натыкает их целый ряд… Для чего это?</a:t>
            </a:r>
            <a:endParaRPr lang="ru-RU" sz="2400" b="1" dirty="0">
              <a:ln>
                <a:solidFill>
                  <a:schemeClr val="tx1"/>
                </a:solid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noFill/>
          <a:ln w="190500">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251520" y="260648"/>
            <a:ext cx="8640960" cy="1877437"/>
          </a:xfrm>
          <a:prstGeom prst="rect">
            <a:avLst/>
          </a:prstGeom>
        </p:spPr>
        <p:txBody>
          <a:bodyPr wrap="square">
            <a:spAutoFit/>
          </a:bodyPr>
          <a:lstStyle/>
          <a:p>
            <a:pPr algn="ctr"/>
            <a:r>
              <a:rPr lang="ru-RU" sz="4400" b="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ВОСКЛИЦАТЕЛЬНЫЙ ЗНАК</a:t>
            </a:r>
          </a:p>
          <a:p>
            <a:pPr algn="ct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b="1" dirty="0" smtClean="0">
                <a:effectLst>
                  <a:outerShdw blurRad="38100" dist="38100" dir="2700000" algn="tl">
                    <a:srgbClr val="000000">
                      <a:alpha val="43137"/>
                    </a:srgbClr>
                  </a:outerShdw>
                </a:effectLst>
                <a:latin typeface="Century Gothic" pitchFamily="34" charset="0"/>
                <a:ea typeface="Batang" pitchFamily="18" charset="-127"/>
              </a:rPr>
              <a:t>знак препинания в виде прямой линии с точкой внизу [</a:t>
            </a:r>
            <a:r>
              <a:rPr lang="ru-RU" b="1" dirty="0" smtClean="0">
                <a:solidFill>
                  <a:srgbClr val="FF0000"/>
                </a:solidFill>
                <a:effectLst>
                  <a:outerShdw blurRad="38100" dist="38100" dir="2700000" algn="tl">
                    <a:srgbClr val="000000">
                      <a:alpha val="43137"/>
                    </a:srgbClr>
                  </a:outerShdw>
                </a:effectLst>
                <a:latin typeface="Century Gothic" pitchFamily="34" charset="0"/>
                <a:ea typeface="Batang" pitchFamily="18" charset="-127"/>
              </a:rPr>
              <a:t>!</a:t>
            </a:r>
            <a:r>
              <a:rPr lang="ru-RU" b="1" dirty="0" smtClean="0">
                <a:effectLst>
                  <a:outerShdw blurRad="38100" dist="38100" dir="2700000" algn="tl">
                    <a:srgbClr val="000000">
                      <a:alpha val="43137"/>
                    </a:srgbClr>
                  </a:outerShdw>
                </a:effectLst>
                <a:latin typeface="Century Gothic" pitchFamily="34" charset="0"/>
                <a:ea typeface="Batang" pitchFamily="18" charset="-127"/>
              </a:rPr>
              <a:t>], </a:t>
            </a:r>
          </a:p>
          <a:p>
            <a:pPr algn="ctr"/>
            <a:r>
              <a:rPr lang="ru-RU" b="1" dirty="0" smtClean="0">
                <a:effectLst>
                  <a:outerShdw blurRad="38100" dist="38100" dir="2700000" algn="tl">
                    <a:srgbClr val="000000">
                      <a:alpha val="43137"/>
                    </a:srgbClr>
                  </a:outerShdw>
                </a:effectLst>
                <a:latin typeface="Century Gothic" pitchFamily="34" charset="0"/>
                <a:ea typeface="Batang" pitchFamily="18" charset="-127"/>
              </a:rPr>
              <a:t>выполняющий интонационно-экспрессивную и </a:t>
            </a:r>
          </a:p>
          <a:p>
            <a:pPr algn="ctr"/>
            <a:r>
              <a:rPr lang="ru-RU" b="1" dirty="0" smtClean="0">
                <a:effectLst>
                  <a:outerShdw blurRad="38100" dist="38100" dir="2700000" algn="tl">
                    <a:srgbClr val="000000">
                      <a:alpha val="43137"/>
                    </a:srgbClr>
                  </a:outerShdw>
                </a:effectLst>
                <a:latin typeface="Century Gothic" pitchFamily="34" charset="0"/>
                <a:ea typeface="Batang" pitchFamily="18" charset="-127"/>
              </a:rPr>
              <a:t>отделительную функции</a:t>
            </a:r>
            <a:endParaRPr lang="ru-RU" b="1" dirty="0">
              <a:effectLst>
                <a:outerShdw blurRad="38100" dist="38100" dir="2700000" algn="tl">
                  <a:srgbClr val="000000">
                    <a:alpha val="43137"/>
                  </a:srgbClr>
                </a:outerShdw>
              </a:effectLst>
              <a:latin typeface="Century Gothic" pitchFamily="34" charset="0"/>
              <a:ea typeface="Batang" pitchFamily="18" charset="-127"/>
            </a:endParaRPr>
          </a:p>
        </p:txBody>
      </p:sp>
      <p:sp>
        <p:nvSpPr>
          <p:cNvPr id="46081" name="Rectangle 1"/>
          <p:cNvSpPr>
            <a:spLocks noChangeArrowheads="1"/>
          </p:cNvSpPr>
          <p:nvPr/>
        </p:nvSpPr>
        <p:spPr bwMode="auto">
          <a:xfrm>
            <a:off x="251520" y="2492896"/>
            <a:ext cx="8640960" cy="38318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400" b="0" i="0" u="sng" strike="noStrike" cap="none" normalizeH="0" baseline="0" dirty="0" smtClean="0">
                <a:ln>
                  <a:noFill/>
                </a:ln>
                <a:solidFill>
                  <a:srgbClr val="FF0000"/>
                </a:solidFill>
                <a:effectLst>
                  <a:outerShdw blurRad="38100" dist="38100" dir="2700000" algn="tl">
                    <a:srgbClr val="C0C0C0"/>
                  </a:outerShdw>
                </a:effectLst>
                <a:latin typeface="Times New Roman" pitchFamily="18" charset="0"/>
                <a:ea typeface="Calibri" pitchFamily="34" charset="0"/>
                <a:cs typeface="Times New Roman" pitchFamily="18" charset="0"/>
              </a:rPr>
              <a:t>Восклицательный знак ставится</a:t>
            </a:r>
            <a:r>
              <a:rPr kumimoji="0" lang="ru-RU"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rgbClr val="FF0000"/>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конце восклицательного предложения для выражения изумления, призыва, волнения (</a:t>
            </a:r>
            <a:r>
              <a:rPr kumimoji="0" lang="ru-RU" sz="2400"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Ах, какая это была девушка</a:t>
            </a:r>
            <a:r>
              <a:rPr kumimoji="0" lang="ru-RU" sz="2400" b="1" i="1" u="none" strike="noStrike" cap="none" normalizeH="0" baseline="0" dirty="0" smtClean="0">
                <a:ln>
                  <a:noFill/>
                </a:ln>
                <a:solidFill>
                  <a:srgbClr val="FF0000"/>
                </a:solidFill>
                <a:effectLst>
                  <a:outerShdw blurRad="38100" dist="38100" dir="2700000" algn="tl">
                    <a:srgbClr val="C0C0C0"/>
                  </a:outerShdw>
                </a:effectLst>
                <a:latin typeface="Consolas" pitchFamily="49" charset="0"/>
                <a:ea typeface="Calibri" pitchFamily="34" charset="0"/>
                <a:cs typeface="Consolas" pitchFamily="49" charset="0"/>
              </a:rPr>
              <a:t>!</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449263" algn="just" defTabSz="914400" rtl="0" eaLnBrk="0" fontAlgn="base" latinLnBrk="0" hangingPunct="0">
              <a:lnSpc>
                <a:spcPct val="100000"/>
              </a:lnSpc>
              <a:spcBef>
                <a:spcPct val="0"/>
              </a:spcBef>
              <a:spcAft>
                <a:spcPct val="0"/>
              </a:spcAft>
              <a:buClrTx/>
              <a:buSzTx/>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400" b="0" i="0" u="sng" strike="noStrike" cap="none" normalizeH="0" baseline="0" dirty="0" smtClean="0">
                <a:ln>
                  <a:noFill/>
                </a:ln>
                <a:solidFill>
                  <a:srgbClr val="FF0000"/>
                </a:solidFill>
                <a:effectLst>
                  <a:outerShdw blurRad="38100" dist="38100" dir="2700000" algn="tl">
                    <a:srgbClr val="C0C0C0"/>
                  </a:outerShdw>
                </a:effectLst>
                <a:latin typeface="Times New Roman" pitchFamily="18" charset="0"/>
                <a:ea typeface="Calibri" pitchFamily="34" charset="0"/>
                <a:cs typeface="Times New Roman" pitchFamily="18" charset="0"/>
              </a:rPr>
              <a:t>Внутри предложения восклицательный знак ставится</a:t>
            </a:r>
            <a:r>
              <a:rPr kumimoji="0" lang="ru-RU"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rgbClr val="FF0000"/>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после </a:t>
            </a:r>
            <a:r>
              <a:rPr kumimoji="0" lang="ru-RU"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обращений</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Анна</a:t>
            </a:r>
            <a:r>
              <a:rPr kumimoji="0" lang="ru-RU" sz="2400" b="1"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sz="2400"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Домой</a:t>
            </a:r>
            <a:r>
              <a:rPr kumimoji="0" lang="ru-RU" sz="2400" b="1"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после междометий, если они произносятся с интонацией восклицания (</a:t>
            </a:r>
            <a:r>
              <a:rPr kumimoji="0" lang="ru-RU" sz="2400"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Марья, знаешь, щедровита, до работы, ух</a:t>
            </a:r>
            <a:r>
              <a:rPr kumimoji="0" lang="ru-RU" sz="2400" b="1"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sz="2400"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Сердита</a:t>
            </a:r>
            <a:r>
              <a:rPr kumimoji="0" lang="ru-RU" sz="2400" b="0"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noFill/>
          <a:ln w="190500">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251520" y="260648"/>
            <a:ext cx="8640960" cy="1631216"/>
          </a:xfrm>
          <a:prstGeom prst="rect">
            <a:avLst/>
          </a:prstGeom>
        </p:spPr>
        <p:txBody>
          <a:bodyPr wrap="square">
            <a:spAutoFit/>
          </a:bodyPr>
          <a:lstStyle/>
          <a:p>
            <a:pPr algn="ctr"/>
            <a:r>
              <a:rPr lang="ru-RU" sz="4400" b="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ТИРЕ</a:t>
            </a:r>
          </a:p>
          <a:p>
            <a:pPr algn="ctr"/>
            <a:endParaRPr lang="ru-RU" sz="20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b="1" dirty="0" smtClean="0">
                <a:effectLst>
                  <a:outerShdw blurRad="38100" dist="38100" dir="2700000" algn="tl">
                    <a:srgbClr val="000000">
                      <a:alpha val="43137"/>
                    </a:srgbClr>
                  </a:outerShdw>
                </a:effectLst>
                <a:latin typeface="Century Gothic" pitchFamily="34" charset="0"/>
                <a:ea typeface="Batang" pitchFamily="18" charset="-127"/>
              </a:rPr>
              <a:t>знак препинания в виде прямой горизонтальной черты [</a:t>
            </a:r>
            <a:r>
              <a:rPr lang="ru-RU" b="1" dirty="0" smtClean="0">
                <a:solidFill>
                  <a:srgbClr val="FF0000"/>
                </a:solidFill>
                <a:effectLst>
                  <a:outerShdw blurRad="38100" dist="38100" dir="2700000" algn="tl">
                    <a:srgbClr val="000000">
                      <a:alpha val="43137"/>
                    </a:srgbClr>
                  </a:outerShdw>
                </a:effectLst>
                <a:latin typeface="Century Gothic" pitchFamily="34" charset="0"/>
                <a:ea typeface="Batang" pitchFamily="18" charset="-127"/>
              </a:rPr>
              <a:t>–</a:t>
            </a:r>
            <a:r>
              <a:rPr lang="ru-RU" b="1" dirty="0" smtClean="0">
                <a:effectLst>
                  <a:outerShdw blurRad="38100" dist="38100" dir="2700000" algn="tl">
                    <a:srgbClr val="000000">
                      <a:alpha val="43137"/>
                    </a:srgbClr>
                  </a:outerShdw>
                </a:effectLst>
                <a:latin typeface="Century Gothic" pitchFamily="34" charset="0"/>
                <a:ea typeface="Batang" pitchFamily="18" charset="-127"/>
              </a:rPr>
              <a:t>] с пробелами с обеих сторон (в европейских системах письма)</a:t>
            </a:r>
            <a:endParaRPr lang="ru-RU" b="1" dirty="0">
              <a:effectLst>
                <a:outerShdw blurRad="38100" dist="38100" dir="2700000" algn="tl">
                  <a:srgbClr val="000000">
                    <a:alpha val="43137"/>
                  </a:srgbClr>
                </a:outerShdw>
              </a:effectLst>
              <a:latin typeface="Century Gothic" pitchFamily="34" charset="0"/>
              <a:ea typeface="Batang" pitchFamily="18" charset="-127"/>
            </a:endParaRPr>
          </a:p>
        </p:txBody>
      </p:sp>
      <p:sp>
        <p:nvSpPr>
          <p:cNvPr id="47105" name="Rectangle 1"/>
          <p:cNvSpPr>
            <a:spLocks noChangeArrowheads="1"/>
          </p:cNvSpPr>
          <p:nvPr/>
        </p:nvSpPr>
        <p:spPr bwMode="auto">
          <a:xfrm>
            <a:off x="251520" y="2187298"/>
            <a:ext cx="8640960" cy="42934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400" b="0" i="0" u="sng" strike="noStrike" cap="none" normalizeH="0" baseline="0" dirty="0" smtClean="0">
                <a:ln>
                  <a:noFill/>
                </a:ln>
                <a:solidFill>
                  <a:srgbClr val="FF0000"/>
                </a:solidFill>
                <a:effectLst>
                  <a:outerShdw blurRad="38100" dist="38100" dir="2700000" algn="tl">
                    <a:srgbClr val="C0C0C0"/>
                  </a:outerShdw>
                </a:effectLst>
                <a:latin typeface="Times New Roman" pitchFamily="18" charset="0"/>
                <a:ea typeface="Calibri" pitchFamily="34" charset="0"/>
                <a:cs typeface="Times New Roman" pitchFamily="18" charset="0"/>
              </a:rPr>
              <a:t>В начале предложения тире ставится</a:t>
            </a:r>
            <a:r>
              <a:rPr kumimoji="0" lang="ru-RU"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rgbClr val="FF0000"/>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при передаче </a:t>
            </a:r>
            <a:r>
              <a:rPr kumimoji="0" lang="ru-RU" sz="2400" b="0" i="0" u="none" strike="noStrike" cap="none" normalizeH="0" baseline="0" dirty="0" smtClean="0">
                <a:ln>
                  <a:noFill/>
                </a:ln>
                <a:solidFill>
                  <a:srgbClr val="00B050"/>
                </a:solidFill>
                <a:effectLst>
                  <a:outerShdw blurRad="38100" dist="38100" dir="2700000" algn="tl">
                    <a:srgbClr val="C0C0C0"/>
                  </a:outerShdw>
                </a:effectLst>
                <a:latin typeface="Times New Roman" pitchFamily="18" charset="0"/>
                <a:ea typeface="Calibri" pitchFamily="34" charset="0"/>
                <a:cs typeface="Times New Roman" pitchFamily="18" charset="0"/>
              </a:rPr>
              <a:t>диалога</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если его реплики начинаются с абзаца:</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sz="2400"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Михаил приедет сегодня?</a:t>
            </a:r>
            <a:endParaRPr kumimoji="0" lang="ru-RU" sz="2400" b="0" i="0"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cs typeface="Consolas" pitchFamily="49"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sz="2400"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Приедет.</a:t>
            </a:r>
            <a:endParaRPr kumimoji="0" lang="ru-RU" sz="2400" b="0" i="0"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cs typeface="Consolas" pitchFamily="49"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sz="2400"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А Соня?</a:t>
            </a:r>
            <a:endParaRPr kumimoji="0" lang="ru-RU" sz="2400" b="0" i="0"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cs typeface="Consolas" pitchFamily="49"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sz="2400"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Обещала.</a:t>
            </a:r>
            <a:endParaRPr kumimoji="0" lang="ru-RU" sz="2400" b="0" i="0"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cs typeface="Consolas" pitchFamily="49" charset="0"/>
            </a:endParaRPr>
          </a:p>
          <a:p>
            <a:pPr marL="0" marR="0" lvl="0" indent="449263" algn="just"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при передаче </a:t>
            </a:r>
            <a:r>
              <a:rPr kumimoji="0" lang="ru-RU" sz="2400" b="0" i="0" u="none" strike="noStrike" cap="none" normalizeH="0" baseline="0" dirty="0" smtClean="0">
                <a:ln>
                  <a:noFill/>
                </a:ln>
                <a:solidFill>
                  <a:srgbClr val="00B050"/>
                </a:solidFill>
                <a:effectLst>
                  <a:outerShdw blurRad="38100" dist="38100" dir="2700000" algn="tl">
                    <a:srgbClr val="C0C0C0"/>
                  </a:outerShdw>
                </a:effectLst>
                <a:latin typeface="Times New Roman" pitchFamily="18" charset="0"/>
                <a:ea typeface="Calibri" pitchFamily="34" charset="0"/>
                <a:cs typeface="Times New Roman" pitchFamily="18" charset="0"/>
              </a:rPr>
              <a:t>прямой речи</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если после слов прямая речь начинается с абзаца:</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400"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Отец сказал:</a:t>
            </a:r>
            <a:endParaRPr kumimoji="0" lang="ru-RU" sz="2400" b="0" i="0"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cs typeface="Consolas" pitchFamily="49"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sz="2400"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Это замечательно!</a:t>
            </a:r>
            <a:endParaRPr kumimoji="0" lang="ru-RU" sz="2400" b="0" i="0"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cs typeface="Consolas" pitchFamily="49"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noFill/>
          <a:ln w="190500">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251520" y="2060848"/>
            <a:ext cx="8640960" cy="4524315"/>
          </a:xfrm>
          <a:prstGeom prst="rect">
            <a:avLst/>
          </a:prstGeom>
        </p:spPr>
        <p:txBody>
          <a:bodyPr wrap="square">
            <a:spAutoFit/>
          </a:bodyPr>
          <a:lstStyle/>
          <a:p>
            <a:pPr lvl="0" indent="449263" algn="just" eaLnBrk="0" fontAlgn="base" hangingPunct="0">
              <a:spcBef>
                <a:spcPct val="0"/>
              </a:spcBef>
              <a:spcAft>
                <a:spcPct val="0"/>
              </a:spcAft>
            </a:pPr>
            <a:r>
              <a:rPr lang="ru-RU" u="sng" dirty="0" smtClean="0">
                <a:solidFill>
                  <a:srgbClr val="FF0000"/>
                </a:solidFill>
                <a:effectLst>
                  <a:outerShdw blurRad="38100" dist="38100" dir="2700000" algn="tl">
                    <a:srgbClr val="C0C0C0"/>
                  </a:outerShdw>
                </a:effectLst>
                <a:latin typeface="Times New Roman" pitchFamily="18" charset="0"/>
                <a:ea typeface="Calibri" pitchFamily="34" charset="0"/>
                <a:cs typeface="Times New Roman" pitchFamily="18" charset="0"/>
              </a:rPr>
              <a:t>Тире ставится внутри простого предложения</a:t>
            </a:r>
            <a:r>
              <a:rPr lang="ru-RU" dirty="0" smtClean="0">
                <a:solidFill>
                  <a:srgbClr val="FF0000"/>
                </a:solidFill>
                <a:latin typeface="Times New Roman" pitchFamily="18" charset="0"/>
                <a:ea typeface="Calibri" pitchFamily="34" charset="0"/>
                <a:cs typeface="Times New Roman" pitchFamily="18" charset="0"/>
              </a:rPr>
              <a:t>:</a:t>
            </a:r>
            <a:endParaRPr lang="ru-RU" dirty="0" smtClean="0">
              <a:solidFill>
                <a:srgbClr val="FF0000"/>
              </a:solidFill>
              <a:latin typeface="Arial" pitchFamily="34" charset="0"/>
              <a:cs typeface="Arial" pitchFamily="34" charset="0"/>
            </a:endParaRPr>
          </a:p>
          <a:p>
            <a:pPr lvl="0" indent="449263" algn="just" eaLnBrk="0" fontAlgn="base" hangingPunct="0">
              <a:spcBef>
                <a:spcPct val="0"/>
              </a:spcBef>
              <a:spcAft>
                <a:spcPct val="0"/>
              </a:spcAft>
              <a:buFontTx/>
              <a:buChar char="•"/>
            </a:pPr>
            <a:r>
              <a:rPr lang="ru-RU" dirty="0" smtClean="0">
                <a:latin typeface="Times New Roman" pitchFamily="18" charset="0"/>
                <a:ea typeface="Calibri" pitchFamily="34" charset="0"/>
                <a:cs typeface="Times New Roman" pitchFamily="18" charset="0"/>
              </a:rPr>
              <a:t>между подлежащим и сказуемым при отсутствии связки (</a:t>
            </a:r>
            <a:r>
              <a:rPr lang="ru-RU" i="1" dirty="0" smtClean="0">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Доброе начало </a:t>
            </a:r>
            <a:r>
              <a:rPr lang="ru-RU" b="1" i="1" dirty="0" smtClean="0">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lang="ru-RU" b="1" i="1" dirty="0" smtClean="0">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a:t>
            </a:r>
            <a:r>
              <a:rPr lang="ru-RU" i="1" dirty="0" smtClean="0">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половина дела. Жить </a:t>
            </a:r>
            <a:r>
              <a:rPr lang="ru-RU" b="1" i="1" dirty="0" smtClean="0">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lang="ru-RU" i="1" dirty="0" smtClean="0">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Родине служить. Большое искусство </a:t>
            </a:r>
            <a:r>
              <a:rPr lang="ru-RU" b="1" i="1" dirty="0" smtClean="0">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lang="ru-RU" i="1" dirty="0" smtClean="0">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уметь ждать. Дважды два </a:t>
            </a:r>
            <a:r>
              <a:rPr lang="ru-RU" i="1" dirty="0" smtClean="0">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lang="ru-RU" i="1" dirty="0" smtClean="0">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четыре</a:t>
            </a:r>
            <a:r>
              <a:rPr lang="ru-RU" dirty="0" smtClean="0">
                <a:latin typeface="Times New Roman" pitchFamily="18" charset="0"/>
                <a:ea typeface="Calibri" pitchFamily="34" charset="0"/>
                <a:cs typeface="Times New Roman" pitchFamily="18" charset="0"/>
              </a:rPr>
              <a:t>);</a:t>
            </a:r>
            <a:endParaRPr lang="ru-RU" dirty="0" smtClean="0">
              <a:latin typeface="Arial" pitchFamily="34" charset="0"/>
              <a:cs typeface="Arial" pitchFamily="34" charset="0"/>
            </a:endParaRPr>
          </a:p>
          <a:p>
            <a:pPr lvl="0" indent="449263" algn="just" eaLnBrk="0" fontAlgn="base" hangingPunct="0">
              <a:spcBef>
                <a:spcPct val="0"/>
              </a:spcBef>
              <a:spcAft>
                <a:spcPct val="0"/>
              </a:spcAft>
              <a:buFontTx/>
              <a:buChar char="•"/>
            </a:pPr>
            <a:r>
              <a:rPr lang="ru-RU" dirty="0" smtClean="0">
                <a:latin typeface="Times New Roman" pitchFamily="18" charset="0"/>
                <a:ea typeface="Calibri" pitchFamily="34" charset="0"/>
                <a:cs typeface="Times New Roman" pitchFamily="18" charset="0"/>
              </a:rPr>
              <a:t>перед распространённым приложением, находящимся в конце предложения (</a:t>
            </a:r>
            <a:r>
              <a:rPr lang="ru-RU" i="1" dirty="0" smtClean="0">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Зашла соседка </a:t>
            </a:r>
            <a:r>
              <a:rPr lang="ru-RU" b="1" i="1" dirty="0" smtClean="0">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lang="ru-RU" i="1" dirty="0" smtClean="0">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Катина бабушка</a:t>
            </a:r>
            <a:r>
              <a:rPr lang="ru-RU" dirty="0" smtClean="0">
                <a:latin typeface="Times New Roman" pitchFamily="18" charset="0"/>
                <a:ea typeface="Calibri" pitchFamily="34" charset="0"/>
                <a:cs typeface="Times New Roman" pitchFamily="18" charset="0"/>
              </a:rPr>
              <a:t>);</a:t>
            </a:r>
            <a:endParaRPr lang="ru-RU" dirty="0" smtClean="0">
              <a:latin typeface="Arial" pitchFamily="34" charset="0"/>
              <a:cs typeface="Arial" pitchFamily="34" charset="0"/>
            </a:endParaRPr>
          </a:p>
          <a:p>
            <a:pPr lvl="0" indent="449263" algn="just" eaLnBrk="0" fontAlgn="base" hangingPunct="0">
              <a:spcBef>
                <a:spcPct val="0"/>
              </a:spcBef>
              <a:spcAft>
                <a:spcPct val="0"/>
              </a:spcAft>
              <a:buFontTx/>
              <a:buChar char="•"/>
            </a:pPr>
            <a:r>
              <a:rPr lang="ru-RU" dirty="0" smtClean="0">
                <a:latin typeface="Times New Roman" pitchFamily="18" charset="0"/>
                <a:ea typeface="Calibri" pitchFamily="34" charset="0"/>
                <a:cs typeface="Times New Roman" pitchFamily="18" charset="0"/>
              </a:rPr>
              <a:t>после однородных членов перед обобщающим словом (</a:t>
            </a:r>
            <a:r>
              <a:rPr lang="ru-RU" i="1" dirty="0" smtClean="0">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Красный, розовый, оранжевый </a:t>
            </a:r>
            <a:r>
              <a:rPr lang="ru-RU" b="1" i="1" dirty="0" smtClean="0">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lang="ru-RU" i="1" dirty="0" smtClean="0">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эти цвета были её любимыми</a:t>
            </a:r>
            <a:r>
              <a:rPr lang="ru-RU" dirty="0" smtClean="0">
                <a:latin typeface="Times New Roman" pitchFamily="18" charset="0"/>
                <a:ea typeface="Calibri" pitchFamily="34" charset="0"/>
                <a:cs typeface="Times New Roman" pitchFamily="18" charset="0"/>
              </a:rPr>
              <a:t>);</a:t>
            </a:r>
            <a:endParaRPr lang="ru-RU" dirty="0" smtClean="0">
              <a:latin typeface="Arial" pitchFamily="34" charset="0"/>
              <a:cs typeface="Arial" pitchFamily="34" charset="0"/>
            </a:endParaRPr>
          </a:p>
          <a:p>
            <a:pPr lvl="0" indent="449263" algn="just" eaLnBrk="0" fontAlgn="base" hangingPunct="0">
              <a:spcBef>
                <a:spcPct val="0"/>
              </a:spcBef>
              <a:spcAft>
                <a:spcPct val="0"/>
              </a:spcAft>
              <a:buFontTx/>
              <a:buChar char="•"/>
            </a:pPr>
            <a:r>
              <a:rPr lang="ru-RU" dirty="0" smtClean="0">
                <a:latin typeface="Times New Roman" pitchFamily="18" charset="0"/>
                <a:ea typeface="Calibri" pitchFamily="34" charset="0"/>
                <a:cs typeface="Times New Roman" pitchFamily="18" charset="0"/>
              </a:rPr>
              <a:t>в неполном предложении (</a:t>
            </a:r>
            <a:r>
              <a:rPr lang="ru-RU" i="1" dirty="0" smtClean="0">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Маша приехала из Тулы, Катя </a:t>
            </a:r>
            <a:r>
              <a:rPr lang="ru-RU" b="1" i="1" dirty="0" smtClean="0">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lang="ru-RU" i="1" dirty="0" smtClean="0">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из Сар</a:t>
            </a:r>
            <a:r>
              <a:rPr lang="ru-RU" i="1" dirty="0" smtClean="0">
                <a:solidFill>
                  <a:srgbClr val="0070C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атова</a:t>
            </a:r>
            <a:r>
              <a:rPr lang="ru-RU" dirty="0" smtClean="0">
                <a:latin typeface="Times New Roman" pitchFamily="18" charset="0"/>
                <a:ea typeface="Calibri" pitchFamily="34" charset="0"/>
                <a:cs typeface="Times New Roman" pitchFamily="18" charset="0"/>
              </a:rPr>
              <a:t>).</a:t>
            </a:r>
            <a:endParaRPr lang="ru-RU" dirty="0" smtClean="0">
              <a:latin typeface="Arial" pitchFamily="34" charset="0"/>
              <a:cs typeface="Arial" pitchFamily="34" charset="0"/>
            </a:endParaRPr>
          </a:p>
          <a:p>
            <a:pPr lvl="0" indent="449263" algn="just" eaLnBrk="0" fontAlgn="base" hangingPunct="0">
              <a:spcBef>
                <a:spcPct val="0"/>
              </a:spcBef>
              <a:spcAft>
                <a:spcPct val="0"/>
              </a:spcAft>
            </a:pPr>
            <a:r>
              <a:rPr lang="ru-RU" u="sng" dirty="0" smtClean="0">
                <a:solidFill>
                  <a:srgbClr val="FF0000"/>
                </a:solidFill>
                <a:effectLst>
                  <a:outerShdw blurRad="38100" dist="38100" dir="2700000" algn="tl">
                    <a:srgbClr val="C0C0C0"/>
                  </a:outerShdw>
                </a:effectLst>
                <a:latin typeface="Times New Roman" pitchFamily="18" charset="0"/>
                <a:ea typeface="Calibri" pitchFamily="34" charset="0"/>
                <a:cs typeface="Times New Roman" pitchFamily="18" charset="0"/>
              </a:rPr>
              <a:t>Тире ставится внутри сложного бессоюзного предложения</a:t>
            </a:r>
            <a:r>
              <a:rPr lang="ru-RU" dirty="0" smtClean="0">
                <a:solidFill>
                  <a:srgbClr val="FF0000"/>
                </a:solidFill>
                <a:latin typeface="Times New Roman" pitchFamily="18" charset="0"/>
                <a:ea typeface="Calibri" pitchFamily="34" charset="0"/>
                <a:cs typeface="Times New Roman" pitchFamily="18" charset="0"/>
              </a:rPr>
              <a:t>:</a:t>
            </a:r>
            <a:endParaRPr lang="ru-RU" dirty="0" smtClean="0">
              <a:solidFill>
                <a:srgbClr val="FF0000"/>
              </a:solidFill>
              <a:latin typeface="Arial" pitchFamily="34" charset="0"/>
              <a:cs typeface="Arial" pitchFamily="34" charset="0"/>
            </a:endParaRPr>
          </a:p>
          <a:p>
            <a:pPr lvl="0" indent="449263" algn="just" eaLnBrk="0" fontAlgn="base" hangingPunct="0">
              <a:spcBef>
                <a:spcPct val="0"/>
              </a:spcBef>
              <a:spcAft>
                <a:spcPct val="0"/>
              </a:spcAft>
              <a:buFontTx/>
              <a:buChar char="•"/>
            </a:pPr>
            <a:r>
              <a:rPr lang="ru-RU" dirty="0" smtClean="0">
                <a:latin typeface="Times New Roman" pitchFamily="18" charset="0"/>
                <a:ea typeface="Calibri" pitchFamily="34" charset="0"/>
                <a:cs typeface="Times New Roman" pitchFamily="18" charset="0"/>
              </a:rPr>
              <a:t>при быстрой смене событий (</a:t>
            </a:r>
            <a:r>
              <a:rPr lang="ru-RU" i="1" dirty="0" smtClean="0">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Проснулся </a:t>
            </a:r>
            <a:r>
              <a:rPr lang="ru-RU" i="1" dirty="0" smtClean="0">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lang="ru-RU" i="1" dirty="0" smtClean="0">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пять станций убежало назад</a:t>
            </a:r>
            <a:r>
              <a:rPr lang="ru-RU" dirty="0" smtClean="0">
                <a:latin typeface="Times New Roman" pitchFamily="18" charset="0"/>
                <a:ea typeface="Calibri" pitchFamily="34" charset="0"/>
                <a:cs typeface="Times New Roman" pitchFamily="18" charset="0"/>
              </a:rPr>
              <a:t>);</a:t>
            </a:r>
            <a:endParaRPr lang="ru-RU" dirty="0" smtClean="0">
              <a:latin typeface="Arial" pitchFamily="34" charset="0"/>
              <a:cs typeface="Arial" pitchFamily="34" charset="0"/>
            </a:endParaRPr>
          </a:p>
          <a:p>
            <a:pPr lvl="0" indent="449263" algn="just" eaLnBrk="0" fontAlgn="base" hangingPunct="0">
              <a:spcBef>
                <a:spcPct val="0"/>
              </a:spcBef>
              <a:spcAft>
                <a:spcPct val="0"/>
              </a:spcAft>
              <a:buFontTx/>
              <a:buChar char="•"/>
            </a:pPr>
            <a:r>
              <a:rPr lang="ru-RU" dirty="0" smtClean="0">
                <a:latin typeface="Times New Roman" pitchFamily="18" charset="0"/>
                <a:ea typeface="Calibri" pitchFamily="34" charset="0"/>
                <a:cs typeface="Times New Roman" pitchFamily="18" charset="0"/>
              </a:rPr>
              <a:t>при противопоставлении (</a:t>
            </a:r>
            <a:r>
              <a:rPr lang="ru-RU" i="1" dirty="0" smtClean="0">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На соседней улице дождь </a:t>
            </a:r>
            <a:r>
              <a:rPr lang="ru-RU" b="1" i="1" dirty="0" smtClean="0">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lang="ru-RU" i="1" dirty="0" smtClean="0">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у нас солнце</a:t>
            </a:r>
            <a:r>
              <a:rPr lang="ru-RU" dirty="0" smtClean="0">
                <a:latin typeface="Times New Roman" pitchFamily="18" charset="0"/>
                <a:ea typeface="Calibri" pitchFamily="34" charset="0"/>
                <a:cs typeface="Times New Roman" pitchFamily="18" charset="0"/>
              </a:rPr>
              <a:t>);</a:t>
            </a:r>
            <a:endParaRPr lang="ru-RU" dirty="0" smtClean="0">
              <a:latin typeface="Arial" pitchFamily="34" charset="0"/>
              <a:cs typeface="Arial" pitchFamily="34" charset="0"/>
            </a:endParaRPr>
          </a:p>
          <a:p>
            <a:pPr lvl="0" indent="449263" algn="just" eaLnBrk="0" fontAlgn="base" hangingPunct="0">
              <a:spcBef>
                <a:spcPct val="0"/>
              </a:spcBef>
              <a:spcAft>
                <a:spcPct val="0"/>
              </a:spcAft>
              <a:buFontTx/>
              <a:buChar char="•"/>
            </a:pPr>
            <a:r>
              <a:rPr lang="ru-RU" dirty="0" smtClean="0">
                <a:latin typeface="Times New Roman" pitchFamily="18" charset="0"/>
                <a:ea typeface="Calibri" pitchFamily="34" charset="0"/>
                <a:cs typeface="Times New Roman" pitchFamily="18" charset="0"/>
              </a:rPr>
              <a:t>при временных, условных, следственных, сопоставительных отношениях между предложениями (</a:t>
            </a:r>
            <a:r>
              <a:rPr lang="ru-RU" i="1" dirty="0" smtClean="0">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Песня кончилась </a:t>
            </a:r>
            <a:r>
              <a:rPr lang="ru-RU" b="1" i="1" dirty="0" smtClean="0">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lang="ru-RU" i="1" dirty="0" smtClean="0">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раздались аплодисменты. Волков бояться </a:t>
            </a:r>
            <a:r>
              <a:rPr lang="ru-RU" b="1" i="1" dirty="0" smtClean="0">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lang="ru-RU" i="1" dirty="0" smtClean="0">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в лес не ходить. Дождь льёт с утра </a:t>
            </a:r>
            <a:r>
              <a:rPr lang="ru-RU" b="1" i="1" dirty="0" smtClean="0">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lang="ru-RU" i="1" dirty="0" smtClean="0">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выйти невозможно. Молвит слово </a:t>
            </a:r>
            <a:r>
              <a:rPr lang="ru-RU" b="1" i="1" dirty="0" smtClean="0">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lang="ru-RU" i="1" dirty="0" smtClean="0">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соловей поёт</a:t>
            </a:r>
            <a:r>
              <a:rPr lang="ru-RU" dirty="0" smtClean="0">
                <a:latin typeface="Times New Roman" pitchFamily="18" charset="0"/>
                <a:ea typeface="Calibri" pitchFamily="34" charset="0"/>
                <a:cs typeface="Times New Roman" pitchFamily="18" charset="0"/>
              </a:rPr>
              <a:t>).</a:t>
            </a:r>
            <a:endParaRPr lang="ru-RU" dirty="0" smtClean="0">
              <a:latin typeface="Arial" pitchFamily="34" charset="0"/>
              <a:cs typeface="Arial" pitchFamily="34" charset="0"/>
            </a:endParaRPr>
          </a:p>
        </p:txBody>
      </p:sp>
      <p:sp>
        <p:nvSpPr>
          <p:cNvPr id="7" name="Прямоугольник 6"/>
          <p:cNvSpPr/>
          <p:nvPr/>
        </p:nvSpPr>
        <p:spPr>
          <a:xfrm>
            <a:off x="251520" y="260648"/>
            <a:ext cx="8640960" cy="1631216"/>
          </a:xfrm>
          <a:prstGeom prst="rect">
            <a:avLst/>
          </a:prstGeom>
        </p:spPr>
        <p:txBody>
          <a:bodyPr wrap="square">
            <a:spAutoFit/>
          </a:bodyPr>
          <a:lstStyle/>
          <a:p>
            <a:pPr algn="ctr"/>
            <a:r>
              <a:rPr lang="ru-RU" sz="4400" b="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ТИРЕ</a:t>
            </a:r>
          </a:p>
          <a:p>
            <a:pPr algn="ctr"/>
            <a:endParaRPr lang="ru-RU" sz="20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b="1" dirty="0" smtClean="0">
                <a:effectLst>
                  <a:outerShdw blurRad="38100" dist="38100" dir="2700000" algn="tl">
                    <a:srgbClr val="000000">
                      <a:alpha val="43137"/>
                    </a:srgbClr>
                  </a:outerShdw>
                </a:effectLst>
                <a:latin typeface="Century Gothic" pitchFamily="34" charset="0"/>
                <a:ea typeface="Batang" pitchFamily="18" charset="-127"/>
              </a:rPr>
              <a:t>знак препинания в виде прямой горизонтальной черты [</a:t>
            </a:r>
            <a:r>
              <a:rPr lang="ru-RU" b="1" dirty="0" smtClean="0">
                <a:solidFill>
                  <a:srgbClr val="FF0000"/>
                </a:solidFill>
                <a:effectLst>
                  <a:outerShdw blurRad="38100" dist="38100" dir="2700000" algn="tl">
                    <a:srgbClr val="000000">
                      <a:alpha val="43137"/>
                    </a:srgbClr>
                  </a:outerShdw>
                </a:effectLst>
                <a:latin typeface="Century Gothic" pitchFamily="34" charset="0"/>
                <a:ea typeface="Batang" pitchFamily="18" charset="-127"/>
              </a:rPr>
              <a:t>–</a:t>
            </a:r>
            <a:r>
              <a:rPr lang="ru-RU" b="1" dirty="0" smtClean="0">
                <a:effectLst>
                  <a:outerShdw blurRad="38100" dist="38100" dir="2700000" algn="tl">
                    <a:srgbClr val="000000">
                      <a:alpha val="43137"/>
                    </a:srgbClr>
                  </a:outerShdw>
                </a:effectLst>
                <a:latin typeface="Century Gothic" pitchFamily="34" charset="0"/>
                <a:ea typeface="Batang" pitchFamily="18" charset="-127"/>
              </a:rPr>
              <a:t>] с пробелами с обеих сторон (в европейских системах письма)</a:t>
            </a:r>
            <a:endParaRPr lang="ru-RU" b="1" dirty="0">
              <a:effectLst>
                <a:outerShdw blurRad="38100" dist="38100" dir="2700000" algn="tl">
                  <a:srgbClr val="000000">
                    <a:alpha val="43137"/>
                  </a:srgbClr>
                </a:outerShdw>
              </a:effectLst>
              <a:latin typeface="Century Gothic" pitchFamily="34" charset="0"/>
              <a:ea typeface="Batang" pitchFamily="18" charset="-127"/>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noFill/>
          <a:ln w="190500">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251520" y="260648"/>
            <a:ext cx="8640960" cy="3293209"/>
          </a:xfrm>
          <a:prstGeom prst="rect">
            <a:avLst/>
          </a:prstGeom>
        </p:spPr>
        <p:txBody>
          <a:bodyPr wrap="square">
            <a:spAutoFit/>
          </a:bodyPr>
          <a:lstStyle/>
          <a:p>
            <a:pPr algn="ctr"/>
            <a:r>
              <a:rPr lang="ru-RU" sz="4400" b="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СКОБКИ</a:t>
            </a:r>
          </a:p>
          <a:p>
            <a:pPr algn="ctr"/>
            <a:endParaRPr lang="ru-RU" sz="20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sz="2400" b="1" dirty="0" smtClean="0">
                <a:effectLst>
                  <a:outerShdw blurRad="38100" dist="38100" dir="2700000" algn="tl">
                    <a:srgbClr val="000000">
                      <a:alpha val="43137"/>
                    </a:srgbClr>
                  </a:outerShdw>
                </a:effectLst>
                <a:latin typeface="Century Gothic" pitchFamily="34" charset="0"/>
                <a:ea typeface="Batang" pitchFamily="18" charset="-127"/>
                <a:cs typeface="Times New Roman" pitchFamily="18" charset="0"/>
              </a:rPr>
              <a:t>парный знак препинания, в виде двух вертикальных черт (круглых </a:t>
            </a:r>
            <a:r>
              <a:rPr lang="ru-RU" sz="2400" b="1" dirty="0" smtClean="0">
                <a:solidFill>
                  <a:srgbClr val="FF0000"/>
                </a:solidFill>
                <a:effectLst>
                  <a:outerShdw blurRad="38100" dist="38100" dir="2700000" algn="tl">
                    <a:srgbClr val="000000">
                      <a:alpha val="43137"/>
                    </a:srgbClr>
                  </a:outerShdw>
                </a:effectLst>
                <a:latin typeface="Century Gothic" pitchFamily="34" charset="0"/>
                <a:ea typeface="Batang" pitchFamily="18" charset="-127"/>
                <a:cs typeface="Times New Roman" pitchFamily="18" charset="0"/>
              </a:rPr>
              <a:t>( )</a:t>
            </a:r>
            <a:r>
              <a:rPr lang="ru-RU" sz="2400" b="1" dirty="0" smtClean="0">
                <a:effectLst>
                  <a:outerShdw blurRad="38100" dist="38100" dir="2700000" algn="tl">
                    <a:srgbClr val="000000">
                      <a:alpha val="43137"/>
                    </a:srgbClr>
                  </a:outerShdw>
                </a:effectLst>
                <a:latin typeface="Century Gothic" pitchFamily="34" charset="0"/>
                <a:ea typeface="Batang" pitchFamily="18" charset="-127"/>
                <a:cs typeface="Times New Roman" pitchFamily="18" charset="0"/>
              </a:rPr>
              <a:t>, квадратных, или прямых, </a:t>
            </a:r>
            <a:r>
              <a:rPr lang="ru-RU" sz="2400" b="1" dirty="0" smtClean="0">
                <a:solidFill>
                  <a:srgbClr val="FF0000"/>
                </a:solidFill>
                <a:effectLst>
                  <a:outerShdw blurRad="38100" dist="38100" dir="2700000" algn="tl">
                    <a:srgbClr val="000000">
                      <a:alpha val="43137"/>
                    </a:srgbClr>
                  </a:outerShdw>
                </a:effectLst>
                <a:latin typeface="Century Gothic" pitchFamily="34" charset="0"/>
                <a:ea typeface="Batang" pitchFamily="18" charset="-127"/>
                <a:cs typeface="Times New Roman" pitchFamily="18" charset="0"/>
              </a:rPr>
              <a:t>[ ]</a:t>
            </a:r>
            <a:r>
              <a:rPr lang="ru-RU" sz="2400" b="1" dirty="0" smtClean="0">
                <a:effectLst>
                  <a:outerShdw blurRad="38100" dist="38100" dir="2700000" algn="tl">
                    <a:srgbClr val="000000">
                      <a:alpha val="43137"/>
                    </a:srgbClr>
                  </a:outerShdw>
                </a:effectLst>
                <a:latin typeface="Century Gothic" pitchFamily="34" charset="0"/>
                <a:ea typeface="Batang" pitchFamily="18" charset="-127"/>
                <a:cs typeface="Times New Roman" pitchFamily="18" charset="0"/>
              </a:rPr>
              <a:t>, фигурных, или парантезов, </a:t>
            </a:r>
            <a:r>
              <a:rPr lang="ru-RU" sz="2400" b="1" dirty="0" smtClean="0">
                <a:solidFill>
                  <a:srgbClr val="FF0000"/>
                </a:solidFill>
                <a:effectLst>
                  <a:outerShdw blurRad="38100" dist="38100" dir="2700000" algn="tl">
                    <a:srgbClr val="000000">
                      <a:alpha val="43137"/>
                    </a:srgbClr>
                  </a:outerShdw>
                </a:effectLst>
                <a:latin typeface="Century Gothic" pitchFamily="34" charset="0"/>
                <a:ea typeface="Batang" pitchFamily="18" charset="-127"/>
                <a:cs typeface="Times New Roman" pitchFamily="18" charset="0"/>
              </a:rPr>
              <a:t>{ }</a:t>
            </a:r>
            <a:r>
              <a:rPr lang="ru-RU" sz="2400" b="1" dirty="0" smtClean="0">
                <a:effectLst>
                  <a:outerShdw blurRad="38100" dist="38100" dir="2700000" algn="tl">
                    <a:srgbClr val="000000">
                      <a:alpha val="43137"/>
                    </a:srgbClr>
                  </a:outerShdw>
                </a:effectLst>
                <a:latin typeface="Century Gothic" pitchFamily="34" charset="0"/>
                <a:ea typeface="Batang" pitchFamily="18" charset="-127"/>
                <a:cs typeface="Times New Roman" pitchFamily="18" charset="0"/>
              </a:rPr>
              <a:t>), употребляющийся для выделения слов, частей предложения или предложений, содержащих дополнительные сведения и пояснения к основной части текста</a:t>
            </a:r>
            <a:endParaRPr lang="ru-RU" sz="2400" b="1" dirty="0">
              <a:solidFill>
                <a:schemeClr val="tx2"/>
              </a:solidFill>
              <a:effectLst>
                <a:outerShdw blurRad="38100" dist="38100" dir="2700000" algn="tl">
                  <a:srgbClr val="000000">
                    <a:alpha val="43137"/>
                  </a:srgbClr>
                </a:outerShdw>
              </a:effectLst>
              <a:latin typeface="Century Gothic" pitchFamily="34" charset="0"/>
              <a:ea typeface="Batang" pitchFamily="18" charset="-127"/>
            </a:endParaRPr>
          </a:p>
        </p:txBody>
      </p:sp>
      <p:sp>
        <p:nvSpPr>
          <p:cNvPr id="50177" name="Rectangle 1"/>
          <p:cNvSpPr>
            <a:spLocks noChangeArrowheads="1"/>
          </p:cNvSpPr>
          <p:nvPr/>
        </p:nvSpPr>
        <p:spPr bwMode="auto">
          <a:xfrm>
            <a:off x="251520" y="3717032"/>
            <a:ext cx="864096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400" b="0" i="0" u="sng" strike="noStrike" cap="none" normalizeH="0" baseline="0" dirty="0" smtClean="0">
                <a:ln>
                  <a:noFill/>
                </a:ln>
                <a:solidFill>
                  <a:srgbClr val="FF0000"/>
                </a:solidFill>
                <a:effectLst>
                  <a:outerShdw blurRad="38100" dist="38100" dir="2700000" algn="tl">
                    <a:srgbClr val="C0C0C0"/>
                  </a:outerShdw>
                </a:effectLst>
                <a:latin typeface="Times New Roman" pitchFamily="18" charset="0"/>
                <a:ea typeface="Calibri" pitchFamily="34" charset="0"/>
                <a:cs typeface="Times New Roman" pitchFamily="18" charset="0"/>
              </a:rPr>
              <a:t>В скобки могут заключаться</a:t>
            </a:r>
            <a:r>
              <a:rPr kumimoji="0" lang="ru-RU"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вводные (вставные) предложения (</a:t>
            </a:r>
            <a:r>
              <a:rPr kumimoji="0" lang="ru-RU" sz="2400"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Batang" pitchFamily="18" charset="-127"/>
                <a:cs typeface="Consolas" pitchFamily="49" charset="0"/>
              </a:rPr>
              <a:t>В жаркое летнее утро </a:t>
            </a:r>
            <a:r>
              <a:rPr kumimoji="0" lang="ru-RU" sz="2400" b="1"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Batang" pitchFamily="18" charset="-127"/>
                <a:cs typeface="Consolas" pitchFamily="49" charset="0"/>
              </a:rPr>
              <a:t>(</a:t>
            </a:r>
            <a:r>
              <a:rPr kumimoji="0" lang="ru-RU" sz="2400"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Batang" pitchFamily="18" charset="-127"/>
                <a:cs typeface="Consolas" pitchFamily="49" charset="0"/>
              </a:rPr>
              <a:t>это было в середине июля</a:t>
            </a:r>
            <a:r>
              <a:rPr kumimoji="0" lang="ru-RU" sz="2400" b="1"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Batang" pitchFamily="18" charset="-127"/>
                <a:cs typeface="Consolas" pitchFamily="49" charset="0"/>
              </a:rPr>
              <a:t>)</a:t>
            </a:r>
            <a:r>
              <a:rPr kumimoji="0" lang="ru-RU" sz="2400"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Batang" pitchFamily="18" charset="-127"/>
                <a:cs typeface="Consolas" pitchFamily="49" charset="0"/>
              </a:rPr>
              <a:t> меня разбудили раньше обычного</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449263" algn="just" defTabSz="914400" rtl="0" eaLnBrk="0" fontAlgn="base" latinLnBrk="0" hangingPunct="0">
              <a:lnSpc>
                <a:spcPct val="100000"/>
              </a:lnSpc>
              <a:spcBef>
                <a:spcPct val="0"/>
              </a:spcBef>
              <a:spcAft>
                <a:spcPct val="0"/>
              </a:spcAft>
              <a:buClrTx/>
              <a:buSzTx/>
              <a:buFontTx/>
              <a:buChar char="•"/>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пояснительные слова (</a:t>
            </a:r>
            <a:r>
              <a:rPr kumimoji="0" lang="ru-RU" sz="2400"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Вчера </a:t>
            </a:r>
            <a:r>
              <a:rPr kumimoji="0" lang="ru-RU" sz="2400" b="1"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sz="2400"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26 сентября</a:t>
            </a:r>
            <a:r>
              <a:rPr kumimoji="0" lang="ru-RU" sz="2400" b="1"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sz="2400"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был выходной</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noFill/>
          <a:ln w="190500">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251520" y="260648"/>
            <a:ext cx="8640960" cy="2323713"/>
          </a:xfrm>
          <a:prstGeom prst="rect">
            <a:avLst/>
          </a:prstGeom>
        </p:spPr>
        <p:txBody>
          <a:bodyPr wrap="square">
            <a:spAutoFit/>
          </a:bodyPr>
          <a:lstStyle/>
          <a:p>
            <a:pPr algn="ctr"/>
            <a:r>
              <a:rPr lang="ru-RU" sz="4400" b="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КАВЫЧКИ</a:t>
            </a:r>
          </a:p>
          <a:p>
            <a:pPr algn="ctr"/>
            <a:endParaRPr lang="ru-RU" sz="11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b="1" dirty="0" smtClean="0">
                <a:effectLst>
                  <a:outerShdw blurRad="38100" dist="38100" dir="2700000" algn="tl">
                    <a:srgbClr val="000000">
                      <a:alpha val="43137"/>
                    </a:srgbClr>
                  </a:outerShdw>
                </a:effectLst>
                <a:latin typeface="Century Gothic" pitchFamily="34" charset="0"/>
                <a:ea typeface="Batang" pitchFamily="18" charset="-127"/>
              </a:rPr>
              <a:t>парный выделительный знак препинания; в русском языке применяются французские «ёлочки» [</a:t>
            </a:r>
            <a:r>
              <a:rPr lang="ru-RU" b="1" dirty="0" smtClean="0">
                <a:solidFill>
                  <a:srgbClr val="FF0000"/>
                </a:solidFill>
                <a:effectLst>
                  <a:outerShdw blurRad="38100" dist="38100" dir="2700000" algn="tl" rotWithShape="0">
                    <a:srgbClr val="000000">
                      <a:alpha val="43137"/>
                    </a:srgbClr>
                  </a:outerShdw>
                </a:effectLst>
                <a:latin typeface="Century Gothic" pitchFamily="34" charset="0"/>
                <a:ea typeface="Batang" pitchFamily="18" charset="-127"/>
              </a:rPr>
              <a:t>« »</a:t>
            </a:r>
            <a:r>
              <a:rPr lang="ru-RU" b="1" dirty="0" smtClean="0">
                <a:effectLst>
                  <a:outerShdw blurRad="38100" dist="38100" dir="2700000" algn="tl">
                    <a:srgbClr val="000000">
                      <a:alpha val="43137"/>
                    </a:srgbClr>
                  </a:outerShdw>
                </a:effectLst>
                <a:latin typeface="Century Gothic" pitchFamily="34" charset="0"/>
                <a:ea typeface="Batang" pitchFamily="18" charset="-127"/>
              </a:rPr>
              <a:t>], а для кавычек внутри кавычек и при письме – немецкие «лапки» [</a:t>
            </a:r>
            <a:r>
              <a:rPr lang="ru-RU" b="1" dirty="0" smtClean="0">
                <a:solidFill>
                  <a:srgbClr val="FF0000"/>
                </a:solidFill>
                <a:effectLst>
                  <a:outerShdw blurRad="38100" dist="38100" dir="2700000" algn="tl" rotWithShape="0">
                    <a:srgbClr val="000000">
                      <a:alpha val="43137"/>
                    </a:srgbClr>
                  </a:outerShdw>
                </a:effectLst>
                <a:latin typeface="Century Gothic" pitchFamily="34" charset="0"/>
                <a:ea typeface="Batang" pitchFamily="18" charset="-127"/>
              </a:rPr>
              <a:t>" "</a:t>
            </a:r>
            <a:r>
              <a:rPr lang="ru-RU" b="1" dirty="0" smtClean="0">
                <a:effectLst>
                  <a:outerShdw blurRad="38100" dist="38100" dir="2700000" algn="tl">
                    <a:srgbClr val="000000">
                      <a:alpha val="43137"/>
                    </a:srgbClr>
                  </a:outerShdw>
                </a:effectLst>
                <a:latin typeface="Century Gothic" pitchFamily="34" charset="0"/>
                <a:ea typeface="Batang" pitchFamily="18" charset="-127"/>
              </a:rPr>
              <a:t>]; </a:t>
            </a:r>
          </a:p>
          <a:p>
            <a:pPr algn="ctr"/>
            <a:r>
              <a:rPr lang="ru-RU" b="1" dirty="0" smtClean="0">
                <a:effectLst>
                  <a:outerShdw blurRad="38100" dist="38100" dir="2700000" algn="tl">
                    <a:srgbClr val="000000">
                      <a:alpha val="43137"/>
                    </a:srgbClr>
                  </a:outerShdw>
                </a:effectLst>
                <a:latin typeface="Century Gothic" pitchFamily="34" charset="0"/>
                <a:ea typeface="Batang" pitchFamily="18" charset="-127"/>
              </a:rPr>
              <a:t>при переводе значения иноязычного слова иногда также </a:t>
            </a:r>
          </a:p>
          <a:p>
            <a:pPr algn="ctr"/>
            <a:r>
              <a:rPr lang="ru-RU" b="1" dirty="0" smtClean="0">
                <a:effectLst>
                  <a:outerShdw blurRad="38100" dist="38100" dir="2700000" algn="tl">
                    <a:srgbClr val="000000">
                      <a:alpha val="43137"/>
                    </a:srgbClr>
                  </a:outerShdw>
                </a:effectLst>
                <a:latin typeface="Century Gothic" pitchFamily="34" charset="0"/>
                <a:ea typeface="Batang" pitchFamily="18" charset="-127"/>
              </a:rPr>
              <a:t>употребляются английские одиночные кавычки [</a:t>
            </a:r>
            <a:r>
              <a:rPr lang="ru-RU" b="1" dirty="0" smtClean="0">
                <a:solidFill>
                  <a:srgbClr val="FF0000"/>
                </a:solidFill>
                <a:effectLst>
                  <a:outerShdw blurRad="38100" dist="38100" dir="2700000" algn="tl" rotWithShape="0">
                    <a:srgbClr val="000000">
                      <a:alpha val="43137"/>
                    </a:srgbClr>
                  </a:outerShdw>
                </a:effectLst>
                <a:latin typeface="Century Gothic" pitchFamily="34" charset="0"/>
                <a:ea typeface="Batang" pitchFamily="18" charset="-127"/>
              </a:rPr>
              <a:t>' '</a:t>
            </a:r>
            <a:r>
              <a:rPr lang="ru-RU" b="1" dirty="0" smtClean="0">
                <a:effectLst>
                  <a:outerShdw blurRad="38100" dist="38100" dir="2700000" algn="tl">
                    <a:srgbClr val="000000">
                      <a:alpha val="43137"/>
                    </a:srgbClr>
                  </a:outerShdw>
                </a:effectLst>
                <a:latin typeface="Century Gothic" pitchFamily="34" charset="0"/>
                <a:ea typeface="Batang" pitchFamily="18" charset="-127"/>
              </a:rPr>
              <a:t>]</a:t>
            </a:r>
            <a:endParaRPr lang="ru-RU" b="1" dirty="0">
              <a:effectLst>
                <a:outerShdw blurRad="38100" dist="38100" dir="2700000" algn="tl">
                  <a:srgbClr val="000000">
                    <a:alpha val="43137"/>
                  </a:srgbClr>
                </a:outerShdw>
              </a:effectLst>
              <a:latin typeface="Century Gothic" pitchFamily="34" charset="0"/>
              <a:ea typeface="Batang" pitchFamily="18" charset="-127"/>
            </a:endParaRPr>
          </a:p>
        </p:txBody>
      </p:sp>
      <p:sp>
        <p:nvSpPr>
          <p:cNvPr id="1025" name="Rectangle 1"/>
          <p:cNvSpPr>
            <a:spLocks noChangeArrowheads="1"/>
          </p:cNvSpPr>
          <p:nvPr/>
        </p:nvSpPr>
        <p:spPr bwMode="auto">
          <a:xfrm>
            <a:off x="251520" y="2570421"/>
            <a:ext cx="864096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b="0" i="0" u="sng" strike="noStrike" cap="none" normalizeH="0" baseline="0" dirty="0" smtClean="0">
                <a:ln>
                  <a:noFill/>
                </a:ln>
                <a:solidFill>
                  <a:srgbClr val="FF0000"/>
                </a:solidFill>
                <a:effectLst>
                  <a:outerShdw blurRad="38100" dist="38100" dir="2700000" algn="tl">
                    <a:srgbClr val="C0C0C0"/>
                  </a:outerShdw>
                </a:effectLst>
                <a:latin typeface="Times New Roman" pitchFamily="18" charset="0"/>
                <a:ea typeface="Calibri" pitchFamily="34" charset="0"/>
                <a:cs typeface="Times New Roman" pitchFamily="18" charset="0"/>
              </a:rPr>
              <a:t>Кавычками выделяются</a:t>
            </a:r>
            <a:r>
              <a:rPr kumimoji="0" lang="ru-RU"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endParaRPr kumimoji="0" lang="ru-RU" b="0" i="0" u="none" strike="noStrike" cap="none" normalizeH="0" baseline="0" dirty="0" smtClean="0">
              <a:ln>
                <a:noFill/>
              </a:ln>
              <a:solidFill>
                <a:srgbClr val="FF0000"/>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слова малоупотребительные, на которые автор хочет обратить внимание (</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Петушков </a:t>
            </a:r>
            <a:r>
              <a:rPr kumimoji="0" lang="ru-RU" b="0"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стрепенулся</a:t>
            </a:r>
            <a:r>
              <a:rPr kumimoji="0" lang="ru-RU" b="0"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а солдат вытянулся, пожелал ему </a:t>
            </a:r>
            <a:r>
              <a:rPr kumimoji="0" lang="ru-RU" b="0"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здравья</a:t>
            </a:r>
            <a:r>
              <a:rPr kumimoji="0" lang="ru-RU" b="0"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и вручил ему большой пакет…</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слова, сказанные иронически (</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А новый </a:t>
            </a:r>
            <a:r>
              <a:rPr kumimoji="0" lang="ru-RU" b="0"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родственник</a:t>
            </a:r>
            <a:r>
              <a:rPr kumimoji="0" lang="ru-RU" b="0"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оказался просто проходимцем</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слова из чужого текста, цитаты (</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Он сказал про себя </a:t>
            </a:r>
            <a:r>
              <a:rPr kumimoji="0" lang="ru-RU" b="0"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подумаешь!</a:t>
            </a:r>
            <a:r>
              <a:rPr kumimoji="0" lang="ru-RU" b="0"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и пошёл дальше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слова, употреблённые в условном значении (</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Завоевать </a:t>
            </a:r>
            <a:r>
              <a:rPr kumimoji="0" lang="ru-RU" b="0"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золото</a:t>
            </a:r>
            <a:r>
              <a:rPr kumimoji="0" lang="ru-RU" b="0"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разделить </a:t>
            </a:r>
            <a:r>
              <a:rPr kumimoji="0" lang="ru-RU" b="0"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серебро</a:t>
            </a:r>
            <a:r>
              <a:rPr kumimoji="0" lang="ru-RU" b="0"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ограничиться </a:t>
            </a:r>
            <a:r>
              <a:rPr kumimoji="0" lang="ru-RU" b="0"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бронзой</a:t>
            </a:r>
            <a:r>
              <a:rPr kumimoji="0" lang="ru-RU" b="0"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названия литературных произведений (</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роман </a:t>
            </a:r>
            <a:r>
              <a:rPr kumimoji="0" lang="ru-RU" b="0"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Война и мир</a:t>
            </a:r>
            <a:r>
              <a:rPr kumimoji="0" lang="ru-RU" b="0"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газет (</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газета </a:t>
            </a:r>
            <a:r>
              <a:rPr kumimoji="0" lang="ru-RU" b="0"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Комсомольская правда</a:t>
            </a:r>
            <a:r>
              <a:rPr kumimoji="0" lang="ru-RU" b="0"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журналов (</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журнал </a:t>
            </a:r>
            <a:r>
              <a:rPr kumimoji="0" lang="ru-RU" b="0"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Новый мир</a:t>
            </a:r>
            <a:r>
              <a:rPr kumimoji="0" lang="ru-RU"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музыкальных произведений (</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балет </a:t>
            </a:r>
            <a:r>
              <a:rPr kumimoji="0" lang="ru-RU" b="0"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Лебединое озеро</a:t>
            </a:r>
            <a:r>
              <a:rPr kumimoji="0" lang="ru-RU" b="0"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картин (</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картина </a:t>
            </a:r>
            <a:r>
              <a:rPr kumimoji="0" lang="ru-RU" b="0"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Утро в сосновом бору</a:t>
            </a:r>
            <a:r>
              <a:rPr kumimoji="0" lang="ru-RU" b="0"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фабрик (</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фабрика </a:t>
            </a:r>
            <a:r>
              <a:rPr kumimoji="0" lang="ru-RU" b="0"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Женская мода</a:t>
            </a:r>
            <a:r>
              <a:rPr kumimoji="0" lang="ru-RU" b="0"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орденов и медалей (</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орден</a:t>
            </a:r>
            <a:r>
              <a:rPr kumimoji="0" lang="ru-RU" b="0" i="1" u="none" strike="noStrike" cap="none" normalizeH="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 </a:t>
            </a:r>
            <a:r>
              <a:rPr kumimoji="0" lang="ru-RU" b="0"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За военные заслуги</a:t>
            </a:r>
            <a:r>
              <a:rPr kumimoji="0" lang="ru-RU" b="0"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марок машин (</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автомобиль </a:t>
            </a:r>
            <a:r>
              <a:rPr kumimoji="0" lang="ru-RU" b="0"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Волга</a:t>
            </a:r>
            <a:r>
              <a:rPr kumimoji="0" lang="ru-RU" b="0"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кондитерских изделий (</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конфеты </a:t>
            </a:r>
            <a:r>
              <a:rPr kumimoji="0" lang="ru-RU" b="0"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Василёк</a:t>
            </a:r>
            <a:r>
              <a:rPr kumimoji="0" lang="ru-RU" b="0"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сортов растений (</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георгин </a:t>
            </a:r>
            <a:r>
              <a:rPr kumimoji="0" lang="ru-RU" b="0"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b="0" i="1" u="none" strike="noStrike" cap="none" normalizeH="0" baseline="0" dirty="0" smtClean="0">
                <a:ln>
                  <a:noFill/>
                </a:ln>
                <a:solidFill>
                  <a:srgbClr val="0070C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Светлана</a:t>
            </a:r>
            <a:r>
              <a:rPr kumimoji="0" lang="ru-RU" b="0" i="1" u="none" strike="noStrike" cap="none" normalizeH="0" baseline="0" dirty="0" smtClean="0">
                <a:ln>
                  <a:noFill/>
                </a:ln>
                <a:solidFill>
                  <a:srgbClr val="FF0000"/>
                </a:solidFill>
                <a:effectLst>
                  <a:outerShdw blurRad="38100" dist="38100" dir="2700000" algn="tl">
                    <a:srgbClr val="000000">
                      <a:alpha val="43137"/>
                    </a:srgbClr>
                  </a:outerShdw>
                </a:effectLst>
                <a:latin typeface="Consolas" pitchFamily="49" charset="0"/>
                <a:ea typeface="Calibri" pitchFamily="34" charset="0"/>
                <a:cs typeface="Consolas" pitchFamily="49"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noFill/>
          <a:ln w="190500">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1204" name="Rectangle 4"/>
          <p:cNvSpPr>
            <a:spLocks noChangeArrowheads="1"/>
          </p:cNvSpPr>
          <p:nvPr/>
        </p:nvSpPr>
        <p:spPr bwMode="auto">
          <a:xfrm>
            <a:off x="251520" y="2492896"/>
            <a:ext cx="864096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i="0"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ea typeface="Batang" pitchFamily="18" charset="-127"/>
                <a:cs typeface="Times New Roman" pitchFamily="18" charset="0"/>
              </a:rPr>
              <a:t>Знаки препинания очень важны в письменной речи. Они делают нашу речь понятной, яркой, выразительной. </a:t>
            </a:r>
            <a:endParaRPr lang="ru-RU" sz="2400" dirty="0" smtClean="0">
              <a:effectLst>
                <a:outerShdw blurRad="38100" dist="38100" dir="2700000" algn="tl">
                  <a:srgbClr val="000000">
                    <a:alpha val="43137"/>
                  </a:srgbClr>
                </a:outerShdw>
              </a:effectLst>
              <a:latin typeface="Book Antiqua" pitchFamily="18" charset="0"/>
              <a:ea typeface="Batang" pitchFamily="18" charset="-127"/>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i="0"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ea typeface="Batang" pitchFamily="18" charset="-127"/>
                <a:cs typeface="Times New Roman" pitchFamily="18" charset="0"/>
              </a:rPr>
              <a:t>В письменной речи знаки препинания выполняют </a:t>
            </a:r>
            <a:r>
              <a:rPr kumimoji="0" lang="ru-RU" sz="2400" i="0" u="none" strike="noStrike" cap="none" normalizeH="0" baseline="0" dirty="0" smtClean="0">
                <a:ln>
                  <a:noFill/>
                </a:ln>
                <a:solidFill>
                  <a:srgbClr val="FF0000"/>
                </a:solidFill>
                <a:effectLst>
                  <a:outerShdw blurRad="38100" dist="38100" dir="2700000" algn="tl">
                    <a:srgbClr val="000000">
                      <a:alpha val="43137"/>
                    </a:srgbClr>
                  </a:outerShdw>
                </a:effectLst>
                <a:latin typeface="Book Antiqua" pitchFamily="18" charset="0"/>
                <a:ea typeface="Batang" pitchFamily="18" charset="-127"/>
                <a:cs typeface="Times New Roman" pitchFamily="18" charset="0"/>
              </a:rPr>
              <a:t>роль завершения</a:t>
            </a:r>
            <a:r>
              <a:rPr kumimoji="0" lang="ru-RU" sz="2400" i="0"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ea typeface="Batang" pitchFamily="18" charset="-127"/>
                <a:cs typeface="Times New Roman" pitchFamily="18" charset="0"/>
              </a:rPr>
              <a:t>, когда в конце предложения ставится точка, вопросительный и восклицательный знаки, многоточие. </a:t>
            </a:r>
            <a:endParaRPr lang="ru-RU" sz="2400" dirty="0" smtClean="0">
              <a:effectLst>
                <a:outerShdw blurRad="38100" dist="38100" dir="2700000" algn="tl">
                  <a:srgbClr val="000000">
                    <a:alpha val="43137"/>
                  </a:srgbClr>
                </a:outerShdw>
              </a:effectLst>
              <a:latin typeface="Book Antiqua" pitchFamily="18" charset="0"/>
              <a:ea typeface="Batang" pitchFamily="18" charset="-127"/>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i="0"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ea typeface="Batang" pitchFamily="18" charset="-127"/>
                <a:cs typeface="Times New Roman" pitchFamily="18" charset="0"/>
              </a:rPr>
              <a:t>Также </a:t>
            </a:r>
            <a:r>
              <a:rPr kumimoji="0" lang="ru-RU" sz="2400" i="0" u="none" strike="noStrike" cap="none" normalizeH="0" baseline="0" dirty="0" smtClean="0">
                <a:ln>
                  <a:noFill/>
                </a:ln>
                <a:solidFill>
                  <a:srgbClr val="FF0000"/>
                </a:solidFill>
                <a:effectLst>
                  <a:outerShdw blurRad="38100" dist="38100" dir="2700000" algn="tl">
                    <a:srgbClr val="000000">
                      <a:alpha val="43137"/>
                    </a:srgbClr>
                  </a:outerShdw>
                </a:effectLst>
                <a:latin typeface="Book Antiqua" pitchFamily="18" charset="0"/>
                <a:ea typeface="Batang" pitchFamily="18" charset="-127"/>
                <a:cs typeface="Times New Roman" pitchFamily="18" charset="0"/>
              </a:rPr>
              <a:t>роль разделения</a:t>
            </a:r>
            <a:r>
              <a:rPr kumimoji="0" lang="ru-RU" sz="2400" i="0"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ea typeface="Batang" pitchFamily="18" charset="-127"/>
                <a:cs typeface="Times New Roman" pitchFamily="18" charset="0"/>
              </a:rPr>
              <a:t>, когда разделяют однородные члены предложения и части сложного предложения, разделяют запятой, двоеточием, точкой с запятой.</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i="0"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ea typeface="Batang" pitchFamily="18" charset="-127"/>
                <a:cs typeface="Times New Roman" pitchFamily="18" charset="0"/>
              </a:rPr>
              <a:t>Еще знаки препинания выполняют </a:t>
            </a:r>
            <a:r>
              <a:rPr kumimoji="0" lang="ru-RU" sz="2400" i="0" u="none" strike="noStrike" cap="none" normalizeH="0" baseline="0" dirty="0" smtClean="0">
                <a:ln>
                  <a:noFill/>
                </a:ln>
                <a:solidFill>
                  <a:srgbClr val="FF0000"/>
                </a:solidFill>
                <a:effectLst>
                  <a:outerShdw blurRad="38100" dist="38100" dir="2700000" algn="tl">
                    <a:srgbClr val="000000">
                      <a:alpha val="43137"/>
                    </a:srgbClr>
                  </a:outerShdw>
                </a:effectLst>
                <a:latin typeface="Book Antiqua" pitchFamily="18" charset="0"/>
                <a:ea typeface="Batang" pitchFamily="18" charset="-127"/>
                <a:cs typeface="Times New Roman" pitchFamily="18" charset="0"/>
              </a:rPr>
              <a:t>роль выделения</a:t>
            </a:r>
            <a:r>
              <a:rPr kumimoji="0" lang="ru-RU" sz="2400" i="0"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ea typeface="Batang" pitchFamily="18" charset="-127"/>
                <a:cs typeface="Times New Roman" pitchFamily="18" charset="0"/>
              </a:rPr>
              <a:t>, когда в предложении находятся обращения, вводные слова, прямая речь, на письме выделяются запятыми, кавычками </a:t>
            </a:r>
          </a:p>
        </p:txBody>
      </p:sp>
      <p:sp>
        <p:nvSpPr>
          <p:cNvPr id="8" name="Прямоугольник 7"/>
          <p:cNvSpPr/>
          <p:nvPr/>
        </p:nvSpPr>
        <p:spPr>
          <a:xfrm>
            <a:off x="179512" y="332656"/>
            <a:ext cx="8712968" cy="2062103"/>
          </a:xfrm>
          <a:prstGeom prst="rect">
            <a:avLst/>
          </a:prstGeom>
        </p:spPr>
        <p:txBody>
          <a:bodyPr wrap="square">
            <a:spAutoFit/>
          </a:bodyPr>
          <a:lstStyle/>
          <a:p>
            <a:pPr algn="ctr"/>
            <a:r>
              <a:rPr lang="ru-RU" sz="3200" b="1" dirty="0" smtClean="0">
                <a:solidFill>
                  <a:srgbClr val="FF0000"/>
                </a:solidFill>
                <a:effectLst>
                  <a:outerShdw blurRad="38100" dist="38100" dir="2700000" algn="tl">
                    <a:srgbClr val="000000">
                      <a:alpha val="43137"/>
                    </a:srgbClr>
                  </a:outerShdw>
                </a:effectLst>
                <a:latin typeface="Book Antiqua" pitchFamily="18" charset="0"/>
                <a:ea typeface="Batang" pitchFamily="18" charset="-127"/>
              </a:rPr>
              <a:t>Назначение знаков препинания – указывать на смысловое членение речи и выявлять их синтаксическое строение</a:t>
            </a:r>
          </a:p>
          <a:p>
            <a:pPr algn="ctr"/>
            <a:endParaRPr lang="ru-RU" sz="3200" b="1" dirty="0">
              <a:solidFill>
                <a:srgbClr val="FF0000"/>
              </a:solidFill>
              <a:effectLst>
                <a:outerShdw blurRad="38100" dist="38100" dir="2700000" algn="tl">
                  <a:srgbClr val="000000">
                    <a:alpha val="43137"/>
                  </a:srgbClr>
                </a:outerShdw>
              </a:effectLst>
              <a:latin typeface="Batang" pitchFamily="18" charset="-127"/>
              <a:ea typeface="Batang" pitchFamily="18" charset="-127"/>
            </a:endParaRPr>
          </a:p>
        </p:txBody>
      </p:sp>
      <p:pic>
        <p:nvPicPr>
          <p:cNvPr id="9" name="Рисунок 8" descr="19.jpg"/>
          <p:cNvPicPr>
            <a:picLocks noChangeAspect="1"/>
          </p:cNvPicPr>
          <p:nvPr/>
        </p:nvPicPr>
        <p:blipFill>
          <a:blip r:embed="rId2" cstate="email">
            <a:biLevel thresh="50000"/>
          </a:blip>
          <a:srcRect/>
          <a:stretch>
            <a:fillRect/>
          </a:stretch>
        </p:blipFill>
        <p:spPr>
          <a:xfrm>
            <a:off x="2627784" y="2204864"/>
            <a:ext cx="3810000" cy="214314"/>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noFill/>
          <a:ln w="190500">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a:off x="251520" y="260648"/>
            <a:ext cx="8640960" cy="2731517"/>
          </a:xfrm>
          <a:prstGeom prst="rect">
            <a:avLst/>
          </a:prstGeom>
        </p:spPr>
        <p:txBody>
          <a:bodyPr wrap="square">
            <a:spAutoFit/>
          </a:bodyPr>
          <a:lstStyle/>
          <a:p>
            <a:pPr algn="ctr"/>
            <a:r>
              <a:rPr lang="ru-RU" sz="2450" b="1" dirty="0" smtClean="0">
                <a:effectLst>
                  <a:outerShdw blurRad="38100" dist="38100" dir="2700000" algn="tl">
                    <a:srgbClr val="000000">
                      <a:alpha val="43137"/>
                    </a:srgbClr>
                  </a:outerShdw>
                </a:effectLst>
                <a:latin typeface="Book Antiqua" pitchFamily="18" charset="0"/>
                <a:cs typeface="Times New Roman" pitchFamily="18" charset="0"/>
              </a:rPr>
              <a:t>Смысловая роль знаков препинания настолько велика, что иногда они употребляются даже вместо слов. Так, при чтении текста мы часто на полях отмечаем непонятные или сомнительные места </a:t>
            </a:r>
            <a:r>
              <a:rPr lang="ru-RU" sz="2450" b="1" dirty="0" smtClean="0">
                <a:solidFill>
                  <a:srgbClr val="00B050"/>
                </a:solidFill>
                <a:effectLst>
                  <a:outerShdw blurRad="38100" dist="38100" dir="2700000" algn="tl">
                    <a:srgbClr val="000000">
                      <a:alpha val="43137"/>
                    </a:srgbClr>
                  </a:outerShdw>
                </a:effectLst>
                <a:latin typeface="Book Antiqua" pitchFamily="18" charset="0"/>
                <a:cs typeface="Times New Roman" pitchFamily="18" charset="0"/>
              </a:rPr>
              <a:t>вопросительным знаком</a:t>
            </a:r>
            <a:r>
              <a:rPr lang="ru-RU" sz="2450" b="1" dirty="0" smtClean="0">
                <a:effectLst>
                  <a:outerShdw blurRad="38100" dist="38100" dir="2700000" algn="tl">
                    <a:srgbClr val="000000">
                      <a:alpha val="43137"/>
                    </a:srgbClr>
                  </a:outerShdw>
                </a:effectLst>
                <a:latin typeface="Book Antiqua" pitchFamily="18" charset="0"/>
                <a:cs typeface="Times New Roman" pitchFamily="18" charset="0"/>
              </a:rPr>
              <a:t> (</a:t>
            </a:r>
            <a:r>
              <a:rPr lang="ru-RU" sz="2450" b="1" dirty="0" smtClean="0">
                <a:solidFill>
                  <a:srgbClr val="FF0000"/>
                </a:solidFill>
                <a:effectLst>
                  <a:outerShdw blurRad="38100" dist="38100" dir="2700000" algn="tl">
                    <a:srgbClr val="000000">
                      <a:alpha val="43137"/>
                    </a:srgbClr>
                  </a:outerShdw>
                </a:effectLst>
                <a:latin typeface="Book Antiqua" pitchFamily="18" charset="0"/>
                <a:cs typeface="Times New Roman" pitchFamily="18" charset="0"/>
              </a:rPr>
              <a:t>?</a:t>
            </a:r>
            <a:r>
              <a:rPr lang="ru-RU" sz="2450" b="1" dirty="0" smtClean="0">
                <a:effectLst>
                  <a:outerShdw blurRad="38100" dist="38100" dir="2700000" algn="tl">
                    <a:srgbClr val="000000">
                      <a:alpha val="43137"/>
                    </a:srgbClr>
                  </a:outerShdw>
                </a:effectLst>
                <a:latin typeface="Book Antiqua" pitchFamily="18" charset="0"/>
                <a:cs typeface="Times New Roman" pitchFamily="18" charset="0"/>
              </a:rPr>
              <a:t>), а те части текста, которые вызывают особый восторг и радость, – </a:t>
            </a:r>
            <a:r>
              <a:rPr lang="ru-RU" sz="2450" b="1" dirty="0" smtClean="0">
                <a:solidFill>
                  <a:srgbClr val="00B050"/>
                </a:solidFill>
                <a:effectLst>
                  <a:outerShdw blurRad="38100" dist="38100" dir="2700000" algn="tl">
                    <a:srgbClr val="000000">
                      <a:alpha val="43137"/>
                    </a:srgbClr>
                  </a:outerShdw>
                </a:effectLst>
                <a:latin typeface="Book Antiqua" pitchFamily="18" charset="0"/>
                <a:cs typeface="Times New Roman" pitchFamily="18" charset="0"/>
              </a:rPr>
              <a:t>знаком восклицательным </a:t>
            </a:r>
            <a:r>
              <a:rPr lang="ru-RU" sz="2450" b="1" dirty="0" smtClean="0">
                <a:effectLst>
                  <a:outerShdw blurRad="38100" dist="38100" dir="2700000" algn="tl">
                    <a:srgbClr val="000000">
                      <a:alpha val="43137"/>
                    </a:srgbClr>
                  </a:outerShdw>
                </a:effectLst>
                <a:latin typeface="Book Antiqua" pitchFamily="18" charset="0"/>
                <a:cs typeface="Times New Roman" pitchFamily="18" charset="0"/>
              </a:rPr>
              <a:t>(</a:t>
            </a:r>
            <a:r>
              <a:rPr lang="ru-RU" sz="2450" b="1" dirty="0" smtClean="0">
                <a:solidFill>
                  <a:srgbClr val="FF0000"/>
                </a:solidFill>
                <a:effectLst>
                  <a:outerShdw blurRad="38100" dist="38100" dir="2700000" algn="tl">
                    <a:srgbClr val="000000">
                      <a:alpha val="43137"/>
                    </a:srgbClr>
                  </a:outerShdw>
                </a:effectLst>
                <a:latin typeface="Book Antiqua" pitchFamily="18" charset="0"/>
                <a:cs typeface="Times New Roman" pitchFamily="18" charset="0"/>
              </a:rPr>
              <a:t>!</a:t>
            </a:r>
            <a:r>
              <a:rPr lang="ru-RU" sz="2450" b="1" dirty="0" smtClean="0">
                <a:effectLst>
                  <a:outerShdw blurRad="38100" dist="38100" dir="2700000" algn="tl">
                    <a:srgbClr val="000000">
                      <a:alpha val="43137"/>
                    </a:srgbClr>
                  </a:outerShdw>
                </a:effectLst>
                <a:latin typeface="Book Antiqua" pitchFamily="18" charset="0"/>
                <a:cs typeface="Times New Roman" pitchFamily="18" charset="0"/>
              </a:rPr>
              <a:t>)</a:t>
            </a:r>
          </a:p>
        </p:txBody>
      </p:sp>
      <p:sp>
        <p:nvSpPr>
          <p:cNvPr id="7" name="Прямоугольник 6"/>
          <p:cNvSpPr/>
          <p:nvPr/>
        </p:nvSpPr>
        <p:spPr>
          <a:xfrm>
            <a:off x="395536" y="3212976"/>
            <a:ext cx="5688632" cy="3108543"/>
          </a:xfrm>
          <a:prstGeom prst="rect">
            <a:avLst/>
          </a:prstGeom>
        </p:spPr>
        <p:txBody>
          <a:bodyPr wrap="square">
            <a:spAutoFit/>
          </a:bodyPr>
          <a:lstStyle/>
          <a:p>
            <a:pPr algn="ctr"/>
            <a:r>
              <a:rPr lang="ru-RU" sz="2450" b="1" dirty="0" smtClean="0">
                <a:solidFill>
                  <a:srgbClr val="FF0000"/>
                </a:solidFill>
                <a:effectLst>
                  <a:outerShdw blurRad="38100" dist="38100" dir="2700000" algn="tl">
                    <a:srgbClr val="000000">
                      <a:alpha val="43137"/>
                    </a:srgbClr>
                  </a:outerShdw>
                </a:effectLst>
                <a:latin typeface="Book Antiqua" pitchFamily="18" charset="0"/>
                <a:cs typeface="Times New Roman" pitchFamily="18" charset="0"/>
              </a:rPr>
              <a:t>Известен факт</a:t>
            </a:r>
            <a:r>
              <a:rPr lang="ru-RU" sz="2450" b="1" dirty="0" smtClean="0">
                <a:effectLst>
                  <a:outerShdw blurRad="38100" dist="38100" dir="2700000" algn="tl">
                    <a:srgbClr val="000000">
                      <a:alpha val="43137"/>
                    </a:srgbClr>
                  </a:outerShdw>
                </a:effectLst>
                <a:latin typeface="Book Antiqua" pitchFamily="18" charset="0"/>
                <a:cs typeface="Times New Roman" pitchFamily="18" charset="0"/>
              </a:rPr>
              <a:t>, что </a:t>
            </a:r>
            <a:r>
              <a:rPr lang="ru-RU" sz="2450" b="1" dirty="0" smtClean="0">
                <a:solidFill>
                  <a:srgbClr val="0070C0"/>
                </a:solidFill>
                <a:effectLst>
                  <a:outerShdw blurRad="38100" dist="38100" dir="2700000" algn="tl">
                    <a:srgbClr val="000000">
                      <a:alpha val="43137"/>
                    </a:srgbClr>
                  </a:outerShdw>
                </a:effectLst>
                <a:latin typeface="Book Antiqua" pitchFamily="18" charset="0"/>
                <a:cs typeface="Times New Roman" pitchFamily="18" charset="0"/>
              </a:rPr>
              <a:t>В. Гюго</a:t>
            </a:r>
            <a:r>
              <a:rPr lang="ru-RU" sz="2450" b="1" dirty="0" smtClean="0">
                <a:effectLst>
                  <a:outerShdw blurRad="38100" dist="38100" dir="2700000" algn="tl">
                    <a:srgbClr val="000000">
                      <a:alpha val="43137"/>
                    </a:srgbClr>
                  </a:outerShdw>
                </a:effectLst>
                <a:latin typeface="Book Antiqua" pitchFamily="18" charset="0"/>
                <a:cs typeface="Times New Roman" pitchFamily="18" charset="0"/>
              </a:rPr>
              <a:t>, закончив роман «</a:t>
            </a:r>
            <a:r>
              <a:rPr lang="ru-RU" sz="2450" b="1" dirty="0" smtClean="0">
                <a:solidFill>
                  <a:srgbClr val="00B050"/>
                </a:solidFill>
                <a:effectLst>
                  <a:outerShdw blurRad="38100" dist="38100" dir="2700000" algn="tl">
                    <a:srgbClr val="000000">
                      <a:alpha val="43137"/>
                    </a:srgbClr>
                  </a:outerShdw>
                </a:effectLst>
                <a:latin typeface="Book Antiqua" pitchFamily="18" charset="0"/>
                <a:cs typeface="Times New Roman" pitchFamily="18" charset="0"/>
              </a:rPr>
              <a:t>Отверженные</a:t>
            </a:r>
            <a:r>
              <a:rPr lang="ru-RU" sz="2450" b="1" dirty="0" smtClean="0">
                <a:effectLst>
                  <a:outerShdw blurRad="38100" dist="38100" dir="2700000" algn="tl">
                    <a:srgbClr val="000000">
                      <a:alpha val="43137"/>
                    </a:srgbClr>
                  </a:outerShdw>
                </a:effectLst>
                <a:latin typeface="Book Antiqua" pitchFamily="18" charset="0"/>
                <a:cs typeface="Times New Roman" pitchFamily="18" charset="0"/>
              </a:rPr>
              <a:t>», послал рукопись издателю, приложив к ней письмо, в котором не было ни одного слова. Письмо состояло из знака </a:t>
            </a:r>
            <a:r>
              <a:rPr lang="ru-RU" sz="2450" b="1" dirty="0" smtClean="0">
                <a:solidFill>
                  <a:srgbClr val="FF0000"/>
                </a:solidFill>
                <a:effectLst>
                  <a:outerShdw blurRad="38100" dist="38100" dir="2700000" algn="tl">
                    <a:srgbClr val="000000">
                      <a:alpha val="43137"/>
                    </a:srgbClr>
                  </a:outerShdw>
                </a:effectLst>
                <a:latin typeface="Book Antiqua" pitchFamily="18" charset="0"/>
                <a:cs typeface="Times New Roman" pitchFamily="18" charset="0"/>
              </a:rPr>
              <a:t>«?»</a:t>
            </a:r>
            <a:r>
              <a:rPr lang="ru-RU" sz="2450" b="1" dirty="0" smtClean="0">
                <a:effectLst>
                  <a:outerShdw blurRad="38100" dist="38100" dir="2700000" algn="tl">
                    <a:srgbClr val="000000">
                      <a:alpha val="43137"/>
                    </a:srgbClr>
                  </a:outerShdw>
                </a:effectLst>
                <a:latin typeface="Book Antiqua" pitchFamily="18" charset="0"/>
                <a:cs typeface="Times New Roman" pitchFamily="18" charset="0"/>
              </a:rPr>
              <a:t>. Издатель незамедлительно ответил</a:t>
            </a:r>
          </a:p>
          <a:p>
            <a:pPr algn="ctr"/>
            <a:r>
              <a:rPr lang="ru-RU" sz="2450" b="1" dirty="0" smtClean="0">
                <a:effectLst>
                  <a:outerShdw blurRad="38100" dist="38100" dir="2700000" algn="tl">
                    <a:srgbClr val="000000">
                      <a:alpha val="43137"/>
                    </a:srgbClr>
                  </a:outerShdw>
                </a:effectLst>
                <a:latin typeface="Book Antiqua" pitchFamily="18" charset="0"/>
                <a:cs typeface="Times New Roman" pitchFamily="18" charset="0"/>
              </a:rPr>
              <a:t>бессловесным письмом: </a:t>
            </a:r>
            <a:r>
              <a:rPr lang="ru-RU" sz="2450" b="1" dirty="0" smtClean="0">
                <a:solidFill>
                  <a:srgbClr val="FF0000"/>
                </a:solidFill>
                <a:effectLst>
                  <a:outerShdw blurRad="38100" dist="38100" dir="2700000" algn="tl">
                    <a:srgbClr val="000000">
                      <a:alpha val="43137"/>
                    </a:srgbClr>
                  </a:outerShdw>
                </a:effectLst>
                <a:latin typeface="Book Antiqua" pitchFamily="18" charset="0"/>
                <a:cs typeface="Times New Roman" pitchFamily="18" charset="0"/>
              </a:rPr>
              <a:t>«!»</a:t>
            </a:r>
            <a:endParaRPr lang="ru-RU" sz="2450" b="1" dirty="0">
              <a:solidFill>
                <a:srgbClr val="FF0000"/>
              </a:solidFill>
              <a:effectLst>
                <a:outerShdw blurRad="38100" dist="38100" dir="2700000" algn="tl">
                  <a:srgbClr val="000000">
                    <a:alpha val="43137"/>
                  </a:srgbClr>
                </a:outerShdw>
              </a:effectLst>
            </a:endParaRPr>
          </a:p>
        </p:txBody>
      </p:sp>
      <p:pic>
        <p:nvPicPr>
          <p:cNvPr id="10" name="Picture 4" descr="img245"/>
          <p:cNvPicPr>
            <a:picLocks noChangeAspect="1" noChangeArrowheads="1"/>
          </p:cNvPicPr>
          <p:nvPr/>
        </p:nvPicPr>
        <p:blipFill>
          <a:blip r:embed="rId2" cstate="email">
            <a:lum contrast="40000"/>
          </a:blip>
          <a:srcRect/>
          <a:stretch>
            <a:fillRect/>
          </a:stretch>
        </p:blipFill>
        <p:spPr bwMode="auto">
          <a:xfrm>
            <a:off x="6358966" y="3068960"/>
            <a:ext cx="2389497" cy="3393898"/>
          </a:xfrm>
          <a:prstGeom prst="roundRect">
            <a:avLst/>
          </a:prstGeom>
          <a:noFill/>
          <a:ln w="19050">
            <a:solidFill>
              <a:srgbClr val="00B050"/>
            </a:solidFill>
            <a:miter lim="800000"/>
            <a:headEnd/>
            <a:tailEnd/>
          </a:ln>
          <a:effectLst>
            <a:glow rad="228600">
              <a:schemeClr val="accent3">
                <a:satMod val="175000"/>
                <a:alpha val="40000"/>
              </a:schemeClr>
            </a:glow>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0"/>
            <a:ext cx="9144000" cy="6858000"/>
          </a:xfrm>
          <a:prstGeom prst="rect">
            <a:avLst/>
          </a:prstGeom>
          <a:noFill/>
          <a:ln w="190500">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6386" name="Picture 2" descr="Картинка 2 из 100">
            <a:hlinkClick r:id="rId2"/>
          </p:cNvPr>
          <p:cNvPicPr>
            <a:picLocks noChangeAspect="1" noChangeArrowheads="1"/>
          </p:cNvPicPr>
          <p:nvPr/>
        </p:nvPicPr>
        <p:blipFill>
          <a:blip r:embed="rId3" cstate="email">
            <a:lum bright="-10000" contrast="40000"/>
          </a:blip>
          <a:srcRect/>
          <a:stretch>
            <a:fillRect/>
          </a:stretch>
        </p:blipFill>
        <p:spPr bwMode="auto">
          <a:xfrm>
            <a:off x="285721" y="3105448"/>
            <a:ext cx="2990136" cy="3466824"/>
          </a:xfrm>
          <a:prstGeom prst="rect">
            <a:avLst/>
          </a:prstGeom>
          <a:noFill/>
        </p:spPr>
      </p:pic>
      <p:sp>
        <p:nvSpPr>
          <p:cNvPr id="4" name="Прямоугольник 3"/>
          <p:cNvSpPr/>
          <p:nvPr/>
        </p:nvSpPr>
        <p:spPr>
          <a:xfrm>
            <a:off x="0" y="188640"/>
            <a:ext cx="9144000" cy="3046988"/>
          </a:xfrm>
          <a:prstGeom prst="rect">
            <a:avLst/>
          </a:prstGeom>
        </p:spPr>
        <p:txBody>
          <a:bodyPr wrap="square">
            <a:spAutoFit/>
          </a:bodyPr>
          <a:lstStyle/>
          <a:p>
            <a:pPr algn="ctr"/>
            <a:r>
              <a:rPr lang="ru-RU" sz="4800" u="sng" dirty="0" smtClean="0">
                <a:solidFill>
                  <a:srgbClr val="FF0000"/>
                </a:solidFill>
                <a:effectLst>
                  <a:outerShdw blurRad="38100" dist="38100" dir="2700000" algn="tl">
                    <a:srgbClr val="000000">
                      <a:alpha val="43137"/>
                    </a:srgbClr>
                  </a:outerShdw>
                </a:effectLst>
                <a:latin typeface="Book Antiqua" pitchFamily="18" charset="0"/>
              </a:rPr>
              <a:t>Знаки препинания</a:t>
            </a:r>
            <a:r>
              <a:rPr lang="ru-RU" sz="4800" dirty="0" smtClean="0">
                <a:solidFill>
                  <a:srgbClr val="0070C0"/>
                </a:solidFill>
                <a:effectLst>
                  <a:outerShdw blurRad="38100" dist="38100" dir="2700000" algn="tl">
                    <a:srgbClr val="000000">
                      <a:alpha val="43137"/>
                    </a:srgbClr>
                  </a:outerShdw>
                </a:effectLst>
                <a:latin typeface="Book Antiqua" pitchFamily="18" charset="0"/>
              </a:rPr>
              <a:t> </a:t>
            </a:r>
            <a:r>
              <a:rPr lang="ru-RU" sz="4800" dirty="0" smtClean="0">
                <a:solidFill>
                  <a:srgbClr val="FF0000"/>
                </a:solidFill>
                <a:effectLst>
                  <a:outerShdw blurRad="38100" dist="38100" dir="2700000" algn="tl">
                    <a:srgbClr val="000000">
                      <a:alpha val="43137"/>
                    </a:srgbClr>
                  </a:outerShdw>
                </a:effectLst>
                <a:latin typeface="Book Antiqua" pitchFamily="18" charset="0"/>
              </a:rPr>
              <a:t>–</a:t>
            </a:r>
            <a:r>
              <a:rPr lang="ru-RU" sz="4800" dirty="0" smtClean="0">
                <a:solidFill>
                  <a:srgbClr val="0070C0"/>
                </a:solidFill>
                <a:effectLst>
                  <a:outerShdw blurRad="38100" dist="38100" dir="2700000" algn="tl">
                    <a:srgbClr val="000000">
                      <a:alpha val="43137"/>
                    </a:srgbClr>
                  </a:outerShdw>
                </a:effectLst>
                <a:latin typeface="Book Antiqua" pitchFamily="18" charset="0"/>
              </a:rPr>
              <a:t> </a:t>
            </a:r>
            <a:endParaRPr lang="en-US" sz="4800" dirty="0" smtClean="0">
              <a:solidFill>
                <a:srgbClr val="0070C0"/>
              </a:solidFill>
              <a:effectLst>
                <a:outerShdw blurRad="38100" dist="38100" dir="2700000" algn="tl">
                  <a:srgbClr val="000000">
                    <a:alpha val="43137"/>
                  </a:srgbClr>
                </a:outerShdw>
              </a:effectLst>
              <a:latin typeface="Book Antiqua" pitchFamily="18" charset="0"/>
            </a:endParaRPr>
          </a:p>
          <a:p>
            <a:pPr algn="ctr"/>
            <a:r>
              <a:rPr lang="ru-RU" sz="4800" dirty="0" smtClean="0">
                <a:solidFill>
                  <a:srgbClr val="0070C0"/>
                </a:solidFill>
                <a:effectLst>
                  <a:outerShdw blurRad="38100" dist="38100" dir="2700000" algn="tl">
                    <a:srgbClr val="000000">
                      <a:alpha val="43137"/>
                    </a:srgbClr>
                  </a:outerShdw>
                </a:effectLst>
                <a:latin typeface="Book Antiqua" pitchFamily="18" charset="0"/>
              </a:rPr>
              <a:t>это как нотные</a:t>
            </a:r>
            <a:r>
              <a:rPr lang="en-US" sz="4800" dirty="0" smtClean="0">
                <a:solidFill>
                  <a:srgbClr val="0070C0"/>
                </a:solidFill>
                <a:effectLst>
                  <a:outerShdw blurRad="38100" dist="38100" dir="2700000" algn="tl">
                    <a:srgbClr val="000000">
                      <a:alpha val="43137"/>
                    </a:srgbClr>
                  </a:outerShdw>
                </a:effectLst>
                <a:latin typeface="Book Antiqua" pitchFamily="18" charset="0"/>
              </a:rPr>
              <a:t> </a:t>
            </a:r>
            <a:r>
              <a:rPr lang="ru-RU" sz="4800" dirty="0" smtClean="0">
                <a:solidFill>
                  <a:srgbClr val="0070C0"/>
                </a:solidFill>
                <a:effectLst>
                  <a:outerShdw blurRad="38100" dist="38100" dir="2700000" algn="tl">
                    <a:srgbClr val="000000">
                      <a:alpha val="43137"/>
                    </a:srgbClr>
                  </a:outerShdw>
                </a:effectLst>
                <a:latin typeface="Book Antiqua" pitchFamily="18" charset="0"/>
              </a:rPr>
              <a:t>знаки; </a:t>
            </a:r>
          </a:p>
          <a:p>
            <a:pPr algn="ctr"/>
            <a:r>
              <a:rPr lang="ru-RU" sz="4800" dirty="0" smtClean="0">
                <a:solidFill>
                  <a:srgbClr val="0070C0"/>
                </a:solidFill>
                <a:effectLst>
                  <a:outerShdw blurRad="38100" dist="38100" dir="2700000" algn="tl">
                    <a:srgbClr val="000000">
                      <a:alpha val="43137"/>
                    </a:srgbClr>
                  </a:outerShdw>
                </a:effectLst>
                <a:latin typeface="Book Antiqua" pitchFamily="18" charset="0"/>
              </a:rPr>
              <a:t>они твёрдо держат текст и не дают</a:t>
            </a:r>
            <a:r>
              <a:rPr lang="en-US" sz="4800" dirty="0" smtClean="0">
                <a:solidFill>
                  <a:srgbClr val="0070C0"/>
                </a:solidFill>
                <a:effectLst>
                  <a:outerShdw blurRad="38100" dist="38100" dir="2700000" algn="tl">
                    <a:srgbClr val="000000">
                      <a:alpha val="43137"/>
                    </a:srgbClr>
                  </a:outerShdw>
                </a:effectLst>
                <a:latin typeface="Book Antiqua" pitchFamily="18" charset="0"/>
              </a:rPr>
              <a:t> </a:t>
            </a:r>
            <a:r>
              <a:rPr lang="ru-RU" sz="4800" dirty="0" smtClean="0">
                <a:solidFill>
                  <a:srgbClr val="0070C0"/>
                </a:solidFill>
                <a:effectLst>
                  <a:outerShdw blurRad="38100" dist="38100" dir="2700000" algn="tl">
                    <a:srgbClr val="000000">
                      <a:alpha val="43137"/>
                    </a:srgbClr>
                  </a:outerShdw>
                </a:effectLst>
                <a:latin typeface="Book Antiqua" pitchFamily="18" charset="0"/>
              </a:rPr>
              <a:t>ему рассыпаться</a:t>
            </a:r>
          </a:p>
        </p:txBody>
      </p:sp>
      <p:sp>
        <p:nvSpPr>
          <p:cNvPr id="5" name="TextBox 4"/>
          <p:cNvSpPr txBox="1"/>
          <p:nvPr/>
        </p:nvSpPr>
        <p:spPr>
          <a:xfrm>
            <a:off x="3929058" y="4143380"/>
            <a:ext cx="4714876" cy="1493358"/>
          </a:xfrm>
          <a:prstGeom prst="rect">
            <a:avLst/>
          </a:prstGeom>
          <a:noFill/>
        </p:spPr>
        <p:txBody>
          <a:bodyPr wrap="square" rtlCol="0">
            <a:spAutoFit/>
          </a:bodyPr>
          <a:lstStyle/>
          <a:p>
            <a:pPr algn="ctr">
              <a:lnSpc>
                <a:spcPct val="150000"/>
              </a:lnSpc>
            </a:pPr>
            <a:r>
              <a:rPr lang="ru-RU" sz="3200" u="sng" dirty="0" smtClean="0">
                <a:effectLst>
                  <a:outerShdw blurRad="38100" dist="38100" dir="2700000" algn="tl">
                    <a:srgbClr val="000000">
                      <a:alpha val="43137"/>
                    </a:srgbClr>
                  </a:outerShdw>
                </a:effectLst>
              </a:rPr>
              <a:t>Константин Георгиевич Паустовский</a:t>
            </a:r>
            <a:endParaRPr lang="ru-RU" sz="3200" u="sng" dirty="0">
              <a:effectLst>
                <a:outerShdw blurRad="38100" dist="38100" dir="2700000" algn="tl">
                  <a:srgbClr val="000000">
                    <a:alpha val="43137"/>
                  </a:srgbClr>
                </a:outerShdw>
              </a:effectLst>
            </a:endParaRPr>
          </a:p>
        </p:txBody>
      </p:sp>
      <p:pic>
        <p:nvPicPr>
          <p:cNvPr id="7" name="Рисунок 6" descr="19.jpg"/>
          <p:cNvPicPr>
            <a:picLocks noChangeAspect="1"/>
          </p:cNvPicPr>
          <p:nvPr/>
        </p:nvPicPr>
        <p:blipFill>
          <a:blip r:embed="rId4" cstate="email">
            <a:biLevel thresh="50000"/>
            <a:lum contrast="40000"/>
          </a:blip>
          <a:srcRect/>
          <a:stretch>
            <a:fillRect/>
          </a:stretch>
        </p:blipFill>
        <p:spPr>
          <a:xfrm>
            <a:off x="4357686" y="3857628"/>
            <a:ext cx="3810000" cy="214314"/>
          </a:xfrm>
          <a:prstGeom prst="rect">
            <a:avLst/>
          </a:prstGeom>
        </p:spPr>
      </p:pic>
      <p:pic>
        <p:nvPicPr>
          <p:cNvPr id="8" name="Рисунок 7" descr="19.jpg"/>
          <p:cNvPicPr>
            <a:picLocks noChangeAspect="1"/>
          </p:cNvPicPr>
          <p:nvPr/>
        </p:nvPicPr>
        <p:blipFill>
          <a:blip r:embed="rId4" cstate="email">
            <a:biLevel thresh="50000"/>
            <a:lum contrast="40000"/>
          </a:blip>
          <a:srcRect/>
          <a:stretch>
            <a:fillRect/>
          </a:stretch>
        </p:blipFill>
        <p:spPr>
          <a:xfrm>
            <a:off x="4357686" y="6000768"/>
            <a:ext cx="3810000" cy="214314"/>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noFill/>
          <a:ln w="190500">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251520" y="1052736"/>
            <a:ext cx="8640960" cy="5478423"/>
          </a:xfrm>
          <a:prstGeom prst="rect">
            <a:avLst/>
          </a:prstGeom>
        </p:spPr>
        <p:txBody>
          <a:bodyPr wrap="square">
            <a:spAutoFit/>
          </a:bodyPr>
          <a:lstStyle/>
          <a:p>
            <a:pPr algn="ctr"/>
            <a:r>
              <a:rPr lang="ru-RU" sz="2500" b="1" dirty="0" smtClean="0">
                <a:effectLst>
                  <a:outerShdw blurRad="38100" dist="38100" dir="2700000" algn="tl">
                    <a:srgbClr val="000000">
                      <a:alpha val="43137"/>
                    </a:srgbClr>
                  </a:outerShdw>
                </a:effectLst>
                <a:latin typeface="Book Antiqua" pitchFamily="18" charset="0"/>
              </a:rPr>
              <a:t>На письме без знаков препинания обойтись невозможно. Современный текст не может фиксироваться и нормально воспроизводиться без знаков препинания. Знаки препинания являются необходимым элементом письменной речи.  Правила постановки знаков препинания изучает пунктуация, раздел языкознания. Основными пунктуационными знаками являются точка, запятая, точка с запятой, двоеточие, многоточие, вопросительный знак, </a:t>
            </a:r>
          </a:p>
          <a:p>
            <a:pPr algn="ctr"/>
            <a:r>
              <a:rPr lang="ru-RU" sz="2500" b="1" dirty="0" smtClean="0">
                <a:effectLst>
                  <a:outerShdw blurRad="38100" dist="38100" dir="2700000" algn="tl">
                    <a:srgbClr val="000000">
                      <a:alpha val="43137"/>
                    </a:srgbClr>
                  </a:outerShdw>
                </a:effectLst>
                <a:latin typeface="Book Antiqua" pitchFamily="18" charset="0"/>
              </a:rPr>
              <a:t>восклицательный знак, тире, скобки, кавычки. Знаки препинания выполняют разные функции: разделительную, выделительную, завершающую. </a:t>
            </a:r>
          </a:p>
          <a:p>
            <a:pPr algn="ctr"/>
            <a:r>
              <a:rPr lang="ru-RU" sz="2500" b="1" dirty="0" smtClean="0">
                <a:effectLst>
                  <a:outerShdw blurRad="38100" dist="38100" dir="2700000" algn="tl">
                    <a:srgbClr val="000000">
                      <a:alpha val="43137"/>
                    </a:srgbClr>
                  </a:outerShdw>
                </a:effectLst>
                <a:latin typeface="Book Antiqua" pitchFamily="18" charset="0"/>
              </a:rPr>
              <a:t>Таким образом, пунктуация – необходимый и важный раздел науки о языке</a:t>
            </a:r>
            <a:endParaRPr lang="ru-RU" sz="2500" dirty="0">
              <a:effectLst>
                <a:outerShdw blurRad="38100" dist="38100" dir="2700000" algn="tl">
                  <a:srgbClr val="000000">
                    <a:alpha val="43137"/>
                  </a:srgbClr>
                </a:outerShdw>
              </a:effectLst>
              <a:latin typeface="Book Antiqua" pitchFamily="18" charset="0"/>
            </a:endParaRPr>
          </a:p>
        </p:txBody>
      </p:sp>
      <p:sp>
        <p:nvSpPr>
          <p:cNvPr id="5" name="TextBox 4"/>
          <p:cNvSpPr txBox="1"/>
          <p:nvPr/>
        </p:nvSpPr>
        <p:spPr>
          <a:xfrm>
            <a:off x="214282" y="214290"/>
            <a:ext cx="8715436" cy="769441"/>
          </a:xfrm>
          <a:prstGeom prst="rect">
            <a:avLst/>
          </a:prstGeom>
          <a:noFill/>
        </p:spPr>
        <p:txBody>
          <a:bodyPr wrap="square" rtlCol="0">
            <a:spAutoFit/>
          </a:bodyPr>
          <a:lstStyle/>
          <a:p>
            <a:pPr algn="ctr"/>
            <a:r>
              <a:rPr lang="ru-RU" sz="4400" b="1" u="sng" dirty="0" smtClean="0">
                <a:solidFill>
                  <a:srgbClr val="FF0000"/>
                </a:solidFill>
                <a:effectLst>
                  <a:outerShdw blurRad="38100" dist="38100" dir="2700000" algn="tl">
                    <a:srgbClr val="000000">
                      <a:alpha val="43137"/>
                    </a:srgbClr>
                  </a:outerShdw>
                </a:effectLst>
                <a:latin typeface="Book Antiqua" pitchFamily="18" charset="0"/>
                <a:ea typeface="Cambria Math" pitchFamily="18" charset="0"/>
              </a:rPr>
              <a:t>Сделаем вывод</a:t>
            </a:r>
            <a:endParaRPr lang="ru-RU" sz="4400" b="1" u="sng" dirty="0">
              <a:solidFill>
                <a:srgbClr val="FF0000"/>
              </a:solidFill>
              <a:effectLst>
                <a:outerShdw blurRad="38100" dist="38100" dir="2700000" algn="tl">
                  <a:srgbClr val="000000">
                    <a:alpha val="43137"/>
                  </a:srgbClr>
                </a:outerShdw>
              </a:effectLst>
              <a:latin typeface="Book Antiqua" pitchFamily="18" charset="0"/>
              <a:ea typeface="Cambria Math"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188640"/>
            <a:ext cx="8640960" cy="1015663"/>
          </a:xfrm>
          <a:prstGeom prst="rect">
            <a:avLst/>
          </a:prstGeom>
          <a:noFill/>
        </p:spPr>
        <p:txBody>
          <a:bodyPr wrap="square" rtlCol="0">
            <a:spAutoFit/>
          </a:bodyPr>
          <a:lstStyle/>
          <a:p>
            <a:pPr algn="ctr"/>
            <a:r>
              <a:rPr lang="ru-RU" sz="3000" b="1" dirty="0" smtClean="0">
                <a:ln>
                  <a:solidFill>
                    <a:srgbClr val="000000"/>
                  </a:solidFill>
                </a:ln>
                <a:effectLst>
                  <a:outerShdw blurRad="38100" dist="38100" dir="2700000" algn="tl">
                    <a:srgbClr val="000000">
                      <a:alpha val="43137"/>
                    </a:srgbClr>
                  </a:outerShdw>
                </a:effectLst>
                <a:latin typeface="Times New Roman" pitchFamily="18" charset="0"/>
                <a:cs typeface="Times New Roman" pitchFamily="18" charset="0"/>
              </a:rPr>
              <a:t>СПИСОК ИСПОЛЬЗОВАННЫХ ИСТОЧНИКОВ</a:t>
            </a:r>
            <a:endParaRPr lang="ru-RU" sz="3000" b="1" dirty="0">
              <a:ln>
                <a:solidFill>
                  <a:srgbClr val="000000"/>
                </a:solidFill>
              </a:ln>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Прямоугольник 5"/>
          <p:cNvSpPr/>
          <p:nvPr/>
        </p:nvSpPr>
        <p:spPr>
          <a:xfrm>
            <a:off x="251520" y="1484784"/>
            <a:ext cx="8640960" cy="3277820"/>
          </a:xfrm>
          <a:prstGeom prst="rect">
            <a:avLst/>
          </a:prstGeom>
        </p:spPr>
        <p:txBody>
          <a:bodyPr wrap="square">
            <a:spAutoFit/>
          </a:bodyPr>
          <a:lstStyle/>
          <a:p>
            <a:pPr marL="342900" indent="-342900" algn="ctr"/>
            <a:r>
              <a:rPr lang="ru-RU"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МНОЮ БЫЛИ ПРОЧИТАНЫ И ПРОАНАЛИЗИРОВАНЫ </a:t>
            </a:r>
          </a:p>
          <a:p>
            <a:pPr marL="342900" indent="-342900" algn="ctr"/>
            <a:r>
              <a:rPr lang="ru-RU"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СЛЕДУЮЩИЕ ЛИТЕРАТУРНЫЕ ИСТОЧНИКИ:</a:t>
            </a:r>
          </a:p>
          <a:p>
            <a:pPr marL="342900" indent="-342900" algn="ctr"/>
            <a:endParaRPr lang="ru-RU" sz="9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algn="just">
              <a:buFont typeface="+mj-lt"/>
              <a:buAutoNum type="arabicPeriod"/>
            </a:pPr>
            <a:r>
              <a:rPr lang="ru-RU" dirty="0"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Граник, Г.Г. Знаки препинания: Книга для учащихся и поступающих в вузы / Г.Г. Граник, С.М. Бондаренко. – М.: НПО Образование. В 2-х ч.: Ч. 1, 1985. – 176 с.</a:t>
            </a:r>
          </a:p>
          <a:p>
            <a:pPr marL="342900" indent="-342900" algn="just">
              <a:buFont typeface="+mj-lt"/>
              <a:buAutoNum type="arabicPeriod"/>
            </a:pPr>
            <a:r>
              <a:rPr lang="ru-RU" dirty="0"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Граник, Г.Г. Знаки препинания: Книга для учащихся и поступающих в вузы / Г.Г. Граник, С.М. Бондаренко. – М.: НПО Образование. В 2-х ч.: Ч. 2, 1998. – 221 с.</a:t>
            </a:r>
          </a:p>
          <a:p>
            <a:pPr marL="342900" indent="-342900" algn="just">
              <a:buFont typeface="+mj-lt"/>
              <a:buAutoNum type="arabicPeriod"/>
            </a:pPr>
            <a:r>
              <a:rPr lang="ru-RU" dirty="0"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Розенталь, Д.Э. Русский язык. Орфография и пунктуация / Д.Э. Розенталь. – М.: Эксмо, 2011. – 288 с.</a:t>
            </a:r>
          </a:p>
          <a:p>
            <a:pPr marL="342900" indent="-342900" algn="just">
              <a:buFont typeface="+mj-lt"/>
              <a:buAutoNum type="arabicPeriod"/>
            </a:pPr>
            <a:r>
              <a:rPr lang="ru-RU" dirty="0"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Соловьева, Н.Н.. Трудные случаи синтаксиса и пунктуации: Особая постановка знаков препинания / Н.Н. Соловьева. – М.: ООО «Издательство «Оникс»: ООО «Издательство «Мир и образование», 2011. – 80 с. </a:t>
            </a:r>
          </a:p>
        </p:txBody>
      </p:sp>
      <p:sp>
        <p:nvSpPr>
          <p:cNvPr id="9" name="Прямоугольник 8"/>
          <p:cNvSpPr/>
          <p:nvPr/>
        </p:nvSpPr>
        <p:spPr>
          <a:xfrm>
            <a:off x="251520" y="5013176"/>
            <a:ext cx="8640960" cy="1615827"/>
          </a:xfrm>
          <a:prstGeom prst="rect">
            <a:avLst/>
          </a:prstGeom>
        </p:spPr>
        <p:txBody>
          <a:bodyPr wrap="square">
            <a:spAutoFit/>
          </a:bodyPr>
          <a:lstStyle/>
          <a:p>
            <a:pPr marL="342900" indent="-342900" algn="ctr"/>
            <a:r>
              <a:rPr lang="ru-RU"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КРОМЕ ТОГО, БОЛЬШУЮ ПОМОЩЬ В СОЗДАНИИ ДАННОЙ РАБОТЫ МНЕ ОКАЗАЛИ СЛЕДУЮЩИЕ ИНТЕРНЕТСАЙТЫ:</a:t>
            </a:r>
          </a:p>
          <a:p>
            <a:pPr marL="342900" indent="-342900" algn="ctr"/>
            <a:endParaRPr lang="ru-RU" sz="9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a:buFont typeface="+mj-lt"/>
              <a:buAutoNum type="arabicPeriod"/>
            </a:pPr>
            <a:r>
              <a:rPr lang="de-DE" dirty="0"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hlinkClick r:id="rId2"/>
              </a:rPr>
              <a:t>http://origin.iknowit.ru/paper1234.htm</a:t>
            </a:r>
            <a:r>
              <a:rPr lang="en-US" dirty="0"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hlinkClick r:id="rId2"/>
              </a:rPr>
              <a:t>l</a:t>
            </a:r>
            <a:endParaRPr lang="ru-RU" dirty="0"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a:buFont typeface="+mj-lt"/>
              <a:buAutoNum type="arabicPeriod"/>
            </a:pPr>
            <a:r>
              <a:rPr lang="de-DE" dirty="0"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hlinkClick r:id="rId3"/>
              </a:rPr>
              <a:t>http://www.razumniki.ru/iz_istorii_znakov_prepinaniya.html</a:t>
            </a:r>
            <a:endParaRPr lang="ru-RU" dirty="0"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a:buFont typeface="+mj-lt"/>
              <a:buAutoNum type="arabicPeriod"/>
            </a:pPr>
            <a:r>
              <a:rPr lang="de-DE" dirty="0"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hlinkClick r:id="rId4"/>
              </a:rPr>
              <a:t>http://www.znaki-pr.spb.ru/texts/history_of_punctuation_marks.html</a:t>
            </a:r>
            <a:endParaRPr lang="ru-RU" dirty="0"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Прямоугольник 6"/>
          <p:cNvSpPr/>
          <p:nvPr/>
        </p:nvSpPr>
        <p:spPr>
          <a:xfrm>
            <a:off x="0" y="0"/>
            <a:ext cx="9144000" cy="6858000"/>
          </a:xfrm>
          <a:prstGeom prst="rect">
            <a:avLst/>
          </a:prstGeom>
          <a:noFill/>
          <a:ln w="190500">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noFill/>
          <a:ln w="190500">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Прямоугольник 3"/>
          <p:cNvSpPr/>
          <p:nvPr/>
        </p:nvSpPr>
        <p:spPr>
          <a:xfrm>
            <a:off x="214282" y="142852"/>
            <a:ext cx="8715436" cy="1938992"/>
          </a:xfrm>
          <a:prstGeom prst="rect">
            <a:avLst/>
          </a:prstGeom>
        </p:spPr>
        <p:txBody>
          <a:bodyPr wrap="square">
            <a:spAutoFit/>
          </a:bodyPr>
          <a:lstStyle/>
          <a:p>
            <a:pPr algn="ctr"/>
            <a:r>
              <a:rPr lang="ru-RU" sz="4000" b="1" u="sng" dirty="0" smtClean="0">
                <a:solidFill>
                  <a:srgbClr val="0070C0"/>
                </a:solidFill>
                <a:effectLst>
                  <a:outerShdw blurRad="38100" dist="38100" dir="2700000" algn="tl">
                    <a:srgbClr val="000000">
                      <a:alpha val="43137"/>
                    </a:srgbClr>
                  </a:outerShdw>
                </a:effectLst>
                <a:latin typeface="Book Antiqua" pitchFamily="18" charset="0"/>
              </a:rPr>
              <a:t>Чтобы выяснить, кто в данной ситуации прав, а кто ошибается, </a:t>
            </a:r>
          </a:p>
          <a:p>
            <a:pPr algn="ctr"/>
            <a:r>
              <a:rPr lang="ru-RU" sz="4000" b="1" u="sng" dirty="0" smtClean="0">
                <a:solidFill>
                  <a:srgbClr val="FF0000"/>
                </a:solidFill>
                <a:effectLst>
                  <a:outerShdw blurRad="38100" dist="38100" dir="2700000" algn="tl">
                    <a:srgbClr val="000000">
                      <a:alpha val="43137"/>
                    </a:srgbClr>
                  </a:outerShdw>
                </a:effectLst>
                <a:latin typeface="Book Antiqua" pitchFamily="18" charset="0"/>
              </a:rPr>
              <a:t>необходимо</a:t>
            </a:r>
            <a:endParaRPr lang="ru-RU" sz="4000" b="1" u="sng" dirty="0">
              <a:solidFill>
                <a:srgbClr val="FF0000"/>
              </a:solidFill>
              <a:effectLst>
                <a:outerShdw blurRad="38100" dist="38100" dir="2700000" algn="tl">
                  <a:srgbClr val="000000">
                    <a:alpha val="43137"/>
                  </a:srgbClr>
                </a:outerShdw>
              </a:effectLst>
              <a:latin typeface="Book Antiqua" pitchFamily="18" charset="0"/>
            </a:endParaRPr>
          </a:p>
        </p:txBody>
      </p:sp>
      <p:sp>
        <p:nvSpPr>
          <p:cNvPr id="12" name="TextBox 11"/>
          <p:cNvSpPr txBox="1"/>
          <p:nvPr/>
        </p:nvSpPr>
        <p:spPr>
          <a:xfrm>
            <a:off x="214282" y="2714620"/>
            <a:ext cx="8715436" cy="3970318"/>
          </a:xfrm>
          <a:prstGeom prst="rect">
            <a:avLst/>
          </a:prstGeom>
          <a:noFill/>
          <a:ln>
            <a:noFill/>
          </a:ln>
        </p:spPr>
        <p:txBody>
          <a:bodyPr wrap="square" rtlCol="0">
            <a:spAutoFit/>
          </a:bodyPr>
          <a:lstStyle/>
          <a:p>
            <a:pPr algn="ctr"/>
            <a:r>
              <a:rPr lang="ru-RU" sz="3600" b="1" dirty="0" smtClean="0">
                <a:effectLst>
                  <a:outerShdw blurRad="38100" dist="38100" dir="2700000" algn="tl">
                    <a:srgbClr val="000000">
                      <a:alpha val="43137"/>
                    </a:srgbClr>
                  </a:outerShdw>
                </a:effectLst>
                <a:latin typeface="Book Antiqua" pitchFamily="18" charset="0"/>
              </a:rPr>
              <a:t>познакомиться с историей становления и развития знаков препинания в русском языке</a:t>
            </a:r>
          </a:p>
          <a:p>
            <a:pPr algn="ctr"/>
            <a:r>
              <a:rPr lang="ru-RU" sz="3600" b="1" dirty="0" smtClean="0">
                <a:solidFill>
                  <a:srgbClr val="FF0000"/>
                </a:solidFill>
                <a:effectLst>
                  <a:outerShdw blurRad="38100" dist="38100" dir="2700000" algn="tl">
                    <a:srgbClr val="000000">
                      <a:alpha val="43137"/>
                    </a:srgbClr>
                  </a:outerShdw>
                </a:effectLst>
                <a:latin typeface="Book Antiqua" pitchFamily="18" charset="0"/>
              </a:rPr>
              <a:t>и</a:t>
            </a:r>
          </a:p>
          <a:p>
            <a:pPr algn="ctr"/>
            <a:r>
              <a:rPr lang="ru-RU" sz="3600" b="1" dirty="0" smtClean="0">
                <a:effectLst>
                  <a:outerShdw blurRad="38100" dist="38100" dir="2700000" algn="tl">
                    <a:srgbClr val="000000">
                      <a:alpha val="43137"/>
                    </a:srgbClr>
                  </a:outerShdw>
                </a:effectLst>
                <a:latin typeface="Book Antiqua" pitchFamily="18" charset="0"/>
              </a:rPr>
              <a:t>определить место и роль знаков препинания в современном письменном общении </a:t>
            </a:r>
          </a:p>
        </p:txBody>
      </p:sp>
      <p:pic>
        <p:nvPicPr>
          <p:cNvPr id="17" name="Рисунок 16" descr="19.jpg"/>
          <p:cNvPicPr>
            <a:picLocks noChangeAspect="1"/>
          </p:cNvPicPr>
          <p:nvPr/>
        </p:nvPicPr>
        <p:blipFill>
          <a:blip r:embed="rId2" cstate="email">
            <a:biLevel thresh="50000"/>
          </a:blip>
          <a:srcRect/>
          <a:stretch>
            <a:fillRect/>
          </a:stretch>
        </p:blipFill>
        <p:spPr>
          <a:xfrm>
            <a:off x="2643174" y="2357430"/>
            <a:ext cx="3810000" cy="214314"/>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188640"/>
            <a:ext cx="8640960" cy="553998"/>
          </a:xfrm>
          <a:prstGeom prst="rect">
            <a:avLst/>
          </a:prstGeom>
          <a:noFill/>
        </p:spPr>
        <p:txBody>
          <a:bodyPr wrap="square" rtlCol="0">
            <a:spAutoFit/>
          </a:bodyPr>
          <a:lstStyle/>
          <a:p>
            <a:pPr algn="ctr"/>
            <a:r>
              <a:rPr lang="ru-RU" sz="3000" b="1" dirty="0" smtClean="0">
                <a:ln>
                  <a:solidFill>
                    <a:srgbClr val="000000"/>
                  </a:solidFill>
                </a:ln>
                <a:effectLst>
                  <a:outerShdw blurRad="38100" dist="38100" dir="2700000" algn="tl">
                    <a:srgbClr val="000000">
                      <a:alpha val="43137"/>
                    </a:srgbClr>
                  </a:outerShdw>
                </a:effectLst>
                <a:latin typeface="Times New Roman" pitchFamily="18" charset="0"/>
                <a:cs typeface="Times New Roman" pitchFamily="18" charset="0"/>
              </a:rPr>
              <a:t>ИНФОРМАЦИЯ ОБ АВТОРЕ РАБОТЫ</a:t>
            </a:r>
            <a:endParaRPr lang="ru-RU" sz="3000" b="1" dirty="0">
              <a:ln>
                <a:solidFill>
                  <a:srgbClr val="000000"/>
                </a:solidFill>
              </a:ln>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 name="Picture 2" descr="C:\Users\Светлана\Pictures\2011-03-14\рождество 091.jpg"/>
          <p:cNvPicPr>
            <a:picLocks noChangeAspect="1" noChangeArrowheads="1"/>
          </p:cNvPicPr>
          <p:nvPr/>
        </p:nvPicPr>
        <p:blipFill>
          <a:blip r:embed="rId2" cstate="email">
            <a:lum bright="-10000" contrast="20000"/>
          </a:blip>
          <a:srcRect/>
          <a:stretch>
            <a:fillRect/>
          </a:stretch>
        </p:blipFill>
        <p:spPr bwMode="auto">
          <a:xfrm>
            <a:off x="571472" y="1000108"/>
            <a:ext cx="3662241" cy="4537995"/>
          </a:xfrm>
          <a:prstGeom prst="rect">
            <a:avLst/>
          </a:prstGeom>
          <a:noFill/>
          <a:ln w="444500">
            <a:solidFill>
              <a:srgbClr val="FF0000"/>
            </a:solidFill>
          </a:ln>
          <a:effectLst>
            <a:softEdge rad="317500"/>
          </a:effectLst>
        </p:spPr>
      </p:pic>
      <p:sp>
        <p:nvSpPr>
          <p:cNvPr id="9" name="TextBox 8"/>
          <p:cNvSpPr txBox="1"/>
          <p:nvPr/>
        </p:nvSpPr>
        <p:spPr>
          <a:xfrm>
            <a:off x="179512" y="5805264"/>
            <a:ext cx="8640960" cy="1200329"/>
          </a:xfrm>
          <a:prstGeom prst="rect">
            <a:avLst/>
          </a:prstGeom>
          <a:noFill/>
        </p:spPr>
        <p:txBody>
          <a:bodyPr wrap="square" rtlCol="0">
            <a:spAutoFit/>
          </a:bodyPr>
          <a:lstStyle/>
          <a:p>
            <a:pPr algn="ctr"/>
            <a:r>
              <a:rPr lang="ru-RU" sz="2400" b="1" dirty="0" smtClean="0">
                <a:solidFill>
                  <a:srgbClr val="002060"/>
                </a:solidFill>
                <a:effectLst>
                  <a:outerShdw blurRad="38100" dist="38100" dir="2700000" algn="tl">
                    <a:srgbClr val="000000">
                      <a:alpha val="43137"/>
                    </a:srgbClr>
                  </a:outerShdw>
                </a:effectLst>
              </a:rPr>
              <a:t>ПО ВСЕМ ВОПРОСАМ ОБРАЩАЙТЕСЬ ПО АДРЕСУ </a:t>
            </a:r>
            <a:r>
              <a:rPr lang="en-US" sz="2400" b="1" dirty="0" smtClean="0">
                <a:effectLst>
                  <a:outerShdw blurRad="38100" dist="38100" dir="2700000" algn="tl">
                    <a:srgbClr val="000000">
                      <a:alpha val="43137"/>
                    </a:srgbClr>
                  </a:outerShdw>
                </a:effectLst>
                <a:hlinkClick r:id="rId3"/>
              </a:rPr>
              <a:t>lana.sirotkina@yandex.ru</a:t>
            </a:r>
            <a:endParaRPr lang="ru-RU" sz="2400" b="1" dirty="0" smtClean="0">
              <a:effectLst>
                <a:outerShdw blurRad="38100" dist="38100" dir="2700000" algn="tl">
                  <a:srgbClr val="000000">
                    <a:alpha val="43137"/>
                  </a:srgbClr>
                </a:outerShdw>
              </a:effectLst>
            </a:endParaRPr>
          </a:p>
          <a:p>
            <a:pPr algn="ctr"/>
            <a:endParaRPr lang="ru-RU" sz="2400" b="1" dirty="0" smtClean="0">
              <a:effectLst>
                <a:outerShdw blurRad="38100" dist="38100" dir="2700000" algn="tl">
                  <a:srgbClr val="000000">
                    <a:alpha val="43137"/>
                  </a:srgbClr>
                </a:outerShdw>
              </a:effectLst>
            </a:endParaRPr>
          </a:p>
        </p:txBody>
      </p:sp>
      <p:sp>
        <p:nvSpPr>
          <p:cNvPr id="10" name="Прямоугольник 9"/>
          <p:cNvSpPr/>
          <p:nvPr/>
        </p:nvSpPr>
        <p:spPr>
          <a:xfrm>
            <a:off x="0" y="0"/>
            <a:ext cx="9144000" cy="6858000"/>
          </a:xfrm>
          <a:prstGeom prst="rect">
            <a:avLst/>
          </a:prstGeom>
          <a:noFill/>
          <a:ln w="190500">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TextBox 5"/>
          <p:cNvSpPr txBox="1"/>
          <p:nvPr/>
        </p:nvSpPr>
        <p:spPr>
          <a:xfrm>
            <a:off x="4500562" y="1285860"/>
            <a:ext cx="4429156" cy="4031873"/>
          </a:xfrm>
          <a:prstGeom prst="rect">
            <a:avLst/>
          </a:prstGeom>
          <a:noFill/>
        </p:spPr>
        <p:txBody>
          <a:bodyPr wrap="square" rtlCol="0">
            <a:spAutoFit/>
          </a:bodyPr>
          <a:lstStyle/>
          <a:p>
            <a:pPr algn="ctr"/>
            <a:r>
              <a:rPr lang="ru-RU" sz="3200" b="1" dirty="0" smtClean="0">
                <a:solidFill>
                  <a:srgbClr val="C00000"/>
                </a:solidFill>
                <a:effectLst>
                  <a:outerShdw blurRad="38100" dist="38100" dir="2700000" algn="tl">
                    <a:srgbClr val="000000">
                      <a:alpha val="43137"/>
                    </a:srgbClr>
                  </a:outerShdw>
                </a:effectLst>
              </a:rPr>
              <a:t>СИРОТКИНА СВЕТЛАНА ОЛЕГОВНА</a:t>
            </a:r>
          </a:p>
          <a:p>
            <a:pPr algn="ctr"/>
            <a:endParaRPr lang="ru-RU" sz="3200" b="1" dirty="0" smtClean="0">
              <a:solidFill>
                <a:srgbClr val="002060"/>
              </a:solidFill>
              <a:effectLst>
                <a:outerShdw blurRad="38100" dist="38100" dir="2700000" algn="tl">
                  <a:srgbClr val="000000">
                    <a:alpha val="43137"/>
                  </a:srgbClr>
                </a:outerShdw>
              </a:effectLst>
            </a:endParaRPr>
          </a:p>
          <a:p>
            <a:pPr algn="ctr"/>
            <a:r>
              <a:rPr lang="ru-RU" sz="3200" b="1" dirty="0" smtClean="0">
                <a:solidFill>
                  <a:srgbClr val="002060"/>
                </a:solidFill>
                <a:effectLst>
                  <a:outerShdw blurRad="38100" dist="38100" dir="2700000" algn="tl">
                    <a:srgbClr val="000000">
                      <a:alpha val="43137"/>
                    </a:srgbClr>
                  </a:outerShdw>
                </a:effectLst>
              </a:rPr>
              <a:t>у</a:t>
            </a:r>
            <a:r>
              <a:rPr lang="ru-RU" sz="3200" b="1" dirty="0" smtClean="0">
                <a:solidFill>
                  <a:srgbClr val="002060"/>
                </a:solidFill>
                <a:effectLst>
                  <a:outerShdw blurRad="38100" dist="38100" dir="2700000" algn="tl">
                    <a:srgbClr val="000000">
                      <a:alpha val="43137"/>
                    </a:srgbClr>
                  </a:outerShdw>
                </a:effectLst>
              </a:rPr>
              <a:t>читель начальных </a:t>
            </a:r>
            <a:r>
              <a:rPr lang="ru-RU" sz="3200" b="1" smtClean="0">
                <a:solidFill>
                  <a:srgbClr val="002060"/>
                </a:solidFill>
                <a:effectLst>
                  <a:outerShdw blurRad="38100" dist="38100" dir="2700000" algn="tl">
                    <a:srgbClr val="000000">
                      <a:alpha val="43137"/>
                    </a:srgbClr>
                  </a:outerShdw>
                </a:effectLst>
              </a:rPr>
              <a:t>классов </a:t>
            </a:r>
          </a:p>
          <a:p>
            <a:pPr algn="ctr"/>
            <a:r>
              <a:rPr lang="ru-RU" sz="3200" b="1" smtClean="0">
                <a:solidFill>
                  <a:srgbClr val="002060"/>
                </a:solidFill>
                <a:effectLst>
                  <a:outerShdw blurRad="38100" dist="38100" dir="2700000" algn="tl">
                    <a:srgbClr val="000000">
                      <a:alpha val="43137"/>
                    </a:srgbClr>
                  </a:outerShdw>
                </a:effectLst>
              </a:rPr>
              <a:t>МОУ </a:t>
            </a:r>
            <a:r>
              <a:rPr lang="ru-RU" sz="3200" b="1" dirty="0" smtClean="0">
                <a:solidFill>
                  <a:srgbClr val="002060"/>
                </a:solidFill>
                <a:effectLst>
                  <a:outerShdw blurRad="38100" dist="38100" dir="2700000" algn="tl">
                    <a:srgbClr val="000000">
                      <a:alpha val="43137"/>
                    </a:srgbClr>
                  </a:outerShdw>
                </a:effectLst>
              </a:rPr>
              <a:t>«Луховский лицей» г.о. Саранск Республики Мордовия</a:t>
            </a:r>
            <a:endParaRPr lang="ru-RU" sz="3200" b="1"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noFill/>
          <a:ln w="190500">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214282" y="214290"/>
            <a:ext cx="8715436" cy="954107"/>
          </a:xfrm>
          <a:prstGeom prst="rect">
            <a:avLst/>
          </a:prstGeom>
        </p:spPr>
        <p:txBody>
          <a:bodyPr wrap="square">
            <a:spAutoFit/>
          </a:bodyPr>
          <a:lstStyle/>
          <a:p>
            <a:pPr algn="ctr"/>
            <a:r>
              <a:rPr lang="ru-RU" sz="2800" b="1" dirty="0" smtClean="0">
                <a:effectLst>
                  <a:outerShdw blurRad="38100" dist="38100" dir="2700000" algn="tl">
                    <a:srgbClr val="000000">
                      <a:alpha val="43137"/>
                    </a:srgbClr>
                  </a:outerShdw>
                </a:effectLst>
                <a:latin typeface="Book Antiqua" pitchFamily="18" charset="0"/>
                <a:cs typeface="Times New Roman" pitchFamily="18" charset="0"/>
              </a:rPr>
              <a:t>Всем хорошо известно, что в Древней Руси обходились без знаков препинания</a:t>
            </a:r>
            <a:endParaRPr lang="ru-RU" sz="2800" b="1" dirty="0">
              <a:effectLst>
                <a:outerShdw blurRad="38100" dist="38100" dir="2700000" algn="tl">
                  <a:srgbClr val="000000">
                    <a:alpha val="43137"/>
                  </a:srgbClr>
                </a:outerShdw>
              </a:effectLst>
              <a:latin typeface="Book Antiqua" pitchFamily="18" charset="0"/>
              <a:cs typeface="Times New Roman" pitchFamily="18" charset="0"/>
            </a:endParaRPr>
          </a:p>
        </p:txBody>
      </p:sp>
      <p:sp>
        <p:nvSpPr>
          <p:cNvPr id="11" name="Прямоугольник 10"/>
          <p:cNvSpPr/>
          <p:nvPr/>
        </p:nvSpPr>
        <p:spPr>
          <a:xfrm>
            <a:off x="214282" y="5643578"/>
            <a:ext cx="8715436" cy="954107"/>
          </a:xfrm>
          <a:prstGeom prst="rect">
            <a:avLst/>
          </a:prstGeom>
        </p:spPr>
        <p:txBody>
          <a:bodyPr wrap="square">
            <a:spAutoFit/>
          </a:bodyPr>
          <a:lstStyle/>
          <a:p>
            <a:pPr algn="ctr"/>
            <a:r>
              <a:rPr lang="ru-RU" sz="2800" b="1" dirty="0" smtClean="0">
                <a:effectLst>
                  <a:outerShdw blurRad="38100" dist="38100" dir="2700000" algn="tl">
                    <a:srgbClr val="000000">
                      <a:alpha val="43137"/>
                    </a:srgbClr>
                  </a:outerShdw>
                </a:effectLst>
                <a:latin typeface="Book Antiqua" pitchFamily="18" charset="0"/>
                <a:cs typeface="Times New Roman" pitchFamily="18" charset="0"/>
              </a:rPr>
              <a:t>Такое оформление вызывало массу неудобств: чтение было медленным и трудным</a:t>
            </a:r>
            <a:endParaRPr lang="ru-RU" sz="2800" b="1" dirty="0">
              <a:effectLst>
                <a:outerShdw blurRad="38100" dist="38100" dir="2700000" algn="tl">
                  <a:srgbClr val="000000">
                    <a:alpha val="43137"/>
                  </a:srgbClr>
                </a:outerShdw>
              </a:effectLst>
              <a:latin typeface="Book Antiqua" pitchFamily="18" charset="0"/>
              <a:cs typeface="Times New Roman" pitchFamily="18" charset="0"/>
            </a:endParaRPr>
          </a:p>
        </p:txBody>
      </p:sp>
      <p:pic>
        <p:nvPicPr>
          <p:cNvPr id="14" name="Рисунок 13" descr="rukopis-xv-xix-3.jpg"/>
          <p:cNvPicPr>
            <a:picLocks noChangeAspect="1"/>
          </p:cNvPicPr>
          <p:nvPr/>
        </p:nvPicPr>
        <p:blipFill>
          <a:blip r:embed="rId2" cstate="email"/>
          <a:srcRect/>
          <a:stretch>
            <a:fillRect/>
          </a:stretch>
        </p:blipFill>
        <p:spPr>
          <a:xfrm>
            <a:off x="1285852" y="1285860"/>
            <a:ext cx="6643734" cy="4286280"/>
          </a:xfrm>
          <a:prstGeom prst="rect">
            <a:avLst/>
          </a:prstGeom>
          <a:ln w="38100">
            <a:solidFill>
              <a:srgbClr val="FF0000"/>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noFill/>
          <a:ln w="190500">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214282" y="2714620"/>
            <a:ext cx="8715436" cy="1953868"/>
          </a:xfrm>
          <a:prstGeom prst="rect">
            <a:avLst/>
          </a:prstGeom>
        </p:spPr>
        <p:txBody>
          <a:bodyPr wrap="square">
            <a:spAutoFit/>
          </a:bodyPr>
          <a:lstStyle/>
          <a:p>
            <a:pPr algn="ctr">
              <a:lnSpc>
                <a:spcPct val="150000"/>
              </a:lnSpc>
            </a:pPr>
            <a:r>
              <a:rPr lang="ru-RU" sz="28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УЧИСЬРАЗУМНОСПРАШИВАТЬВНИМАТЕЛЬНОСЛУШАТЬСПОКОЙНООТВЕЧАТЬИПЕРЕСТАВАТЬГОВОРИТЬКОГДАНЕЧЕГОБОЛЬШЕСКАЗАТЬ</a:t>
            </a:r>
            <a:endParaRPr lang="ru-RU" sz="2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Прямоугольник 4"/>
          <p:cNvSpPr/>
          <p:nvPr/>
        </p:nvSpPr>
        <p:spPr>
          <a:xfrm>
            <a:off x="214282" y="214290"/>
            <a:ext cx="8715436" cy="1384995"/>
          </a:xfrm>
          <a:prstGeom prst="rect">
            <a:avLst/>
          </a:prstGeom>
        </p:spPr>
        <p:txBody>
          <a:bodyPr wrap="square">
            <a:spAutoFit/>
          </a:bodyPr>
          <a:lstStyle/>
          <a:p>
            <a:pPr algn="ctr"/>
            <a:r>
              <a:rPr lang="ru-RU" sz="2800" b="1" dirty="0" smtClean="0">
                <a:effectLst>
                  <a:outerShdw blurRad="38100" dist="38100" dir="2700000" algn="tl">
                    <a:srgbClr val="000000">
                      <a:alpha val="43137"/>
                    </a:srgbClr>
                  </a:outerShdw>
                </a:effectLst>
                <a:latin typeface="Book Antiqua" pitchFamily="18" charset="0"/>
              </a:rPr>
              <a:t>Давайте попробуем прочитать </a:t>
            </a:r>
          </a:p>
          <a:p>
            <a:pPr algn="ctr"/>
            <a:r>
              <a:rPr lang="ru-RU" sz="2800" b="1" dirty="0" smtClean="0">
                <a:effectLst>
                  <a:outerShdw blurRad="38100" dist="38100" dir="2700000" algn="tl">
                    <a:srgbClr val="000000">
                      <a:alpha val="43137"/>
                    </a:srgbClr>
                  </a:outerShdw>
                </a:effectLst>
                <a:latin typeface="Book Antiqua" pitchFamily="18" charset="0"/>
              </a:rPr>
              <a:t>современный текст, написанный без пробелов </a:t>
            </a:r>
          </a:p>
          <a:p>
            <a:pPr algn="ctr"/>
            <a:r>
              <a:rPr lang="ru-RU" sz="2800" b="1" dirty="0" smtClean="0">
                <a:effectLst>
                  <a:outerShdw blurRad="38100" dist="38100" dir="2700000" algn="tl">
                    <a:srgbClr val="000000">
                      <a:alpha val="43137"/>
                    </a:srgbClr>
                  </a:outerShdw>
                </a:effectLst>
                <a:latin typeface="Book Antiqua" pitchFamily="18" charset="0"/>
              </a:rPr>
              <a:t>и знаков препинания</a:t>
            </a:r>
          </a:p>
        </p:txBody>
      </p:sp>
      <p:pic>
        <p:nvPicPr>
          <p:cNvPr id="6" name="Рисунок 5" descr="razd.gif"/>
          <p:cNvPicPr>
            <a:picLocks noChangeAspect="1"/>
          </p:cNvPicPr>
          <p:nvPr/>
        </p:nvPicPr>
        <p:blipFill>
          <a:blip r:embed="rId2" cstate="email">
            <a:grayscl/>
            <a:lum bright="-20000" contrast="40000"/>
          </a:blip>
          <a:srcRect l="46907" t="4643" r="3608" b="84018"/>
          <a:stretch>
            <a:fillRect/>
          </a:stretch>
        </p:blipFill>
        <p:spPr>
          <a:xfrm>
            <a:off x="3071802" y="2000240"/>
            <a:ext cx="2928958" cy="714380"/>
          </a:xfrm>
          <a:prstGeom prst="rect">
            <a:avLst/>
          </a:prstGeom>
        </p:spPr>
      </p:pic>
      <p:sp>
        <p:nvSpPr>
          <p:cNvPr id="7" name="TextBox 6"/>
          <p:cNvSpPr txBox="1"/>
          <p:nvPr/>
        </p:nvSpPr>
        <p:spPr>
          <a:xfrm>
            <a:off x="214282" y="5786454"/>
            <a:ext cx="8715436" cy="707886"/>
          </a:xfrm>
          <a:prstGeom prst="rect">
            <a:avLst/>
          </a:prstGeom>
          <a:noFill/>
        </p:spPr>
        <p:txBody>
          <a:bodyPr wrap="square" rtlCol="0">
            <a:spAutoFit/>
          </a:bodyPr>
          <a:lstStyle/>
          <a:p>
            <a:pPr algn="ctr"/>
            <a:r>
              <a:rPr lang="ru-RU" sz="4000" b="1" dirty="0" smtClean="0">
                <a:solidFill>
                  <a:srgbClr val="FF0000"/>
                </a:solidFill>
                <a:effectLst>
                  <a:outerShdw blurRad="38100" dist="38100" dir="2700000" algn="tl">
                    <a:srgbClr val="000000">
                      <a:alpha val="43137"/>
                    </a:srgbClr>
                  </a:outerShdw>
                </a:effectLst>
                <a:latin typeface="MS Mincho" pitchFamily="49" charset="-128"/>
                <a:ea typeface="MS Mincho" pitchFamily="49" charset="-128"/>
              </a:rPr>
              <a:t>ТРУДНО?</a:t>
            </a:r>
            <a:endParaRPr lang="ru-RU" sz="4000" b="1" dirty="0">
              <a:solidFill>
                <a:srgbClr val="FF0000"/>
              </a:solidFill>
              <a:effectLst>
                <a:outerShdw blurRad="38100" dist="38100" dir="2700000" algn="tl">
                  <a:srgbClr val="000000">
                    <a:alpha val="43137"/>
                  </a:srgbClr>
                </a:outerShdw>
              </a:effectLst>
              <a:latin typeface="MS Mincho" pitchFamily="49" charset="-128"/>
              <a:ea typeface="MS Mincho" pitchFamily="49" charset="-128"/>
            </a:endParaRPr>
          </a:p>
        </p:txBody>
      </p:sp>
      <p:pic>
        <p:nvPicPr>
          <p:cNvPr id="8" name="Рисунок 7" descr="razd.gif"/>
          <p:cNvPicPr>
            <a:picLocks noChangeAspect="1"/>
          </p:cNvPicPr>
          <p:nvPr/>
        </p:nvPicPr>
        <p:blipFill>
          <a:blip r:embed="rId2" cstate="email">
            <a:grayscl/>
            <a:lum bright="-20000" contrast="40000"/>
          </a:blip>
          <a:srcRect l="46907" t="4643" r="3608" b="84018"/>
          <a:stretch>
            <a:fillRect/>
          </a:stretch>
        </p:blipFill>
        <p:spPr>
          <a:xfrm flipV="1">
            <a:off x="3071802" y="4786322"/>
            <a:ext cx="2928958" cy="71438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photo1.jpg"/>
          <p:cNvPicPr>
            <a:picLocks noChangeAspect="1"/>
          </p:cNvPicPr>
          <p:nvPr/>
        </p:nvPicPr>
        <p:blipFill>
          <a:blip r:embed="rId2" cstate="email">
            <a:lum bright="-10000" contrast="40000"/>
          </a:blip>
          <a:srcRect/>
          <a:stretch>
            <a:fillRect/>
          </a:stretch>
        </p:blipFill>
        <p:spPr>
          <a:xfrm flipH="1">
            <a:off x="285720" y="2643182"/>
            <a:ext cx="2770939" cy="3975458"/>
          </a:xfrm>
          <a:prstGeom prst="rect">
            <a:avLst/>
          </a:prstGeom>
        </p:spPr>
      </p:pic>
      <p:sp>
        <p:nvSpPr>
          <p:cNvPr id="6" name="Прямоугольник 5"/>
          <p:cNvSpPr/>
          <p:nvPr/>
        </p:nvSpPr>
        <p:spPr>
          <a:xfrm>
            <a:off x="0" y="0"/>
            <a:ext cx="9144000" cy="6858000"/>
          </a:xfrm>
          <a:prstGeom prst="rect">
            <a:avLst/>
          </a:prstGeom>
          <a:noFill/>
          <a:ln w="190500">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Прямоугольник 3"/>
          <p:cNvSpPr/>
          <p:nvPr/>
        </p:nvSpPr>
        <p:spPr>
          <a:xfrm>
            <a:off x="214282" y="142852"/>
            <a:ext cx="8715436" cy="2554545"/>
          </a:xfrm>
          <a:prstGeom prst="rect">
            <a:avLst/>
          </a:prstGeom>
        </p:spPr>
        <p:txBody>
          <a:bodyPr wrap="square">
            <a:spAutoFit/>
          </a:bodyPr>
          <a:lstStyle/>
          <a:p>
            <a:pPr algn="ctr"/>
            <a:r>
              <a:rPr lang="ru-RU" sz="3900" b="1" dirty="0" smtClean="0">
                <a:solidFill>
                  <a:srgbClr val="0070C0"/>
                </a:solidFill>
                <a:effectLst>
                  <a:outerShdw blurRad="38100" dist="38100" dir="2700000" algn="tl">
                    <a:srgbClr val="000000">
                      <a:alpha val="43137"/>
                    </a:srgbClr>
                  </a:outerShdw>
                </a:effectLst>
                <a:latin typeface="Book Antiqua" pitchFamily="18" charset="0"/>
                <a:cs typeface="Times New Roman" pitchFamily="18" charset="0"/>
              </a:rPr>
              <a:t>Учись разумно спрашивать, внимательно слушать, спокойно отвечать и переставать говорить, когда нечего больше сказать</a:t>
            </a:r>
          </a:p>
        </p:txBody>
      </p:sp>
      <p:sp>
        <p:nvSpPr>
          <p:cNvPr id="10" name="TextBox 9"/>
          <p:cNvSpPr txBox="1"/>
          <p:nvPr/>
        </p:nvSpPr>
        <p:spPr>
          <a:xfrm>
            <a:off x="3929058" y="5143512"/>
            <a:ext cx="4429156" cy="830997"/>
          </a:xfrm>
          <a:prstGeom prst="rect">
            <a:avLst/>
          </a:prstGeom>
          <a:noFill/>
        </p:spPr>
        <p:txBody>
          <a:bodyPr wrap="square" rtlCol="0">
            <a:spAutoFit/>
          </a:bodyPr>
          <a:lstStyle/>
          <a:p>
            <a:pPr algn="ctr">
              <a:lnSpc>
                <a:spcPct val="150000"/>
              </a:lnSpc>
            </a:pPr>
            <a:r>
              <a:rPr lang="ru-RU" sz="3200" u="sng" dirty="0" smtClean="0">
                <a:effectLst>
                  <a:outerShdw blurRad="38100" dist="38100" dir="2700000" algn="tl">
                    <a:srgbClr val="000000">
                      <a:alpha val="43137"/>
                    </a:srgbClr>
                  </a:outerShdw>
                </a:effectLst>
              </a:rPr>
              <a:t>Иоганн Каспар Лафатер</a:t>
            </a:r>
            <a:endParaRPr lang="ru-RU" sz="3200" u="sng" dirty="0">
              <a:effectLst>
                <a:outerShdw blurRad="38100" dist="38100" dir="2700000" algn="tl">
                  <a:srgbClr val="000000">
                    <a:alpha val="43137"/>
                  </a:srgbClr>
                </a:outerShdw>
              </a:effectLst>
            </a:endParaRPr>
          </a:p>
        </p:txBody>
      </p:sp>
      <p:pic>
        <p:nvPicPr>
          <p:cNvPr id="11" name="Рисунок 10" descr="19.jpg"/>
          <p:cNvPicPr>
            <a:picLocks noChangeAspect="1"/>
          </p:cNvPicPr>
          <p:nvPr/>
        </p:nvPicPr>
        <p:blipFill>
          <a:blip r:embed="rId3" cstate="email">
            <a:biLevel thresh="50000"/>
            <a:lum contrast="40000"/>
          </a:blip>
          <a:srcRect/>
          <a:stretch>
            <a:fillRect/>
          </a:stretch>
        </p:blipFill>
        <p:spPr>
          <a:xfrm>
            <a:off x="4214810" y="6286520"/>
            <a:ext cx="3810000" cy="214314"/>
          </a:xfrm>
          <a:prstGeom prst="rect">
            <a:avLst/>
          </a:prstGeom>
        </p:spPr>
      </p:pic>
      <p:pic>
        <p:nvPicPr>
          <p:cNvPr id="12" name="Рисунок 11" descr="19.jpg"/>
          <p:cNvPicPr>
            <a:picLocks noChangeAspect="1"/>
          </p:cNvPicPr>
          <p:nvPr/>
        </p:nvPicPr>
        <p:blipFill>
          <a:blip r:embed="rId3" cstate="email">
            <a:biLevel thresh="50000"/>
            <a:lum contrast="40000"/>
          </a:blip>
          <a:srcRect/>
          <a:stretch>
            <a:fillRect/>
          </a:stretch>
        </p:blipFill>
        <p:spPr>
          <a:xfrm>
            <a:off x="4214810" y="4857760"/>
            <a:ext cx="3810000" cy="214314"/>
          </a:xfrm>
          <a:prstGeom prst="rect">
            <a:avLst/>
          </a:prstGeom>
        </p:spPr>
      </p:pic>
      <p:sp>
        <p:nvSpPr>
          <p:cNvPr id="14" name="Прямоугольник 13"/>
          <p:cNvSpPr/>
          <p:nvPr/>
        </p:nvSpPr>
        <p:spPr>
          <a:xfrm>
            <a:off x="3286116" y="3000372"/>
            <a:ext cx="5643602" cy="1569660"/>
          </a:xfrm>
          <a:prstGeom prst="rect">
            <a:avLst/>
          </a:prstGeom>
        </p:spPr>
        <p:txBody>
          <a:bodyPr wrap="square">
            <a:spAutoFit/>
          </a:bodyPr>
          <a:lstStyle/>
          <a:p>
            <a:pPr algn="ctr"/>
            <a:r>
              <a:rPr lang="ru-RU" sz="3200" b="1" dirty="0" smtClean="0">
                <a:solidFill>
                  <a:srgbClr val="7030A0"/>
                </a:solidFill>
                <a:effectLst>
                  <a:outerShdw blurRad="38100" dist="38100" dir="2700000" algn="tl">
                    <a:srgbClr val="000000">
                      <a:alpha val="43137"/>
                    </a:srgbClr>
                  </a:outerShdw>
                </a:effectLst>
                <a:latin typeface="Book Antiqua" pitchFamily="18" charset="0"/>
              </a:rPr>
              <a:t>Швейцарский </a:t>
            </a:r>
          </a:p>
          <a:p>
            <a:pPr algn="ctr"/>
            <a:r>
              <a:rPr lang="ru-RU" sz="3200" b="1" dirty="0" smtClean="0">
                <a:solidFill>
                  <a:srgbClr val="7030A0"/>
                </a:solidFill>
                <a:effectLst>
                  <a:outerShdw blurRad="38100" dist="38100" dir="2700000" algn="tl">
                    <a:srgbClr val="000000">
                      <a:alpha val="43137"/>
                    </a:srgbClr>
                  </a:outerShdw>
                </a:effectLst>
                <a:latin typeface="Book Antiqua" pitchFamily="18" charset="0"/>
              </a:rPr>
              <a:t>теолог, писатель, психолог, </a:t>
            </a:r>
          </a:p>
          <a:p>
            <a:pPr algn="ctr"/>
            <a:r>
              <a:rPr lang="ru-RU" sz="3200" b="1" dirty="0" smtClean="0">
                <a:solidFill>
                  <a:srgbClr val="7030A0"/>
                </a:solidFill>
                <a:effectLst>
                  <a:outerShdw blurRad="38100" dist="38100" dir="2700000" algn="tl">
                    <a:srgbClr val="000000">
                      <a:alpha val="43137"/>
                    </a:srgbClr>
                  </a:outerShdw>
                </a:effectLst>
                <a:latin typeface="Book Antiqua" pitchFamily="18" charset="0"/>
              </a:rPr>
              <a:t>богослов и поэт</a:t>
            </a:r>
            <a:endParaRPr lang="ru-RU" sz="3200" b="1" dirty="0">
              <a:solidFill>
                <a:srgbClr val="7030A0"/>
              </a:solidFill>
              <a:effectLst>
                <a:outerShdw blurRad="38100" dist="38100" dir="2700000" algn="tl">
                  <a:srgbClr val="000000">
                    <a:alpha val="43137"/>
                  </a:srgbClr>
                </a:outerShdw>
              </a:effectLst>
              <a:latin typeface="Book Antiqua"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noFill/>
          <a:ln w="190500">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214282" y="214290"/>
            <a:ext cx="8715436" cy="6370975"/>
          </a:xfrm>
          <a:prstGeom prst="rect">
            <a:avLst/>
          </a:prstGeom>
        </p:spPr>
        <p:txBody>
          <a:bodyPr wrap="square">
            <a:spAutoFit/>
          </a:bodyPr>
          <a:lstStyle/>
          <a:p>
            <a:pPr algn="ctr"/>
            <a:r>
              <a:rPr lang="ru-RU" sz="3400" b="1" dirty="0" smtClean="0">
                <a:effectLst>
                  <a:outerShdw blurRad="38100" dist="38100" dir="2700000" algn="tl">
                    <a:srgbClr val="000000">
                      <a:alpha val="43137"/>
                    </a:srgbClr>
                  </a:outerShdw>
                </a:effectLst>
                <a:latin typeface="Book Antiqua" pitchFamily="18" charset="0"/>
              </a:rPr>
              <a:t>Древнейшим знаком является </a:t>
            </a:r>
            <a:r>
              <a:rPr lang="ru-RU" sz="3400" b="1" u="sng" dirty="0" smtClean="0">
                <a:solidFill>
                  <a:srgbClr val="FF0000"/>
                </a:solidFill>
                <a:effectLst>
                  <a:outerShdw blurRad="38100" dist="38100" dir="2700000" algn="tl">
                    <a:srgbClr val="000000">
                      <a:alpha val="43137"/>
                    </a:srgbClr>
                  </a:outerShdw>
                </a:effectLst>
                <a:latin typeface="Book Antiqua" pitchFamily="18" charset="0"/>
              </a:rPr>
              <a:t>точка</a:t>
            </a:r>
            <a:r>
              <a:rPr lang="ru-RU" sz="3400" b="1" dirty="0" smtClean="0">
                <a:effectLst>
                  <a:outerShdw blurRad="38100" dist="38100" dir="2700000" algn="tl">
                    <a:srgbClr val="000000">
                      <a:alpha val="43137"/>
                    </a:srgbClr>
                  </a:outerShdw>
                </a:effectLst>
                <a:latin typeface="Book Antiqua" pitchFamily="18" charset="0"/>
              </a:rPr>
              <a:t>. </a:t>
            </a:r>
          </a:p>
          <a:p>
            <a:pPr algn="ctr"/>
            <a:r>
              <a:rPr lang="ru-RU" sz="3400" b="1" dirty="0" smtClean="0">
                <a:effectLst>
                  <a:outerShdw blurRad="38100" dist="38100" dir="2700000" algn="tl">
                    <a:srgbClr val="000000">
                      <a:alpha val="43137"/>
                    </a:srgbClr>
                  </a:outerShdw>
                </a:effectLst>
                <a:latin typeface="Book Antiqua" pitchFamily="18" charset="0"/>
              </a:rPr>
              <a:t>Она встречается уже в памятниках древнерусской письменности. </a:t>
            </a:r>
          </a:p>
          <a:p>
            <a:pPr algn="ctr"/>
            <a:r>
              <a:rPr lang="ru-RU" sz="3400" b="1" u="sng" dirty="0" smtClean="0">
                <a:solidFill>
                  <a:schemeClr val="accent1">
                    <a:lumMod val="75000"/>
                  </a:schemeClr>
                </a:solidFill>
                <a:effectLst>
                  <a:outerShdw blurRad="38100" dist="38100" dir="2700000" algn="tl">
                    <a:srgbClr val="000000">
                      <a:alpha val="43137"/>
                    </a:srgbClr>
                  </a:outerShdw>
                </a:effectLst>
                <a:latin typeface="Book Antiqua" pitchFamily="18" charset="0"/>
              </a:rPr>
              <a:t>Однако её употребление в тот период отличалось от современного</a:t>
            </a:r>
            <a:r>
              <a:rPr lang="ru-RU" sz="3400" b="1" dirty="0" smtClean="0">
                <a:solidFill>
                  <a:schemeClr val="accent1">
                    <a:lumMod val="75000"/>
                  </a:schemeClr>
                </a:solidFill>
                <a:effectLst>
                  <a:outerShdw blurRad="38100" dist="38100" dir="2700000" algn="tl">
                    <a:srgbClr val="000000">
                      <a:alpha val="43137"/>
                    </a:srgbClr>
                  </a:outerShdw>
                </a:effectLst>
                <a:latin typeface="Book Antiqua" pitchFamily="18" charset="0"/>
              </a:rPr>
              <a:t>: </a:t>
            </a:r>
          </a:p>
          <a:p>
            <a:pPr algn="ctr"/>
            <a:r>
              <a:rPr lang="ru-RU" sz="3400" b="1" dirty="0" smtClean="0">
                <a:effectLst>
                  <a:outerShdw blurRad="38100" dist="38100" dir="2700000" algn="tl">
                    <a:srgbClr val="000000">
                      <a:alpha val="43137"/>
                    </a:srgbClr>
                  </a:outerShdw>
                </a:effectLst>
                <a:latin typeface="Book Antiqua" pitchFamily="18" charset="0"/>
              </a:rPr>
              <a:t>во-первых, </a:t>
            </a:r>
            <a:r>
              <a:rPr lang="ru-RU" sz="3400" b="1" i="1" dirty="0" smtClean="0">
                <a:solidFill>
                  <a:schemeClr val="tx1">
                    <a:lumMod val="50000"/>
                    <a:lumOff val="50000"/>
                  </a:schemeClr>
                </a:solidFill>
                <a:effectLst>
                  <a:outerShdw blurRad="38100" dist="38100" dir="2700000" algn="tl">
                    <a:srgbClr val="000000">
                      <a:alpha val="43137"/>
                    </a:srgbClr>
                  </a:outerShdw>
                </a:effectLst>
                <a:latin typeface="Book Antiqua" pitchFamily="18" charset="0"/>
              </a:rPr>
              <a:t>оно не было регламентировано</a:t>
            </a:r>
            <a:r>
              <a:rPr lang="ru-RU" sz="3400" b="1" dirty="0" smtClean="0">
                <a:effectLst>
                  <a:outerShdw blurRad="38100" dist="38100" dir="2700000" algn="tl">
                    <a:srgbClr val="000000">
                      <a:alpha val="43137"/>
                    </a:srgbClr>
                  </a:outerShdw>
                </a:effectLst>
                <a:latin typeface="Book Antiqua" pitchFamily="18" charset="0"/>
              </a:rPr>
              <a:t>; во-вторых, </a:t>
            </a:r>
            <a:r>
              <a:rPr lang="ru-RU" sz="3400" b="1" i="1" dirty="0" smtClean="0">
                <a:solidFill>
                  <a:schemeClr val="tx1">
                    <a:lumMod val="50000"/>
                    <a:lumOff val="50000"/>
                  </a:schemeClr>
                </a:solidFill>
                <a:effectLst>
                  <a:outerShdw blurRad="38100" dist="38100" dir="2700000" algn="tl">
                    <a:srgbClr val="000000">
                      <a:alpha val="43137"/>
                    </a:srgbClr>
                  </a:outerShdw>
                </a:effectLst>
                <a:latin typeface="Book Antiqua" pitchFamily="18" charset="0"/>
              </a:rPr>
              <a:t>точка ставилась не внизу на строке, а выше — посреди неё</a:t>
            </a:r>
            <a:r>
              <a:rPr lang="ru-RU" sz="3400" b="1" dirty="0" smtClean="0">
                <a:effectLst>
                  <a:outerShdw blurRad="38100" dist="38100" dir="2700000" algn="tl">
                    <a:srgbClr val="000000">
                      <a:alpha val="43137"/>
                    </a:srgbClr>
                  </a:outerShdw>
                </a:effectLst>
                <a:latin typeface="Book Antiqua" pitchFamily="18" charset="0"/>
              </a:rPr>
              <a:t>; кроме того, </a:t>
            </a:r>
            <a:r>
              <a:rPr lang="ru-RU" sz="3400" b="1" i="1" dirty="0" smtClean="0">
                <a:solidFill>
                  <a:schemeClr val="tx1">
                    <a:lumMod val="50000"/>
                    <a:lumOff val="50000"/>
                  </a:schemeClr>
                </a:solidFill>
                <a:effectLst>
                  <a:outerShdw blurRad="38100" dist="38100" dir="2700000" algn="tl">
                    <a:srgbClr val="000000">
                      <a:alpha val="43137"/>
                    </a:srgbClr>
                  </a:outerShdw>
                </a:effectLst>
                <a:latin typeface="Book Antiqua" pitchFamily="18" charset="0"/>
              </a:rPr>
              <a:t>в тот период даже отдельные слова не отделялись друг от друга</a:t>
            </a:r>
            <a:r>
              <a:rPr lang="ru-RU" sz="3400" b="1" dirty="0" smtClean="0">
                <a:effectLst>
                  <a:outerShdw blurRad="38100" dist="38100" dir="2700000" algn="tl">
                    <a:srgbClr val="000000">
                      <a:alpha val="43137"/>
                    </a:srgbClr>
                  </a:outerShdw>
                </a:effectLst>
                <a:latin typeface="Book Antiqua" pitchFamily="18" charset="0"/>
              </a:rPr>
              <a:t>. </a:t>
            </a:r>
            <a:r>
              <a:rPr lang="ru-RU" sz="3400" b="1" u="sng" dirty="0" smtClean="0">
                <a:effectLst>
                  <a:outerShdw blurRad="38100" dist="38100" dir="2700000" algn="tl">
                    <a:srgbClr val="000000">
                      <a:alpha val="43137"/>
                    </a:srgbClr>
                  </a:outerShdw>
                </a:effectLst>
                <a:latin typeface="Book Antiqua" pitchFamily="18" charset="0"/>
              </a:rPr>
              <a:t>Например</a:t>
            </a:r>
            <a:r>
              <a:rPr lang="ru-RU" sz="3400" b="1" dirty="0" smtClean="0">
                <a:effectLst>
                  <a:outerShdw blurRad="38100" dist="38100" dir="2700000" algn="tl">
                    <a:srgbClr val="000000">
                      <a:alpha val="43137"/>
                    </a:srgbClr>
                  </a:outerShdw>
                </a:effectLst>
                <a:latin typeface="Book Antiqua" pitchFamily="18" charset="0"/>
              </a:rPr>
              <a:t>: </a:t>
            </a:r>
            <a:r>
              <a:rPr lang="ru-RU" sz="3400" b="1" i="1" dirty="0" smtClean="0">
                <a:solidFill>
                  <a:srgbClr val="7030A0"/>
                </a:solidFill>
                <a:effectLst>
                  <a:outerShdw blurRad="38100" dist="38100" dir="2700000" algn="tl">
                    <a:srgbClr val="000000">
                      <a:alpha val="43137"/>
                    </a:srgbClr>
                  </a:outerShdw>
                </a:effectLst>
                <a:latin typeface="Book Antiqua" pitchFamily="18" charset="0"/>
              </a:rPr>
              <a:t>въоновремя•</a:t>
            </a:r>
            <a:r>
              <a:rPr lang="ru-RU" sz="3400" b="1" i="1" dirty="0" err="1" smtClean="0">
                <a:solidFill>
                  <a:srgbClr val="7030A0"/>
                </a:solidFill>
                <a:effectLst>
                  <a:outerShdw blurRad="38100" dist="38100" dir="2700000" algn="tl">
                    <a:srgbClr val="000000">
                      <a:alpha val="43137"/>
                    </a:srgbClr>
                  </a:outerShdw>
                </a:effectLst>
                <a:latin typeface="Book Antiqua" pitchFamily="18" charset="0"/>
              </a:rPr>
              <a:t>приближашесяпраздникъ</a:t>
            </a:r>
            <a:r>
              <a:rPr lang="ru-RU" sz="3400" b="1" i="1" dirty="0" smtClean="0">
                <a:solidFill>
                  <a:srgbClr val="7030A0"/>
                </a:solidFill>
                <a:effectLst>
                  <a:outerShdw blurRad="38100" dist="38100" dir="2700000" algn="tl">
                    <a:srgbClr val="000000">
                      <a:alpha val="43137"/>
                    </a:srgbClr>
                  </a:outerShdw>
                </a:effectLst>
                <a:latin typeface="Book Antiqua" pitchFamily="18" charset="0"/>
              </a:rPr>
              <a:t>•</a:t>
            </a:r>
            <a:r>
              <a:rPr lang="ru-RU" sz="3400" b="1" dirty="0" smtClean="0">
                <a:effectLst>
                  <a:outerShdw blurRad="38100" dist="38100" dir="2700000" algn="tl">
                    <a:srgbClr val="000000">
                      <a:alpha val="43137"/>
                    </a:srgbClr>
                  </a:outerShdw>
                </a:effectLst>
                <a:latin typeface="Book Antiqua" pitchFamily="18" charset="0"/>
              </a:rPr>
              <a:t>…</a:t>
            </a:r>
            <a:endParaRPr lang="ru-RU" sz="3400" b="1" dirty="0">
              <a:effectLst>
                <a:outerShdw blurRad="38100" dist="38100" dir="2700000" algn="tl">
                  <a:srgbClr val="000000">
                    <a:alpha val="43137"/>
                  </a:srgbClr>
                </a:outerShdw>
              </a:effectLst>
              <a:latin typeface="Book Antiqua"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noFill/>
          <a:ln w="190500">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214282" y="142852"/>
            <a:ext cx="5857916" cy="3816429"/>
          </a:xfrm>
          <a:prstGeom prst="rect">
            <a:avLst/>
          </a:prstGeom>
        </p:spPr>
        <p:txBody>
          <a:bodyPr wrap="square">
            <a:spAutoFit/>
          </a:bodyPr>
          <a:lstStyle/>
          <a:p>
            <a:pPr algn="ctr"/>
            <a:r>
              <a:rPr lang="ru-RU" sz="3200" b="1" dirty="0" smtClean="0">
                <a:effectLst>
                  <a:outerShdw blurRad="38100" dist="38100" dir="2700000" algn="tl">
                    <a:srgbClr val="000000">
                      <a:alpha val="43137"/>
                    </a:srgbClr>
                  </a:outerShdw>
                </a:effectLst>
                <a:latin typeface="Book Antiqua" pitchFamily="18" charset="0"/>
                <a:cs typeface="Times New Roman" pitchFamily="18" charset="0"/>
              </a:rPr>
              <a:t>Вот какое объяснение слову </a:t>
            </a:r>
            <a:r>
              <a:rPr lang="ru-RU" sz="3200" b="1" u="sng" dirty="0" smtClean="0">
                <a:solidFill>
                  <a:srgbClr val="FF0000"/>
                </a:solidFill>
                <a:effectLst>
                  <a:outerShdw blurRad="38100" dist="38100" dir="2700000" algn="tl">
                    <a:srgbClr val="000000">
                      <a:alpha val="43137"/>
                    </a:srgbClr>
                  </a:outerShdw>
                </a:effectLst>
                <a:latin typeface="Book Antiqua" pitchFamily="18" charset="0"/>
                <a:cs typeface="Times New Roman" pitchFamily="18" charset="0"/>
              </a:rPr>
              <a:t>точка</a:t>
            </a:r>
            <a:r>
              <a:rPr lang="ru-RU" sz="3200" b="1" dirty="0" smtClean="0">
                <a:effectLst>
                  <a:outerShdw blurRad="38100" dist="38100" dir="2700000" algn="tl">
                    <a:srgbClr val="000000">
                      <a:alpha val="43137"/>
                    </a:srgbClr>
                  </a:outerShdw>
                </a:effectLst>
                <a:latin typeface="Book Antiqua" pitchFamily="18" charset="0"/>
                <a:cs typeface="Times New Roman" pitchFamily="18" charset="0"/>
              </a:rPr>
              <a:t> даёт великий русский учёный и писатель, прославившийся как автор «</a:t>
            </a:r>
            <a:r>
              <a:rPr lang="ru-RU" sz="3200" b="1" dirty="0" smtClean="0">
                <a:solidFill>
                  <a:srgbClr val="00B050"/>
                </a:solidFill>
                <a:effectLst>
                  <a:outerShdw blurRad="38100" dist="38100" dir="2700000" algn="tl">
                    <a:srgbClr val="000000">
                      <a:alpha val="43137"/>
                    </a:srgbClr>
                  </a:outerShdw>
                </a:effectLst>
                <a:latin typeface="Book Antiqua" pitchFamily="18" charset="0"/>
                <a:cs typeface="Times New Roman" pitchFamily="18" charset="0"/>
              </a:rPr>
              <a:t>Толкового словаря живого великорусского зыка</a:t>
            </a:r>
            <a:r>
              <a:rPr lang="ru-RU" sz="3200" b="1" dirty="0" smtClean="0">
                <a:effectLst>
                  <a:outerShdw blurRad="38100" dist="38100" dir="2700000" algn="tl">
                    <a:srgbClr val="000000">
                      <a:alpha val="43137"/>
                    </a:srgbClr>
                  </a:outerShdw>
                </a:effectLst>
                <a:latin typeface="Book Antiqua" pitchFamily="18" charset="0"/>
                <a:cs typeface="Times New Roman" pitchFamily="18" charset="0"/>
              </a:rPr>
              <a:t>» </a:t>
            </a:r>
          </a:p>
          <a:p>
            <a:pPr algn="ctr"/>
            <a:r>
              <a:rPr lang="ru-RU" sz="3200" b="1" dirty="0" smtClean="0">
                <a:effectLst>
                  <a:outerShdw blurRad="38100" dist="38100" dir="2700000" algn="tl">
                    <a:srgbClr val="000000">
                      <a:alpha val="43137"/>
                    </a:srgbClr>
                  </a:outerShdw>
                </a:effectLst>
                <a:latin typeface="Book Antiqua" pitchFamily="18" charset="0"/>
                <a:cs typeface="Times New Roman" pitchFamily="18" charset="0"/>
              </a:rPr>
              <a:t>Владимир Иванович Даль:</a:t>
            </a:r>
          </a:p>
          <a:p>
            <a:pPr algn="ctr"/>
            <a:endParaRPr lang="ru-RU" sz="2000" b="1" dirty="0" smtClean="0">
              <a:effectLst>
                <a:outerShdw blurRad="38100" dist="38100" dir="2700000" algn="tl">
                  <a:srgbClr val="000000">
                    <a:alpha val="43137"/>
                  </a:srgbClr>
                </a:outerShdw>
              </a:effectLst>
              <a:latin typeface="Book Antiqua" pitchFamily="18" charset="0"/>
              <a:cs typeface="Times New Roman" pitchFamily="18" charset="0"/>
            </a:endParaRPr>
          </a:p>
        </p:txBody>
      </p:sp>
      <p:pic>
        <p:nvPicPr>
          <p:cNvPr id="1026" name="Picture 2"/>
          <p:cNvPicPr>
            <a:picLocks noChangeAspect="1" noChangeArrowheads="1"/>
          </p:cNvPicPr>
          <p:nvPr/>
        </p:nvPicPr>
        <p:blipFill>
          <a:blip r:embed="rId2" cstate="email">
            <a:grayscl/>
            <a:lum contrast="40000"/>
          </a:blip>
          <a:srcRect/>
          <a:stretch>
            <a:fillRect/>
          </a:stretch>
        </p:blipFill>
        <p:spPr bwMode="auto">
          <a:xfrm>
            <a:off x="6286512" y="285728"/>
            <a:ext cx="2509422" cy="3286148"/>
          </a:xfrm>
          <a:prstGeom prst="roundRect">
            <a:avLst/>
          </a:prstGeom>
          <a:noFill/>
          <a:ln w="9525">
            <a:solidFill>
              <a:schemeClr val="tx1"/>
            </a:solidFill>
            <a:miter lim="800000"/>
            <a:headEnd/>
            <a:tailEnd/>
          </a:ln>
          <a:effectLst>
            <a:glow rad="228600">
              <a:schemeClr val="accent3">
                <a:satMod val="175000"/>
                <a:alpha val="40000"/>
              </a:schemeClr>
            </a:glow>
          </a:effectLst>
        </p:spPr>
      </p:pic>
      <p:sp>
        <p:nvSpPr>
          <p:cNvPr id="5" name="Прямоугольник 4"/>
          <p:cNvSpPr/>
          <p:nvPr/>
        </p:nvSpPr>
        <p:spPr>
          <a:xfrm>
            <a:off x="214282" y="3857628"/>
            <a:ext cx="8715436" cy="2800767"/>
          </a:xfrm>
          <a:prstGeom prst="rect">
            <a:avLst/>
          </a:prstGeom>
        </p:spPr>
        <p:txBody>
          <a:bodyPr wrap="square">
            <a:spAutoFit/>
          </a:bodyPr>
          <a:lstStyle/>
          <a:p>
            <a:pPr algn="ctr"/>
            <a:r>
              <a:rPr lang="ru-RU" sz="4400" b="1" dirty="0" smtClean="0">
                <a:effectLst>
                  <a:outerShdw blurRad="38100" dist="38100" dir="2700000" algn="tl">
                    <a:srgbClr val="000000">
                      <a:alpha val="43137"/>
                    </a:srgbClr>
                  </a:outerShdw>
                </a:effectLst>
                <a:latin typeface="Book Antiqua" pitchFamily="18" charset="0"/>
                <a:cs typeface="Times New Roman" pitchFamily="18" charset="0"/>
              </a:rPr>
              <a:t>"</a:t>
            </a:r>
            <a:r>
              <a:rPr lang="ru-RU" sz="4400" b="1" u="sng" dirty="0" smtClean="0">
                <a:solidFill>
                  <a:srgbClr val="FF0000"/>
                </a:solidFill>
                <a:effectLst>
                  <a:outerShdw blurRad="38100" dist="38100" dir="2700000" algn="tl">
                    <a:srgbClr val="000000">
                      <a:alpha val="43137"/>
                    </a:srgbClr>
                  </a:outerShdw>
                </a:effectLst>
                <a:latin typeface="Book Antiqua" pitchFamily="18" charset="0"/>
                <a:cs typeface="Times New Roman" pitchFamily="18" charset="0"/>
              </a:rPr>
              <a:t>ТОЧКА</a:t>
            </a:r>
            <a:r>
              <a:rPr lang="ru-RU" sz="4400" b="1" dirty="0" smtClean="0">
                <a:solidFill>
                  <a:schemeClr val="accent1">
                    <a:lumMod val="75000"/>
                  </a:schemeClr>
                </a:solidFill>
                <a:effectLst>
                  <a:outerShdw blurRad="38100" dist="38100" dir="2700000" algn="tl">
                    <a:srgbClr val="000000">
                      <a:alpha val="43137"/>
                    </a:srgbClr>
                  </a:outerShdw>
                </a:effectLst>
                <a:latin typeface="Book Antiqua" pitchFamily="18" charset="0"/>
                <a:cs typeface="Times New Roman" pitchFamily="18" charset="0"/>
              </a:rPr>
              <a:t> (ткнуть) – значок от укола, от приткнутия к чему острием, кончиком пера, карандаша; мелкая крапина</a:t>
            </a:r>
            <a:r>
              <a:rPr lang="ru-RU" sz="4400" b="1" dirty="0" smtClean="0">
                <a:effectLst>
                  <a:outerShdw blurRad="38100" dist="38100" dir="2700000" algn="tl">
                    <a:srgbClr val="000000">
                      <a:alpha val="43137"/>
                    </a:srgbClr>
                  </a:outerShdw>
                </a:effectLst>
                <a:latin typeface="Book Antiqua" pitchFamily="18" charset="0"/>
                <a:cs typeface="Times New Roman" pitchFamily="18" charset="0"/>
              </a:rPr>
              <a:t>". </a:t>
            </a:r>
            <a:endParaRPr lang="ru-RU" sz="4400" b="1" dirty="0">
              <a:effectLst>
                <a:outerShdw blurRad="38100" dist="38100" dir="2700000" algn="tl">
                  <a:srgbClr val="000000">
                    <a:alpha val="43137"/>
                  </a:srgbClr>
                </a:outerShdw>
              </a:effectLst>
              <a:latin typeface="Book Antiqua"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3481</TotalTime>
  <Words>3345</Words>
  <Application>Microsoft Office PowerPoint</Application>
  <PresentationFormat>Экран (4:3)</PresentationFormat>
  <Paragraphs>255</Paragraphs>
  <Slides>40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Светлана Олеговна</dc:creator>
  <cp:lastModifiedBy>Светлана</cp:lastModifiedBy>
  <cp:revision>336</cp:revision>
  <dcterms:modified xsi:type="dcterms:W3CDTF">2014-12-15T23:53:12Z</dcterms:modified>
</cp:coreProperties>
</file>