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8" r:id="rId18"/>
    <p:sldId id="279" r:id="rId19"/>
    <p:sldId id="289" r:id="rId20"/>
    <p:sldId id="288" r:id="rId21"/>
    <p:sldId id="290" r:id="rId22"/>
    <p:sldId id="283" r:id="rId23"/>
    <p:sldId id="284" r:id="rId24"/>
    <p:sldId id="285" r:id="rId25"/>
    <p:sldId id="286" r:id="rId26"/>
    <p:sldId id="294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1244C-E794-4609-8D9E-21BE981B3E00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AD8A9-02FD-44D8-8DB3-4834904E4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9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9E5D27-9982-4297-B18A-877F73669B2C}" type="datetimeFigureOut">
              <a:rPr lang="ru-RU" smtClean="0"/>
              <a:t>07.01.2015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AC67BC-51A8-4ABB-BD2F-9858A22141F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znay-prezidenta.ru/" TargetMode="External"/><Relationship Id="rId3" Type="http://schemas.openxmlformats.org/officeDocument/2006/relationships/hyperlink" Target="http://www.schlib.ru/" TargetMode="External"/><Relationship Id="rId7" Type="http://schemas.openxmlformats.org/officeDocument/2006/relationships/hyperlink" Target="http://school-collection.edu.ru/" TargetMode="External"/><Relationship Id="rId2" Type="http://schemas.openxmlformats.org/officeDocument/2006/relationships/hyperlink" Target="http://childfes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der.ru/" TargetMode="External"/><Relationship Id="rId5" Type="http://schemas.openxmlformats.org/officeDocument/2006/relationships/hyperlink" Target="http://www.uic.ssu.samara.ru/" TargetMode="External"/><Relationship Id="rId4" Type="http://schemas.openxmlformats.org/officeDocument/2006/relationships/hyperlink" Target="http://www.krugosvet.r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-387424"/>
            <a:ext cx="7406640" cy="14721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Областная научно-практическая конференция</a:t>
            </a:r>
            <a:br>
              <a:rPr lang="ru-RU" sz="1800" dirty="0" smtClean="0"/>
            </a:br>
            <a:r>
              <a:rPr lang="ru-RU" sz="1800" dirty="0" smtClean="0"/>
              <a:t>« Использование учебно-лабораторного оборудования в учебном процессе»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6032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Тема: </a:t>
            </a:r>
          </a:p>
          <a:p>
            <a:r>
              <a:rPr lang="ru-RU" dirty="0" smtClean="0"/>
              <a:t>« Развитие интеллектуального и творческого потенциала учащихся начальной школы в процессе организации проектной деятельности»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                                     </a:t>
            </a:r>
            <a:r>
              <a:rPr lang="ru-RU" sz="1800" dirty="0" smtClean="0"/>
              <a:t>Выполнила:</a:t>
            </a:r>
          </a:p>
          <a:p>
            <a:pPr algn="r"/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</a:t>
            </a:r>
            <a:r>
              <a:rPr lang="ru-RU" sz="1800" dirty="0" err="1" smtClean="0"/>
              <a:t>Шерстнева</a:t>
            </a:r>
            <a:r>
              <a:rPr lang="ru-RU" sz="1800" dirty="0" smtClean="0"/>
              <a:t> Е.Ю., </a:t>
            </a:r>
          </a:p>
          <a:p>
            <a:pPr algn="r"/>
            <a:r>
              <a:rPr lang="ru-RU" sz="1800" dirty="0"/>
              <a:t> </a:t>
            </a:r>
            <a:r>
              <a:rPr lang="ru-RU" sz="1800" dirty="0" smtClean="0"/>
              <a:t>                                               учитель начальных классов,</a:t>
            </a:r>
          </a:p>
          <a:p>
            <a:pPr algn="r"/>
            <a:r>
              <a:rPr lang="ru-RU" sz="1800" dirty="0" smtClean="0"/>
              <a:t>ГБОУ СОШ №9,</a:t>
            </a:r>
          </a:p>
          <a:p>
            <a:pPr algn="r"/>
            <a:r>
              <a:rPr lang="ru-RU" sz="1800" dirty="0" err="1"/>
              <a:t>г</a:t>
            </a:r>
            <a:r>
              <a:rPr lang="ru-RU" sz="1800" dirty="0" err="1" smtClean="0"/>
              <a:t>.о</a:t>
            </a:r>
            <a:r>
              <a:rPr lang="ru-RU" sz="1800" dirty="0" smtClean="0"/>
              <a:t>. Чапаевск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2730425" cy="301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58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Проект разрабатывается по инициативе учащихся</a:t>
            </a:r>
          </a:p>
          <a:p>
            <a:r>
              <a:rPr lang="ru-RU" dirty="0" smtClean="0"/>
              <a:t>Тема проекта для всего класса может быть одна, а пути реализации в каждой группе-разные</a:t>
            </a:r>
          </a:p>
          <a:p>
            <a:r>
              <a:rPr lang="ru-RU" dirty="0" smtClean="0"/>
              <a:t>Возможно одновременное выполнение учащимися разных проектов</a:t>
            </a:r>
          </a:p>
          <a:p>
            <a:r>
              <a:rPr lang="ru-RU" dirty="0" smtClean="0"/>
              <a:t>Проект является значимым для ближайшего окружения учащихся-одноклассников, родителей, знакомых</a:t>
            </a:r>
          </a:p>
          <a:p>
            <a:r>
              <a:rPr lang="ru-RU" dirty="0" smtClean="0"/>
              <a:t>Работа по проекту является исследовательской</a:t>
            </a:r>
          </a:p>
          <a:p>
            <a:r>
              <a:rPr lang="ru-RU" dirty="0" smtClean="0"/>
              <a:t>Проект педагогически значим , т.е. учащиеся приобретают знания, строят отношения, овладевают необходимыми способами мышления и действий</a:t>
            </a:r>
          </a:p>
          <a:p>
            <a:r>
              <a:rPr lang="ru-RU" dirty="0" smtClean="0"/>
              <a:t>Проект заранее спланирован, сконструирован, но вместе с тем допускает гибкость и изменения  в ходе выполнения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46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Мини-проекты</a:t>
            </a:r>
          </a:p>
          <a:p>
            <a:r>
              <a:rPr lang="ru-RU" dirty="0" smtClean="0"/>
              <a:t>Проекты средней продолжительности</a:t>
            </a:r>
          </a:p>
          <a:p>
            <a:r>
              <a:rPr lang="ru-RU" dirty="0" smtClean="0"/>
              <a:t>Длительные проекты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0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7498080" cy="307240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4000" dirty="0" smtClean="0"/>
              <a:t>Степень активности учеников и учителя на разных этапах проектной деятельности </a:t>
            </a:r>
            <a:r>
              <a:rPr lang="ru-RU" sz="4000" dirty="0" smtClean="0"/>
              <a:t>разная.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403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Значимость и актуальность рассматриваемой проблемы</a:t>
            </a:r>
          </a:p>
          <a:p>
            <a:r>
              <a:rPr lang="ru-RU" dirty="0" smtClean="0"/>
              <a:t>Активность каждого участника проекта </a:t>
            </a:r>
          </a:p>
          <a:p>
            <a:r>
              <a:rPr lang="ru-RU" dirty="0" smtClean="0"/>
              <a:t>Соблюдение требований к созданию проекта</a:t>
            </a:r>
          </a:p>
          <a:p>
            <a:r>
              <a:rPr lang="ru-RU" dirty="0" smtClean="0"/>
              <a:t>Речевая культура, умение отвечать на вопросы слушателей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98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Позитивная динамика изменения мотивации учащихся </a:t>
            </a:r>
          </a:p>
          <a:p>
            <a:r>
              <a:rPr lang="ru-RU" dirty="0" smtClean="0"/>
              <a:t>Позитивная динамика показателей знаний обучающихся</a:t>
            </a:r>
          </a:p>
          <a:p>
            <a:r>
              <a:rPr lang="ru-RU" dirty="0" smtClean="0"/>
              <a:t>Позитивная динамика количественных и качественных показателей участия детей в конкурсах, олимпиадах, соревнованиях разного уровня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340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готовых компакт-дисков</a:t>
            </a:r>
          </a:p>
          <a:p>
            <a:r>
              <a:rPr lang="ru-RU" dirty="0" smtClean="0"/>
              <a:t>Презентации</a:t>
            </a:r>
          </a:p>
          <a:p>
            <a:r>
              <a:rPr lang="ru-RU" dirty="0" smtClean="0"/>
              <a:t>Создание мультимедийной библиотеки</a:t>
            </a:r>
          </a:p>
          <a:p>
            <a:r>
              <a:rPr lang="ru-RU" dirty="0" smtClean="0"/>
              <a:t>ЭОР</a:t>
            </a:r>
          </a:p>
          <a:p>
            <a:r>
              <a:rPr lang="ru-RU" dirty="0" smtClean="0"/>
              <a:t>Использование интерактивной доски</a:t>
            </a:r>
          </a:p>
          <a:p>
            <a:r>
              <a:rPr lang="ru-RU" dirty="0" smtClean="0"/>
              <a:t>Интернет-ресурсы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328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Умник</a:t>
            </a:r>
            <a:br>
              <a:rPr lang="ru-RU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2"/>
              </a:rPr>
              <a:t>http://</a:t>
            </a:r>
            <a:r>
              <a:rPr lang="en-US" sz="39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2"/>
              </a:rPr>
              <a:t>childfest.ru/</a:t>
            </a:r>
            <a:endParaRPr lang="ru-RU" sz="39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39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Школьная </a:t>
            </a:r>
            <a:r>
              <a:rPr lang="ru-RU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библиотека</a:t>
            </a:r>
            <a:br>
              <a:rPr lang="ru-RU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3"/>
              </a:rPr>
              <a:t>http://www.schlib.ru</a:t>
            </a:r>
            <a:r>
              <a:rPr lang="en-US" sz="39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3"/>
              </a:rPr>
              <a:t>/</a:t>
            </a:r>
            <a:endParaRPr lang="ru-RU" sz="39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endParaRPr lang="ru-RU" sz="39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Электронная энциклопедия «</a:t>
            </a:r>
            <a:r>
              <a:rPr lang="ru-RU" sz="3900" dirty="0" err="1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Кругосвет</a:t>
            </a:r>
            <a:r>
              <a:rPr lang="ru-RU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»</a:t>
            </a:r>
            <a:r>
              <a:rPr lang="en-US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4"/>
              </a:rPr>
              <a:t>http://</a:t>
            </a:r>
            <a:r>
              <a:rPr lang="en-US" sz="39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4"/>
              </a:rPr>
              <a:t>www.krugosvet.ru</a:t>
            </a:r>
            <a:r>
              <a:rPr lang="ru-RU" sz="39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4"/>
              </a:rPr>
              <a:t>/</a:t>
            </a:r>
            <a:endParaRPr lang="ru-RU" sz="39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4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Путеводитель в мире науки для школьников</a:t>
            </a:r>
            <a:br>
              <a:rPr lang="ru-RU" sz="4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5"/>
              </a:rPr>
              <a:t>http://</a:t>
            </a:r>
            <a:r>
              <a:rPr lang="en-US" sz="42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5"/>
              </a:rPr>
              <a:t>www.uic.ssu.samara.ru</a:t>
            </a:r>
            <a:r>
              <a:rPr lang="ru-RU" sz="42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5"/>
              </a:rPr>
              <a:t>/</a:t>
            </a:r>
            <a:endParaRPr lang="ru-RU" sz="42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5100" dirty="0">
                <a:hlinkClick r:id="rId6"/>
              </a:rPr>
              <a:t>http://www.kinder.ru</a:t>
            </a:r>
            <a:r>
              <a:rPr lang="en-US" sz="5100" dirty="0" smtClean="0">
                <a:hlinkClick r:id="rId6"/>
              </a:rPr>
              <a:t>/</a:t>
            </a:r>
            <a:endParaRPr lang="ru-RU" sz="5100" dirty="0" smtClean="0"/>
          </a:p>
          <a:p>
            <a: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Единая коллекция цифровых образовательных ресурсов</a:t>
            </a:r>
            <a:b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7"/>
              </a:rPr>
              <a:t>http://school-collection.edu.ru</a:t>
            </a:r>
            <a:r>
              <a:rPr lang="en-US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7"/>
              </a:rPr>
              <a:t>/</a:t>
            </a:r>
            <a:endParaRPr lang="ru-RU" sz="43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Президентский сайт для школьников</a:t>
            </a:r>
            <a:b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43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8"/>
              </a:rPr>
              <a:t>http://www.uznay-prezidenta.ru</a:t>
            </a:r>
            <a:r>
              <a:rPr lang="ru-RU" sz="43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hlinkClick r:id="rId8"/>
              </a:rPr>
              <a:t>/</a:t>
            </a:r>
            <a:endParaRPr lang="ru-RU" sz="43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0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498080" cy="30243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Проведение учебных исследований с младшими школьниками может рассматриваться как классная, так и внеклассная или внешкольная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8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Личностно-ориентированное обучение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89120"/>
          </a:xfrm>
        </p:spPr>
        <p:txBody>
          <a:bodyPr/>
          <a:lstStyle/>
          <a:p>
            <a:r>
              <a:rPr lang="ru-RU" dirty="0" smtClean="0"/>
              <a:t>Творческие работы</a:t>
            </a:r>
          </a:p>
          <a:p>
            <a:r>
              <a:rPr lang="ru-RU" dirty="0" smtClean="0"/>
              <a:t>Презентации к урокам, выполненные самими учащимися</a:t>
            </a:r>
          </a:p>
          <a:p>
            <a:r>
              <a:rPr lang="ru-RU" dirty="0" smtClean="0"/>
              <a:t>Выпуск сборника сказок и стихов</a:t>
            </a:r>
          </a:p>
          <a:p>
            <a:r>
              <a:rPr lang="ru-RU" dirty="0" smtClean="0"/>
              <a:t>Дидактические игры на уроках, викторины</a:t>
            </a:r>
          </a:p>
          <a:p>
            <a:r>
              <a:rPr lang="ru-RU" dirty="0" smtClean="0"/>
              <a:t>КВН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5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7416824" cy="38164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видит продукт своей деятельности, может поделиться приобретенным навыком или  знаниями – это придает  ему  уверенности в себе, желание работать дальше. появляется потребность в творческом самовыражении, самостоятельности суждений, ответственности за результаты своего труда, желание быть полезным классу, школе, семье. </a:t>
            </a:r>
          </a:p>
        </p:txBody>
      </p:sp>
    </p:spTree>
    <p:extLst>
      <p:ext uri="{BB962C8B-B14F-4D97-AF65-F5344CB8AC3E}">
        <p14:creationId xmlns:p14="http://schemas.microsoft.com/office/powerpoint/2010/main" val="7711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dirty="0" smtClean="0"/>
              <a:t>Возрастает потребность общества в людях, способных творчески подходить к любым изменениям, нетрадиционно и качественно решать существующие проблемы, обусловлена ускорением темпов развития общества и, как следствие, необходимостью подготовки людей к жизни в быстро меняющихся условиях. </a:t>
            </a:r>
          </a:p>
          <a:p>
            <a:pPr marL="82296" indent="0">
              <a:buNone/>
            </a:pPr>
            <a:endParaRPr lang="ru-RU" sz="2000" dirty="0"/>
          </a:p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r>
              <a:rPr lang="ru-RU" sz="2000" dirty="0" smtClean="0"/>
              <a:t>Формирование личности, способной к креативной познавательной деятельности, к активной жизненной позиции, к творческому самовыражению, к самореализации учебной деятельности младших школьников, в процессе использования проектных технологий.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3212976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/>
              <a:t>Цель: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5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844366"/>
            <a:ext cx="4720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/>
              <a:t>В</a:t>
            </a:r>
            <a:r>
              <a:rPr lang="ru-RU" sz="2700" dirty="0" smtClean="0"/>
              <a:t> </a:t>
            </a:r>
            <a:r>
              <a:rPr lang="ru-RU" sz="2700" dirty="0"/>
              <a:t>результате применения ИКТ происходит личностное развитие </a:t>
            </a:r>
            <a:r>
              <a:rPr lang="ru-RU" sz="2700" dirty="0" smtClean="0"/>
              <a:t>школьников: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7200800" cy="3025810"/>
          </a:xfrm>
        </p:spPr>
        <p:txBody>
          <a:bodyPr>
            <a:normAutofit/>
          </a:bodyPr>
          <a:lstStyle/>
          <a:p>
            <a:r>
              <a:rPr lang="ru-RU" sz="2200" dirty="0"/>
              <a:t>а</a:t>
            </a:r>
            <a:r>
              <a:rPr lang="ru-RU" sz="2200" dirty="0" smtClean="0"/>
              <a:t>ктивизируется </a:t>
            </a:r>
            <a:r>
              <a:rPr lang="ru-RU" sz="2200" dirty="0"/>
              <a:t>учебная деятельность </a:t>
            </a:r>
            <a:r>
              <a:rPr lang="ru-RU" sz="2200" dirty="0" smtClean="0"/>
              <a:t>учеников</a:t>
            </a:r>
          </a:p>
          <a:p>
            <a:r>
              <a:rPr lang="ru-RU" sz="2200" dirty="0" smtClean="0"/>
              <a:t> на </a:t>
            </a:r>
            <a:r>
              <a:rPr lang="ru-RU" sz="2200" dirty="0"/>
              <a:t>уроках наблюдается сосредоточенность учащихся, напряжённая мыслительная деятельность, серьёзная работа памяти и умение правильно и логично выражать </a:t>
            </a:r>
            <a:r>
              <a:rPr lang="ru-RU" sz="2000" dirty="0"/>
              <a:t>свои мысли.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2808312" cy="187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5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98080" cy="5170586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информационных технологий в традиционном начальном образовании даёт возможность творчески работающему учителю расширить спектр способов предъявления учебной информации, позволяет осуществлять гибкое управление учебным процессом, является социально значимым и актуальным.</a:t>
            </a:r>
          </a:p>
        </p:txBody>
      </p:sp>
    </p:spTree>
    <p:extLst>
      <p:ext uri="{BB962C8B-B14F-4D97-AF65-F5344CB8AC3E}">
        <p14:creationId xmlns:p14="http://schemas.microsoft.com/office/powerpoint/2010/main" val="30719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7818072" cy="41875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Окружные научно-практические конференции:</a:t>
            </a:r>
          </a:p>
          <a:p>
            <a:pPr marL="82296" indent="0">
              <a:buNone/>
            </a:pPr>
            <a:r>
              <a:rPr lang="ru-RU" dirty="0" smtClean="0"/>
              <a:t>«Проблема бездомных животных-проблема всех и каждого!» 1 место в 2009(групповая работа)</a:t>
            </a:r>
          </a:p>
          <a:p>
            <a:pPr marL="82296" indent="0">
              <a:buNone/>
            </a:pPr>
            <a:r>
              <a:rPr lang="ru-RU" dirty="0" smtClean="0"/>
              <a:t>«Лес и человек» 1 место в 2010г (групповая работа)</a:t>
            </a:r>
          </a:p>
          <a:p>
            <a:pPr marL="82296" indent="0">
              <a:buNone/>
            </a:pPr>
            <a:r>
              <a:rPr lang="ru-RU" dirty="0" smtClean="0"/>
              <a:t>« Динозавры» 2 место в 2012г (Лукьянов Максим)</a:t>
            </a:r>
          </a:p>
          <a:p>
            <a:pPr marL="82296" indent="0">
              <a:buNone/>
            </a:pPr>
            <a:r>
              <a:rPr lang="ru-RU" dirty="0" smtClean="0"/>
              <a:t>« Вторичная жизнь бросового материала» 3место в 2013г (</a:t>
            </a:r>
            <a:r>
              <a:rPr lang="ru-RU" dirty="0" err="1" smtClean="0"/>
              <a:t>Зюзяева</a:t>
            </a:r>
            <a:r>
              <a:rPr lang="ru-RU" dirty="0" smtClean="0"/>
              <a:t> Алена)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учащихся на Окружных конференциях ПД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«Бездомному животному-свой дом!»</a:t>
            </a:r>
          </a:p>
          <a:p>
            <a:r>
              <a:rPr lang="ru-RU" dirty="0" smtClean="0"/>
              <a:t>1 место , 2009г (</a:t>
            </a:r>
            <a:r>
              <a:rPr lang="ru-RU" dirty="0" err="1" smtClean="0"/>
              <a:t>Шурханов</a:t>
            </a:r>
            <a:r>
              <a:rPr lang="ru-RU" dirty="0" smtClean="0"/>
              <a:t> Илья)</a:t>
            </a:r>
          </a:p>
          <a:p>
            <a:r>
              <a:rPr lang="ru-RU" dirty="0" smtClean="0"/>
              <a:t>« Наше творчество» 1 место, в 2010г (групповой проект)</a:t>
            </a:r>
          </a:p>
          <a:p>
            <a:r>
              <a:rPr lang="ru-RU" dirty="0" smtClean="0"/>
              <a:t>«Вторая жизнь мелочей или как сделать красивую вещь из бросового материала. </a:t>
            </a:r>
            <a:r>
              <a:rPr lang="ru-RU" dirty="0" err="1" smtClean="0"/>
              <a:t>Топиарий</a:t>
            </a:r>
            <a:r>
              <a:rPr lang="ru-RU" dirty="0" smtClean="0"/>
              <a:t>» 1 место, 2013г</a:t>
            </a:r>
          </a:p>
          <a:p>
            <a:pPr marL="82296" indent="0">
              <a:buNone/>
            </a:pPr>
            <a:r>
              <a:rPr lang="ru-RU" dirty="0" smtClean="0"/>
              <a:t> ( </a:t>
            </a:r>
            <a:r>
              <a:rPr lang="ru-RU" dirty="0" err="1" smtClean="0"/>
              <a:t>Зюзяева</a:t>
            </a:r>
            <a:r>
              <a:rPr lang="ru-RU" dirty="0" smtClean="0"/>
              <a:t> Алена)</a:t>
            </a:r>
            <a:r>
              <a:rPr lang="ru-RU" sz="39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sz="3900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 </a:t>
            </a:r>
            <a:r>
              <a:rPr lang="ru-RU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Эстетическое оформление школы» 1 место,2014 г. (групповой проект)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6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областном научно-исследовательском проекте «Мир, в котором я живу»</a:t>
            </a:r>
          </a:p>
          <a:p>
            <a:r>
              <a:rPr lang="ru-RU" dirty="0" smtClean="0"/>
              <a:t>В городском социальном «Осенняя неделя добра»</a:t>
            </a:r>
          </a:p>
          <a:p>
            <a:r>
              <a:rPr lang="ru-RU" dirty="0" smtClean="0"/>
              <a:t>В городском «Родная глубинка»</a:t>
            </a:r>
          </a:p>
          <a:p>
            <a:r>
              <a:rPr lang="ru-RU" dirty="0" smtClean="0"/>
              <a:t>В областном «Профессия-2030»</a:t>
            </a:r>
          </a:p>
          <a:p>
            <a:r>
              <a:rPr lang="ru-RU" dirty="0" smtClean="0"/>
              <a:t>В школьном «Страна Безопасности»</a:t>
            </a:r>
          </a:p>
          <a:p>
            <a:r>
              <a:rPr lang="ru-RU" dirty="0" smtClean="0"/>
              <a:t>В городском «Демонстрация Победы»</a:t>
            </a:r>
          </a:p>
          <a:p>
            <a:r>
              <a:rPr lang="ru-RU" dirty="0" smtClean="0"/>
              <a:t>В социальном «Дарите детям добро»</a:t>
            </a:r>
          </a:p>
        </p:txBody>
      </p:sp>
    </p:spTree>
    <p:extLst>
      <p:ext uri="{BB962C8B-B14F-4D97-AF65-F5344CB8AC3E}">
        <p14:creationId xmlns:p14="http://schemas.microsoft.com/office/powerpoint/2010/main" val="5761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Значительно расширяется кругозор школьников в предметных областях;</a:t>
            </a:r>
          </a:p>
          <a:p>
            <a:r>
              <a:rPr lang="ru-RU" dirty="0" smtClean="0"/>
              <a:t>Вооружает учащихся универсальными способами учебной деятельности, даёт импульс к саморазвитию, способности к самоанализу, самоконтролю, самооценке;</a:t>
            </a:r>
          </a:p>
          <a:p>
            <a:r>
              <a:rPr lang="ru-RU" dirty="0" smtClean="0"/>
              <a:t>Формирует социальный опыт в труде и общении;</a:t>
            </a:r>
          </a:p>
          <a:p>
            <a:r>
              <a:rPr lang="ru-RU" dirty="0" smtClean="0"/>
              <a:t>Использование современных проектных технологий способствует развитию интеллектуального и творческого потенциала младшего школьника</a:t>
            </a:r>
          </a:p>
        </p:txBody>
      </p:sp>
    </p:spTree>
    <p:extLst>
      <p:ext uri="{BB962C8B-B14F-4D97-AF65-F5344CB8AC3E}">
        <p14:creationId xmlns:p14="http://schemas.microsoft.com/office/powerpoint/2010/main" val="12194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6264696" cy="252028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3200" dirty="0" smtClean="0"/>
              <a:t>«Современный </a:t>
            </a:r>
            <a:r>
              <a:rPr lang="ru-RU" sz="3200" dirty="0"/>
              <a:t>школьник» - это обучающийся, который уже обладает такими умениями, как организационные, поисковые, исследовательские, коммуникативные, информационные, оценочные, </a:t>
            </a:r>
            <a:r>
              <a:rPr lang="ru-RU" sz="3200" dirty="0" smtClean="0"/>
              <a:t>презентационные. </a:t>
            </a:r>
            <a:r>
              <a:rPr lang="ru-RU" sz="3200" dirty="0"/>
              <a:t>рефлексивные и менеджерские.</a:t>
            </a:r>
          </a:p>
        </p:txBody>
      </p:sp>
    </p:spTree>
    <p:extLst>
      <p:ext uri="{BB962C8B-B14F-4D97-AF65-F5344CB8AC3E}">
        <p14:creationId xmlns:p14="http://schemas.microsoft.com/office/powerpoint/2010/main" val="21932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556534"/>
            <a:ext cx="4690864" cy="178621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ропаганда интеллектуальных ценностей и авторитета знаний,</a:t>
            </a:r>
          </a:p>
          <a:p>
            <a:r>
              <a:rPr lang="ru-RU" dirty="0"/>
              <a:t>ф</a:t>
            </a:r>
            <a:r>
              <a:rPr lang="ru-RU" dirty="0" smtClean="0"/>
              <a:t>ормирование у учащихся творческого мышления, трудолюбия , высоких нравственных качеств и духовой культуры,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интереса учащихся к научно-исследовательской деятельности, к углубленному изучению различных областей науки и техники,</a:t>
            </a:r>
          </a:p>
          <a:p>
            <a:r>
              <a:rPr lang="ru-RU" dirty="0"/>
              <a:t>р</a:t>
            </a:r>
            <a:r>
              <a:rPr lang="ru-RU" dirty="0" smtClean="0"/>
              <a:t>анняя профессиональная ориентация учащихся,</a:t>
            </a:r>
          </a:p>
          <a:p>
            <a:r>
              <a:rPr lang="ru-RU" dirty="0"/>
              <a:t>с</a:t>
            </a:r>
            <a:r>
              <a:rPr lang="ru-RU" dirty="0" smtClean="0"/>
              <a:t>оздание системы взаимодействия «школа-высшее учебное заведение»</a:t>
            </a:r>
          </a:p>
          <a:p>
            <a:r>
              <a:rPr lang="ru-RU" dirty="0"/>
              <a:t>с</a:t>
            </a:r>
            <a:r>
              <a:rPr lang="ru-RU" dirty="0" smtClean="0"/>
              <a:t>оздание новых форм развития творческих способностей и опыта научного творчества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Образовательно-воспитательные задачи решаются на трёх уровнях: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информационном( получение учащимися новых знаний)</a:t>
            </a:r>
          </a:p>
          <a:p>
            <a:r>
              <a:rPr lang="ru-RU" dirty="0"/>
              <a:t>э</a:t>
            </a:r>
            <a:r>
              <a:rPr lang="ru-RU" dirty="0" smtClean="0"/>
              <a:t>моциональном ( через радость творчества)</a:t>
            </a:r>
          </a:p>
          <a:p>
            <a:r>
              <a:rPr lang="ru-RU" dirty="0" smtClean="0"/>
              <a:t>нравственно-психологическом ( через формирование психологической устойчивости, воспитание воли)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ндивидуализация образовательной траектории учащихся</a:t>
            </a:r>
          </a:p>
          <a:p>
            <a:r>
              <a:rPr lang="ru-RU" dirty="0"/>
              <a:t>с</a:t>
            </a:r>
            <a:r>
              <a:rPr lang="ru-RU" dirty="0" smtClean="0"/>
              <a:t>оздание условий для самореализации личности</a:t>
            </a:r>
          </a:p>
          <a:p>
            <a:r>
              <a:rPr lang="ru-RU" dirty="0" smtClean="0"/>
              <a:t>социально-педагогическая поддержка детей, проявивших способности к исследовательской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4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2210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Инновационные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848" y="1628800"/>
            <a:ext cx="7920880" cy="4800600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р</a:t>
            </a:r>
            <a:r>
              <a:rPr lang="ru-RU" sz="2200" dirty="0" smtClean="0"/>
              <a:t>абота над индивидуально поставленной проблемой в творческих группах</a:t>
            </a:r>
          </a:p>
          <a:p>
            <a:r>
              <a:rPr lang="ru-RU" sz="2200" dirty="0"/>
              <a:t>с</a:t>
            </a:r>
            <a:r>
              <a:rPr lang="ru-RU" sz="2200" dirty="0" smtClean="0"/>
              <a:t>амостоятельная подготовка рефератов, тезисов для участия в конкурсах , конференциях</a:t>
            </a:r>
          </a:p>
          <a:p>
            <a:r>
              <a:rPr lang="ru-RU" sz="2200" dirty="0"/>
              <a:t>и</a:t>
            </a:r>
            <a:r>
              <a:rPr lang="ru-RU" sz="2200" dirty="0" smtClean="0"/>
              <a:t>сследование природных объектов</a:t>
            </a:r>
          </a:p>
          <a:p>
            <a:r>
              <a:rPr lang="ru-RU" sz="2200" dirty="0"/>
              <a:t>п</a:t>
            </a:r>
            <a:r>
              <a:rPr lang="ru-RU" sz="2200" dirty="0" smtClean="0"/>
              <a:t>одготовка мультимедийных презентаций</a:t>
            </a:r>
          </a:p>
          <a:p>
            <a:r>
              <a:rPr lang="ru-RU" sz="2200" dirty="0"/>
              <a:t>у</a:t>
            </a:r>
            <a:r>
              <a:rPr lang="ru-RU" sz="2200" dirty="0" smtClean="0"/>
              <a:t>частие в работе школьной научно-практической и проектной конференциях</a:t>
            </a:r>
          </a:p>
          <a:p>
            <a:endParaRPr lang="ru-RU" sz="2200" dirty="0"/>
          </a:p>
          <a:p>
            <a:endParaRPr lang="ru-RU" sz="2200" dirty="0" smtClean="0"/>
          </a:p>
          <a:p>
            <a:r>
              <a:rPr lang="ru-RU" sz="2200" dirty="0"/>
              <a:t>п</a:t>
            </a:r>
            <a:r>
              <a:rPr lang="ru-RU" sz="2200" dirty="0" smtClean="0"/>
              <a:t>роектная деятельность</a:t>
            </a:r>
          </a:p>
          <a:p>
            <a:r>
              <a:rPr lang="ru-RU" sz="2200" dirty="0" smtClean="0"/>
              <a:t>личностно-ориентированный подход</a:t>
            </a:r>
          </a:p>
          <a:p>
            <a:r>
              <a:rPr lang="ru-RU" sz="2200" dirty="0" smtClean="0"/>
              <a:t>ИКТ</a:t>
            </a:r>
          </a:p>
          <a:p>
            <a:endParaRPr lang="ru-RU" sz="2200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26064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mtClean="0"/>
              <a:t>Формы работы: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7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8828" y="2132856"/>
            <a:ext cx="7818072" cy="2784376"/>
          </a:xfrm>
        </p:spPr>
        <p:txBody>
          <a:bodyPr/>
          <a:lstStyle/>
          <a:p>
            <a:r>
              <a:rPr lang="ru-RU" dirty="0" smtClean="0"/>
              <a:t>Технология учебного проектирования «…позволяет не только и не столько учить, сколько помогать , ребенку учиться , направлять его познавательную деятельность».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9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6912768" cy="2784376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Проектная деятельность-это одна из конкретных возможностей использовать жизнь для воспитательных и образовательных целей.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8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проектной технологии: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Изучение проблемной ситуации</a:t>
            </a:r>
          </a:p>
          <a:p>
            <a:r>
              <a:rPr lang="ru-RU" dirty="0" smtClean="0"/>
              <a:t>Выделение главного противоречия</a:t>
            </a:r>
          </a:p>
          <a:p>
            <a:r>
              <a:rPr lang="ru-RU" dirty="0" smtClean="0"/>
              <a:t>Фиксация набора знаний по данной теме , имеющегося жизненного опыта выхода из подобных ситуаций, способов решения похожих проблем</a:t>
            </a:r>
          </a:p>
          <a:p>
            <a:r>
              <a:rPr lang="ru-RU" dirty="0" smtClean="0"/>
              <a:t>Анализ результата работы на предыдущем этапе и выделение эффективных средств решения проблемы</a:t>
            </a:r>
          </a:p>
          <a:p>
            <a:r>
              <a:rPr lang="ru-RU" dirty="0" smtClean="0"/>
              <a:t>Презентация продукта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091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943</Words>
  <Application>Microsoft Office PowerPoint</Application>
  <PresentationFormat>Экран (4:3)</PresentationFormat>
  <Paragraphs>133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Областная научно-практическая конференция « Использование учебно-лабораторного оборудования в учебном процессе»</vt:lpstr>
      <vt:lpstr>Актуальность:</vt:lpstr>
      <vt:lpstr>Задачи:</vt:lpstr>
      <vt:lpstr>Образовательно-воспитательные задачи решаются на трёх уровнях:</vt:lpstr>
      <vt:lpstr>Принципы:</vt:lpstr>
      <vt:lpstr>Инновационные технологии</vt:lpstr>
      <vt:lpstr>Презентация PowerPoint</vt:lpstr>
      <vt:lpstr>Презентация PowerPoint</vt:lpstr>
      <vt:lpstr>Этапы проектной технологии:</vt:lpstr>
      <vt:lpstr>Требования:</vt:lpstr>
      <vt:lpstr>Виды проектов</vt:lpstr>
      <vt:lpstr>Презентация PowerPoint</vt:lpstr>
      <vt:lpstr>Критерии оценивания</vt:lpstr>
      <vt:lpstr>Результаты:</vt:lpstr>
      <vt:lpstr>Информационные технологии</vt:lpstr>
      <vt:lpstr>Презентация PowerPoint</vt:lpstr>
      <vt:lpstr>Презентация PowerPoint</vt:lpstr>
      <vt:lpstr>Личностно-ориентированное обучение </vt:lpstr>
      <vt:lpstr>Когда обучающийся видит продукт своей деятельности, может поделиться приобретенным навыком или  знаниями – это придает  ему  уверенности в себе, желание работать дальше. появляется потребность в творческом самовыражении, самостоятельности суждений, ответственности за результаты своего труда, желание быть полезным классу, школе, семье. </vt:lpstr>
      <vt:lpstr> В результате применения ИКТ происходит личностное развитие школьников:</vt:lpstr>
      <vt:lpstr>Применение новых информационных технологий в традиционном начальном образовании даёт возможность творчески работающему учителю расширить спектр способов предъявления учебной информации, позволяет осуществлять гибкое управление учебным процессом, является социально значимым и актуальным.</vt:lpstr>
      <vt:lpstr>Наши результаты:</vt:lpstr>
      <vt:lpstr>Результаты учащихся на Окружных конференциях ПД</vt:lpstr>
      <vt:lpstr>Участие школьников</vt:lpstr>
      <vt:lpstr>Выводы: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научно-практическая конференция « Использование учебно-лабораторного оборудования в учебном процессе»</dc:title>
  <dc:creator>User</dc:creator>
  <cp:lastModifiedBy>User</cp:lastModifiedBy>
  <cp:revision>17</cp:revision>
  <dcterms:created xsi:type="dcterms:W3CDTF">2014-11-05T20:07:47Z</dcterms:created>
  <dcterms:modified xsi:type="dcterms:W3CDTF">2015-01-07T17:40:58Z</dcterms:modified>
</cp:coreProperties>
</file>