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65" r:id="rId3"/>
    <p:sldId id="264" r:id="rId4"/>
    <p:sldId id="259" r:id="rId5"/>
    <p:sldId id="260" r:id="rId6"/>
    <p:sldId id="263" r:id="rId7"/>
    <p:sldId id="270" r:id="rId8"/>
    <p:sldId id="271" r:id="rId9"/>
    <p:sldId id="267" r:id="rId10"/>
    <p:sldId id="268" r:id="rId11"/>
    <p:sldId id="269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5ADC0E-BEE0-48DF-ACA9-3FCC10629147}" type="datetimeFigureOut">
              <a:rPr lang="ru-RU" smtClean="0"/>
              <a:pPr/>
              <a:t>01.01.2004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1B580F-A5CE-4A19-AD00-B7EB8F0BF7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5ADC0E-BEE0-48DF-ACA9-3FCC10629147}" type="datetimeFigureOut">
              <a:rPr lang="ru-RU" smtClean="0"/>
              <a:pPr/>
              <a:t>01.01.2004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1B580F-A5CE-4A19-AD00-B7EB8F0BF7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5ADC0E-BEE0-48DF-ACA9-3FCC10629147}" type="datetimeFigureOut">
              <a:rPr lang="ru-RU" smtClean="0"/>
              <a:pPr/>
              <a:t>01.01.2004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1B580F-A5CE-4A19-AD00-B7EB8F0BF7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5ADC0E-BEE0-48DF-ACA9-3FCC10629147}" type="datetimeFigureOut">
              <a:rPr lang="ru-RU" smtClean="0"/>
              <a:pPr/>
              <a:t>01.01.2004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1B580F-A5CE-4A19-AD00-B7EB8F0BF7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5ADC0E-BEE0-48DF-ACA9-3FCC10629147}" type="datetimeFigureOut">
              <a:rPr lang="ru-RU" smtClean="0"/>
              <a:pPr/>
              <a:t>01.01.2004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1B580F-A5CE-4A19-AD00-B7EB8F0BF7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5ADC0E-BEE0-48DF-ACA9-3FCC10629147}" type="datetimeFigureOut">
              <a:rPr lang="ru-RU" smtClean="0"/>
              <a:pPr/>
              <a:t>01.01.2004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1B580F-A5CE-4A19-AD00-B7EB8F0BF7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5ADC0E-BEE0-48DF-ACA9-3FCC10629147}" type="datetimeFigureOut">
              <a:rPr lang="ru-RU" smtClean="0"/>
              <a:pPr/>
              <a:t>01.01.2004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1B580F-A5CE-4A19-AD00-B7EB8F0BF7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5ADC0E-BEE0-48DF-ACA9-3FCC10629147}" type="datetimeFigureOut">
              <a:rPr lang="ru-RU" smtClean="0"/>
              <a:pPr/>
              <a:t>01.01.2004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1B580F-A5CE-4A19-AD00-B7EB8F0BF7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5ADC0E-BEE0-48DF-ACA9-3FCC10629147}" type="datetimeFigureOut">
              <a:rPr lang="ru-RU" smtClean="0"/>
              <a:pPr/>
              <a:t>01.01.2004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1B580F-A5CE-4A19-AD00-B7EB8F0BF7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5ADC0E-BEE0-48DF-ACA9-3FCC10629147}" type="datetimeFigureOut">
              <a:rPr lang="ru-RU" smtClean="0"/>
              <a:pPr/>
              <a:t>01.01.2004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1B580F-A5CE-4A19-AD00-B7EB8F0BF7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5ADC0E-BEE0-48DF-ACA9-3FCC10629147}" type="datetimeFigureOut">
              <a:rPr lang="ru-RU" smtClean="0"/>
              <a:pPr/>
              <a:t>01.01.2004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1B580F-A5CE-4A19-AD00-B7EB8F0BF7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9D5ADC0E-BEE0-48DF-ACA9-3FCC10629147}" type="datetimeFigureOut">
              <a:rPr lang="ru-RU" smtClean="0"/>
              <a:pPr/>
              <a:t>01.01.2004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D1B580F-A5CE-4A19-AD00-B7EB8F0BF74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1000108"/>
            <a:ext cx="764386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ЗАЩИТНИКИ ЗЕМЛИ </a:t>
            </a:r>
          </a:p>
          <a:p>
            <a:endParaRPr lang="ru-RU" sz="5400" dirty="0" smtClean="0">
              <a:solidFill>
                <a:srgbClr val="FF0000"/>
              </a:solidFill>
            </a:endParaRPr>
          </a:p>
          <a:p>
            <a:r>
              <a:rPr lang="ru-RU" sz="5400" dirty="0" smtClean="0">
                <a:solidFill>
                  <a:srgbClr val="FF0000"/>
                </a:solidFill>
              </a:rPr>
              <a:t>РУССКОЙ</a:t>
            </a:r>
            <a:endParaRPr lang="ru-RU" sz="5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a.nEt.naT\Рабочий стол\пионер\Леня Голиков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357166"/>
            <a:ext cx="5715010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Жанна Петровна\Рабочий стол\классный\22_01_04.jpg"/>
          <p:cNvPicPr>
            <a:picLocks noChangeAspect="1" noChangeArrowheads="1"/>
          </p:cNvPicPr>
          <p:nvPr/>
        </p:nvPicPr>
        <p:blipFill>
          <a:blip r:embed="rId2">
            <a:lum contrast="-10000"/>
          </a:blip>
          <a:srcRect/>
          <a:stretch>
            <a:fillRect/>
          </a:stretch>
        </p:blipFill>
        <p:spPr bwMode="auto">
          <a:xfrm>
            <a:off x="1571604" y="571480"/>
            <a:ext cx="5143536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642918"/>
            <a:ext cx="792961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Почему Алёшу назвали Поповичем?</a:t>
            </a:r>
          </a:p>
          <a:p>
            <a:pPr marL="342900" indent="-342900">
              <a:buAutoNum type="arabicPeriod"/>
            </a:pPr>
            <a:r>
              <a:rPr lang="ru-RU" sz="5400" dirty="0" smtClean="0">
                <a:solidFill>
                  <a:srgbClr val="FF0000"/>
                </a:solidFill>
              </a:rPr>
              <a:t>Сын попа</a:t>
            </a:r>
          </a:p>
          <a:p>
            <a:pPr marL="342900" indent="-342900">
              <a:buAutoNum type="arabicPeriod"/>
            </a:pPr>
            <a:r>
              <a:rPr lang="ru-RU" sz="5400" dirty="0" smtClean="0">
                <a:solidFill>
                  <a:srgbClr val="FFC000"/>
                </a:solidFill>
              </a:rPr>
              <a:t>По имени отца</a:t>
            </a:r>
          </a:p>
          <a:p>
            <a:pPr marL="342900" indent="-342900">
              <a:buAutoNum type="arabicPeriod"/>
            </a:pPr>
            <a:r>
              <a:rPr lang="ru-RU" sz="5400" dirty="0" smtClean="0">
                <a:solidFill>
                  <a:srgbClr val="92D050"/>
                </a:solidFill>
              </a:rPr>
              <a:t>По фамилии Попов</a:t>
            </a:r>
          </a:p>
          <a:p>
            <a:pPr marL="342900" indent="-342900">
              <a:buAutoNum type="arabicPeriod"/>
            </a:pPr>
            <a:r>
              <a:rPr lang="ru-RU" sz="5400" dirty="0" smtClean="0">
                <a:solidFill>
                  <a:srgbClr val="7030A0"/>
                </a:solidFill>
              </a:rPr>
              <a:t>По названию села Попово</a:t>
            </a:r>
            <a:endParaRPr lang="ru-RU" sz="54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642918"/>
            <a:ext cx="8072494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 ком сказать можно так: воин надёжен, силён, могуч, мудр</a:t>
            </a:r>
          </a:p>
          <a:p>
            <a:r>
              <a:rPr lang="ru-RU" sz="6000" dirty="0" smtClean="0">
                <a:solidFill>
                  <a:srgbClr val="0070C0"/>
                </a:solidFill>
              </a:rPr>
              <a:t>1.Илья Муромец</a:t>
            </a:r>
          </a:p>
          <a:p>
            <a:r>
              <a:rPr lang="ru-RU" sz="6000" dirty="0" smtClean="0">
                <a:solidFill>
                  <a:srgbClr val="7030A0"/>
                </a:solidFill>
              </a:rPr>
              <a:t>2.Добрыня Никитич</a:t>
            </a:r>
          </a:p>
          <a:p>
            <a:r>
              <a:rPr lang="ru-RU" sz="6000" dirty="0" smtClean="0">
                <a:solidFill>
                  <a:srgbClr val="FF0000"/>
                </a:solidFill>
              </a:rPr>
              <a:t>3 Микула </a:t>
            </a:r>
            <a:r>
              <a:rPr lang="ru-RU" sz="6000" dirty="0" err="1" smtClean="0">
                <a:solidFill>
                  <a:srgbClr val="FF0000"/>
                </a:solidFill>
              </a:rPr>
              <a:t>Селянович</a:t>
            </a:r>
            <a:endParaRPr lang="ru-RU" sz="6000" dirty="0" smtClean="0">
              <a:solidFill>
                <a:srgbClr val="FF0000"/>
              </a:solidFill>
            </a:endParaRPr>
          </a:p>
          <a:p>
            <a:r>
              <a:rPr lang="ru-RU" sz="6000" dirty="0" smtClean="0">
                <a:solidFill>
                  <a:srgbClr val="00B050"/>
                </a:solidFill>
              </a:rPr>
              <a:t>4.Святогор</a:t>
            </a:r>
            <a:endParaRPr lang="ru-RU" sz="60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571480"/>
            <a:ext cx="8196475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Илья Муромец из Г.Мурома, что означает древнегреческое  слово</a:t>
            </a:r>
          </a:p>
          <a:p>
            <a:r>
              <a:rPr lang="ru-RU" dirty="0" smtClean="0"/>
              <a:t>«</a:t>
            </a:r>
            <a:r>
              <a:rPr lang="ru-RU" dirty="0" err="1" smtClean="0"/>
              <a:t>мур</a:t>
            </a:r>
            <a:r>
              <a:rPr lang="ru-RU" dirty="0" smtClean="0"/>
              <a:t>»</a:t>
            </a:r>
          </a:p>
          <a:p>
            <a:r>
              <a:rPr lang="ru-RU" sz="6000" dirty="0" smtClean="0">
                <a:solidFill>
                  <a:srgbClr val="0070C0"/>
                </a:solidFill>
              </a:rPr>
              <a:t>1.Добродушие</a:t>
            </a:r>
          </a:p>
          <a:p>
            <a:r>
              <a:rPr lang="ru-RU" sz="6000" dirty="0" smtClean="0">
                <a:solidFill>
                  <a:srgbClr val="92D050"/>
                </a:solidFill>
              </a:rPr>
              <a:t>2.Стена каменная</a:t>
            </a:r>
          </a:p>
          <a:p>
            <a:r>
              <a:rPr lang="ru-RU" sz="6000" dirty="0" smtClean="0">
                <a:solidFill>
                  <a:srgbClr val="92D050"/>
                </a:solidFill>
              </a:rPr>
              <a:t> – защита</a:t>
            </a:r>
          </a:p>
          <a:p>
            <a:r>
              <a:rPr lang="ru-RU" sz="6000" dirty="0" smtClean="0"/>
              <a:t>3.Гнев, ненависть</a:t>
            </a:r>
          </a:p>
          <a:p>
            <a:r>
              <a:rPr lang="ru-RU" sz="6000" dirty="0" smtClean="0"/>
              <a:t>4.</a:t>
            </a:r>
            <a:r>
              <a:rPr lang="ru-RU" sz="6000" dirty="0" smtClean="0">
                <a:solidFill>
                  <a:srgbClr val="FF0000"/>
                </a:solidFill>
              </a:rPr>
              <a:t> Победа</a:t>
            </a:r>
            <a:endParaRPr lang="ru-RU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714356"/>
            <a:ext cx="8072494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Что означает имя «Илья»</a:t>
            </a:r>
          </a:p>
          <a:p>
            <a:pPr marL="342900" indent="-342900">
              <a:buAutoNum type="arabicPeriod"/>
            </a:pPr>
            <a:r>
              <a:rPr lang="ru-RU" sz="5000" dirty="0" smtClean="0">
                <a:solidFill>
                  <a:srgbClr val="0070C0"/>
                </a:solidFill>
              </a:rPr>
              <a:t>Храбрость, стойкость</a:t>
            </a:r>
          </a:p>
          <a:p>
            <a:pPr marL="342900" indent="-342900">
              <a:buAutoNum type="arabicPeriod"/>
            </a:pPr>
            <a:r>
              <a:rPr lang="ru-RU" sz="5000" dirty="0" smtClean="0">
                <a:solidFill>
                  <a:srgbClr val="7030A0"/>
                </a:solidFill>
              </a:rPr>
              <a:t>Сила, мощь, крепость</a:t>
            </a:r>
          </a:p>
          <a:p>
            <a:pPr marL="342900" indent="-342900">
              <a:buAutoNum type="arabicPeriod"/>
            </a:pPr>
            <a:r>
              <a:rPr lang="ru-RU" sz="5000" dirty="0" smtClean="0">
                <a:solidFill>
                  <a:srgbClr val="92D050"/>
                </a:solidFill>
              </a:rPr>
              <a:t>Мужество, отвага</a:t>
            </a:r>
          </a:p>
          <a:p>
            <a:pPr marL="342900" indent="-342900">
              <a:buAutoNum type="arabicPeriod"/>
            </a:pPr>
            <a:r>
              <a:rPr lang="ru-RU" sz="5000" dirty="0" smtClean="0">
                <a:solidFill>
                  <a:srgbClr val="FF0000"/>
                </a:solidFill>
              </a:rPr>
              <a:t>Доброжелательность, милосердие </a:t>
            </a:r>
            <a:endParaRPr lang="ru-RU" sz="5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714356"/>
            <a:ext cx="814393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Кто из богатырей не мог ходить до 30 лет?</a:t>
            </a:r>
          </a:p>
          <a:p>
            <a:pPr marL="342900" indent="-342900">
              <a:buAutoNum type="arabicPeriod"/>
            </a:pPr>
            <a:r>
              <a:rPr lang="ru-RU" sz="6000" dirty="0" smtClean="0">
                <a:solidFill>
                  <a:srgbClr val="0070C0"/>
                </a:solidFill>
              </a:rPr>
              <a:t>Илья Муромец</a:t>
            </a:r>
          </a:p>
          <a:p>
            <a:pPr marL="342900" indent="-342900">
              <a:buAutoNum type="arabicPeriod"/>
            </a:pPr>
            <a:r>
              <a:rPr lang="ru-RU" sz="6000" dirty="0" smtClean="0">
                <a:solidFill>
                  <a:srgbClr val="FF0000"/>
                </a:solidFill>
              </a:rPr>
              <a:t>Алёша Попович</a:t>
            </a:r>
          </a:p>
          <a:p>
            <a:pPr marL="342900" indent="-342900">
              <a:buAutoNum type="arabicPeriod"/>
            </a:pPr>
            <a:r>
              <a:rPr lang="ru-RU" sz="6000" dirty="0" smtClean="0"/>
              <a:t>Добрыня Никитич</a:t>
            </a:r>
            <a:endParaRPr lang="ru-RU" sz="6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642918"/>
            <a:ext cx="821537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Кого освободил из плена Змея Огненного Добрыня Никитич?</a:t>
            </a:r>
          </a:p>
          <a:p>
            <a:r>
              <a:rPr lang="ru-RU" sz="6000" dirty="0" smtClean="0">
                <a:solidFill>
                  <a:srgbClr val="FF0000"/>
                </a:solidFill>
              </a:rPr>
              <a:t>1.Елену Прекрасную</a:t>
            </a:r>
          </a:p>
          <a:p>
            <a:r>
              <a:rPr lang="ru-RU" sz="6000" dirty="0" smtClean="0">
                <a:solidFill>
                  <a:srgbClr val="00B050"/>
                </a:solidFill>
              </a:rPr>
              <a:t>2.Василису Премудрую</a:t>
            </a:r>
          </a:p>
          <a:p>
            <a:r>
              <a:rPr lang="ru-RU" sz="6000" dirty="0" smtClean="0">
                <a:solidFill>
                  <a:srgbClr val="7030A0"/>
                </a:solidFill>
              </a:rPr>
              <a:t>3. Забаву </a:t>
            </a:r>
            <a:r>
              <a:rPr lang="ru-RU" sz="6000" dirty="0" err="1" smtClean="0">
                <a:solidFill>
                  <a:srgbClr val="7030A0"/>
                </a:solidFill>
              </a:rPr>
              <a:t>Путятичну</a:t>
            </a:r>
            <a:endParaRPr lang="ru-RU" sz="60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642918"/>
            <a:ext cx="7826181" cy="40626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Богатырь обладал силой огромной, но никогда не воевал</a:t>
            </a:r>
            <a:br>
              <a:rPr lang="ru-RU" dirty="0" smtClean="0"/>
            </a:br>
            <a:r>
              <a:rPr lang="ru-RU" sz="6000" dirty="0" smtClean="0">
                <a:solidFill>
                  <a:srgbClr val="FF0000"/>
                </a:solidFill>
              </a:rPr>
              <a:t>1</a:t>
            </a:r>
            <a:r>
              <a:rPr lang="ru-RU" sz="6000" dirty="0" smtClean="0">
                <a:solidFill>
                  <a:srgbClr val="FF0000"/>
                </a:solidFill>
              </a:rPr>
              <a:t>. Микула</a:t>
            </a:r>
          </a:p>
          <a:p>
            <a:r>
              <a:rPr lang="ru-RU" sz="6000" dirty="0" smtClean="0">
                <a:solidFill>
                  <a:srgbClr val="FF0000"/>
                </a:solidFill>
              </a:rPr>
              <a:t> </a:t>
            </a:r>
            <a:r>
              <a:rPr lang="ru-RU" sz="6000" dirty="0" err="1" smtClean="0">
                <a:solidFill>
                  <a:srgbClr val="FF0000"/>
                </a:solidFill>
              </a:rPr>
              <a:t>Селянинович</a:t>
            </a:r>
            <a:endParaRPr lang="ru-RU" sz="6000" dirty="0" smtClean="0">
              <a:solidFill>
                <a:srgbClr val="FF0000"/>
              </a:solidFill>
            </a:endParaRPr>
          </a:p>
          <a:p>
            <a:r>
              <a:rPr lang="ru-RU" sz="6000" dirty="0" smtClean="0"/>
              <a:t>2. </a:t>
            </a:r>
            <a:r>
              <a:rPr lang="ru-RU" sz="6000" dirty="0" err="1" smtClean="0"/>
              <a:t>Святогор</a:t>
            </a:r>
            <a:endParaRPr lang="ru-RU" sz="6000" dirty="0" smtClean="0"/>
          </a:p>
          <a:p>
            <a:r>
              <a:rPr lang="ru-RU" sz="6000" dirty="0" smtClean="0">
                <a:solidFill>
                  <a:srgbClr val="7030A0"/>
                </a:solidFill>
              </a:rPr>
              <a:t>3.Василий Буслаев</a:t>
            </a:r>
            <a:endParaRPr lang="ru-RU" sz="60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285728"/>
            <a:ext cx="857256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 кем из богатырей побратался </a:t>
            </a:r>
            <a:r>
              <a:rPr lang="ru-RU" dirty="0" err="1" smtClean="0"/>
              <a:t>Святогор</a:t>
            </a:r>
            <a:r>
              <a:rPr lang="ru-RU" dirty="0" smtClean="0"/>
              <a:t>?</a:t>
            </a:r>
          </a:p>
          <a:p>
            <a:r>
              <a:rPr lang="ru-RU" dirty="0" smtClean="0"/>
              <a:t> </a:t>
            </a:r>
            <a:r>
              <a:rPr lang="ru-RU" sz="6000" dirty="0" smtClean="0">
                <a:solidFill>
                  <a:srgbClr val="FF0000"/>
                </a:solidFill>
              </a:rPr>
              <a:t>1. С Ильёй Муромцем</a:t>
            </a:r>
          </a:p>
          <a:p>
            <a:pPr marL="342900" indent="-342900">
              <a:buAutoNum type="arabicPlain" startAt="2"/>
            </a:pPr>
            <a:r>
              <a:rPr lang="ru-RU" sz="6000" dirty="0" smtClean="0">
                <a:solidFill>
                  <a:srgbClr val="00B050"/>
                </a:solidFill>
              </a:rPr>
              <a:t>.С Алёшей Поповичем</a:t>
            </a:r>
          </a:p>
          <a:p>
            <a:pPr marL="342900" indent="-342900">
              <a:buAutoNum type="arabicPlain" startAt="2"/>
            </a:pPr>
            <a:r>
              <a:rPr lang="ru-RU" sz="6000" dirty="0" smtClean="0"/>
              <a:t>.С Добрыней Никитичем</a:t>
            </a:r>
            <a:endParaRPr lang="ru-RU" sz="6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ttp://www.edu54.ru/sites/default/files/images/2010/04/f0c7c00a712c4549c0401d9de312fa72c46d893a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2571750"/>
            <a:ext cx="57150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91440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dirty="0"/>
              <a:t> </a:t>
            </a:r>
            <a:r>
              <a:rPr lang="ru-RU" sz="6000" dirty="0" smtClean="0"/>
              <a:t>Отечеством мы зовём      	Россию 	потому, </a:t>
            </a:r>
          </a:p>
          <a:p>
            <a:r>
              <a:rPr lang="ru-RU" sz="6000" dirty="0" smtClean="0"/>
              <a:t>	что в ней жили 	испокон</a:t>
            </a:r>
          </a:p>
          <a:p>
            <a:r>
              <a:rPr lang="ru-RU" sz="6000" dirty="0" smtClean="0"/>
              <a:t> веку  </a:t>
            </a:r>
          </a:p>
          <a:p>
            <a:r>
              <a:rPr lang="ru-RU" sz="6000" dirty="0" smtClean="0"/>
              <a:t>	отцы и</a:t>
            </a:r>
          </a:p>
          <a:p>
            <a:r>
              <a:rPr lang="ru-RU" sz="6000" dirty="0" smtClean="0"/>
              <a:t> деды наши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357166"/>
            <a:ext cx="8742819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Кому служили богатыри, изображённые на картине В.М. Васнецова?</a:t>
            </a:r>
          </a:p>
          <a:p>
            <a:pPr marL="342900" indent="-342900">
              <a:buAutoNum type="arabicPeriod"/>
            </a:pPr>
            <a:r>
              <a:rPr lang="ru-RU" sz="6000" dirty="0" err="1" smtClean="0">
                <a:solidFill>
                  <a:srgbClr val="FFC000"/>
                </a:solidFill>
              </a:rPr>
              <a:t>Владимиру-Красно</a:t>
            </a:r>
            <a:r>
              <a:rPr lang="ru-RU" sz="6000" dirty="0" smtClean="0">
                <a:solidFill>
                  <a:srgbClr val="FFC000"/>
                </a:solidFill>
              </a:rPr>
              <a:t> Солнышку</a:t>
            </a:r>
          </a:p>
          <a:p>
            <a:pPr marL="342900" indent="-342900">
              <a:buAutoNum type="arabicPeriod"/>
            </a:pPr>
            <a:r>
              <a:rPr lang="ru-RU" sz="6000" dirty="0" err="1" smtClean="0">
                <a:solidFill>
                  <a:srgbClr val="FF0000"/>
                </a:solidFill>
              </a:rPr>
              <a:t>Владимиру-Ясному</a:t>
            </a:r>
            <a:r>
              <a:rPr lang="ru-RU" sz="6000" dirty="0" smtClean="0">
                <a:solidFill>
                  <a:srgbClr val="FF0000"/>
                </a:solidFill>
              </a:rPr>
              <a:t> Соколу</a:t>
            </a:r>
          </a:p>
          <a:p>
            <a:pPr marL="342900" indent="-342900">
              <a:buAutoNum type="arabicPeriod"/>
            </a:pPr>
            <a:r>
              <a:rPr lang="ru-RU" sz="6000" dirty="0" smtClean="0">
                <a:solidFill>
                  <a:srgbClr val="00B050"/>
                </a:solidFill>
              </a:rPr>
              <a:t>Владимиру Мудрому</a:t>
            </a:r>
            <a:endParaRPr lang="ru-RU" sz="60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357166"/>
            <a:ext cx="850112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 </a:t>
            </a:r>
            <a:r>
              <a:rPr lang="ru-RU" dirty="0" err="1" smtClean="0"/>
              <a:t>богатырши</a:t>
            </a:r>
            <a:r>
              <a:rPr lang="ru-RU" dirty="0" smtClean="0"/>
              <a:t>: Катерина, Настасья, Василиса  - чьи это дочери?</a:t>
            </a:r>
          </a:p>
          <a:p>
            <a:pPr marL="342900" indent="-342900">
              <a:buAutoNum type="arabicPeriod"/>
            </a:pPr>
            <a:r>
              <a:rPr lang="ru-RU" sz="6000" dirty="0" smtClean="0"/>
              <a:t>Ильи Муромца</a:t>
            </a:r>
          </a:p>
          <a:p>
            <a:pPr marL="342900" indent="-342900">
              <a:buAutoNum type="arabicPeriod"/>
            </a:pPr>
            <a:r>
              <a:rPr lang="ru-RU" sz="6000" dirty="0" err="1" smtClean="0">
                <a:solidFill>
                  <a:srgbClr val="FF0000"/>
                </a:solidFill>
              </a:rPr>
              <a:t>Микулы</a:t>
            </a:r>
            <a:r>
              <a:rPr lang="ru-RU" sz="6000" dirty="0" smtClean="0">
                <a:solidFill>
                  <a:srgbClr val="FF0000"/>
                </a:solidFill>
              </a:rPr>
              <a:t> </a:t>
            </a:r>
            <a:r>
              <a:rPr lang="ru-RU" sz="6000" dirty="0" err="1" smtClean="0">
                <a:solidFill>
                  <a:srgbClr val="FF0000"/>
                </a:solidFill>
              </a:rPr>
              <a:t>Селяниновича</a:t>
            </a:r>
            <a:endParaRPr lang="ru-RU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img0.liveinternet.ru/images/attach/c/0/44/970/44970308_satarov_8_143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1785926"/>
            <a:ext cx="5715000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0"/>
            <a:ext cx="91440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 </a:t>
            </a:r>
            <a:r>
              <a:rPr lang="ru-RU" sz="4800" dirty="0" smtClean="0"/>
              <a:t>Родиной мы её зовём   	потому, </a:t>
            </a:r>
          </a:p>
          <a:p>
            <a:r>
              <a:rPr lang="ru-RU" sz="4800" dirty="0" smtClean="0"/>
              <a:t>	что в ней мы родились, </a:t>
            </a:r>
          </a:p>
          <a:p>
            <a:r>
              <a:rPr lang="ru-RU" sz="4800" dirty="0" smtClean="0"/>
              <a:t>	в ней говорят</a:t>
            </a:r>
          </a:p>
          <a:p>
            <a:r>
              <a:rPr lang="ru-RU" sz="4800" dirty="0" smtClean="0"/>
              <a:t> родным </a:t>
            </a:r>
          </a:p>
          <a:p>
            <a:r>
              <a:rPr lang="ru-RU" sz="4800" dirty="0" smtClean="0"/>
              <a:t>	языком, </a:t>
            </a:r>
          </a:p>
          <a:p>
            <a:r>
              <a:rPr lang="ru-RU" sz="4800" dirty="0" smtClean="0"/>
              <a:t>	в ней для нас</a:t>
            </a:r>
          </a:p>
          <a:p>
            <a:r>
              <a:rPr lang="ru-RU" sz="4800" dirty="0" smtClean="0"/>
              <a:t> всё родное</a:t>
            </a:r>
            <a:r>
              <a:rPr lang="ru-RU" sz="5400" dirty="0" smtClean="0"/>
              <a:t>, 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://www.anypics.ru/pic/201210/1366x768/anypics.ru-761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428737"/>
            <a:ext cx="8226441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0" y="0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	а матерью потому, что 	она вскормила своим 	хлебом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g0.liveinternet.ru/images/attach/c/8/99/70/99070682_large_Baykal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395398"/>
            <a:ext cx="8596336" cy="5105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	вспоила своими водами, 	выучила своему языку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allphoto.in.ua/photo/13/es212764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3575" y="2818861"/>
            <a:ext cx="5940425" cy="4039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0" y="214290"/>
            <a:ext cx="9144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	</a:t>
            </a:r>
            <a:r>
              <a:rPr lang="ru-RU" sz="4600" dirty="0" smtClean="0"/>
              <a:t>Много есть на свете,          	кроме России, </a:t>
            </a:r>
          </a:p>
          <a:p>
            <a:r>
              <a:rPr lang="ru-RU" sz="4600" dirty="0"/>
              <a:t> </a:t>
            </a:r>
            <a:r>
              <a:rPr lang="ru-RU" sz="4600" dirty="0" smtClean="0"/>
              <a:t>всяких хороших                 </a:t>
            </a:r>
          </a:p>
          <a:p>
            <a:r>
              <a:rPr lang="ru-RU" sz="4600" dirty="0" smtClean="0"/>
              <a:t>  государств 	</a:t>
            </a:r>
          </a:p>
          <a:p>
            <a:r>
              <a:rPr lang="ru-RU" sz="4600" dirty="0"/>
              <a:t> </a:t>
            </a:r>
            <a:r>
              <a:rPr lang="ru-RU" sz="4600" dirty="0" smtClean="0"/>
              <a:t>и земель, </a:t>
            </a:r>
          </a:p>
          <a:p>
            <a:r>
              <a:rPr lang="ru-RU" sz="4600" dirty="0"/>
              <a:t> </a:t>
            </a:r>
            <a:r>
              <a:rPr lang="ru-RU" sz="4600" dirty="0" smtClean="0"/>
              <a:t>но одна</a:t>
            </a:r>
          </a:p>
          <a:p>
            <a:r>
              <a:rPr lang="ru-RU" sz="4600" dirty="0" smtClean="0"/>
              <a:t> у человека </a:t>
            </a:r>
          </a:p>
          <a:p>
            <a:r>
              <a:rPr lang="ru-RU" sz="4600" dirty="0" smtClean="0"/>
              <a:t>родная мать – одна у него </a:t>
            </a:r>
          </a:p>
          <a:p>
            <a:r>
              <a:rPr lang="ru-RU" sz="4600" dirty="0" smtClean="0"/>
              <a:t>и Родина</a:t>
            </a:r>
            <a:endParaRPr lang="ru-RU" sz="4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642918"/>
            <a:ext cx="850112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Патриот</a:t>
            </a:r>
            <a:r>
              <a:rPr lang="ru-RU" sz="4800" dirty="0" smtClean="0"/>
              <a:t> – человек, преданный своему народу, </a:t>
            </a:r>
          </a:p>
          <a:p>
            <a:r>
              <a:rPr lang="ru-RU" sz="4800" dirty="0" smtClean="0"/>
              <a:t>любящий своё Отечество, </a:t>
            </a:r>
          </a:p>
          <a:p>
            <a:r>
              <a:rPr lang="ru-RU" sz="4800" dirty="0" smtClean="0"/>
              <a:t>готовый на жертвы и совершающий подвиги </a:t>
            </a:r>
          </a:p>
          <a:p>
            <a:r>
              <a:rPr lang="ru-RU" sz="4800" dirty="0" smtClean="0"/>
              <a:t>во имя интересов своей Родины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714356"/>
            <a:ext cx="800105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rgbClr val="FF0000"/>
                </a:solidFill>
              </a:rPr>
              <a:t>Патриотизм</a:t>
            </a:r>
            <a:r>
              <a:rPr lang="ru-RU" sz="6000" dirty="0" smtClean="0"/>
              <a:t> – любовь, преданность</a:t>
            </a:r>
          </a:p>
          <a:p>
            <a:r>
              <a:rPr lang="ru-RU" sz="6000" dirty="0" smtClean="0"/>
              <a:t> и привязанность к Отечеству, к своему народу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мамке\image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62536" y="-214338"/>
            <a:ext cx="10406536" cy="831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133</TotalTime>
  <Words>230</Words>
  <Application>Microsoft Office PowerPoint</Application>
  <PresentationFormat>Экран (4:3)</PresentationFormat>
  <Paragraphs>76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Аспект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>Домище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А.Ф.</dc:creator>
  <cp:lastModifiedBy>А.Ф.</cp:lastModifiedBy>
  <cp:revision>15</cp:revision>
  <dcterms:created xsi:type="dcterms:W3CDTF">2003-12-31T21:06:21Z</dcterms:created>
  <dcterms:modified xsi:type="dcterms:W3CDTF">2003-12-31T21:48:14Z</dcterms:modified>
</cp:coreProperties>
</file>