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  <p:sldId id="267" r:id="rId14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720" autoAdjust="0"/>
    <p:restoredTop sz="86410"/>
  </p:normalViewPr>
  <p:slideViewPr>
    <p:cSldViewPr>
      <p:cViewPr varScale="1">
        <p:scale>
          <a:sx n="55" d="100"/>
          <a:sy n="55" d="100"/>
        </p:scale>
        <p:origin x="-566" y="-82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364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3948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4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9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80350" y="609600"/>
            <a:ext cx="20764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51000" y="609600"/>
            <a:ext cx="60769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03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24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0419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51000" y="19812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80100" y="19812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08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5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8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02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517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3298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83" name="Group 259"/>
          <p:cNvGrpSpPr>
            <a:grpSpLocks/>
          </p:cNvGrpSpPr>
          <p:nvPr/>
        </p:nvGrpSpPr>
        <p:grpSpPr bwMode="auto">
          <a:xfrm>
            <a:off x="160338" y="-68263"/>
            <a:ext cx="1393825" cy="7011988"/>
            <a:chOff x="101" y="-43"/>
            <a:chExt cx="878" cy="4417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0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10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8080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0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E0E1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11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F0F1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1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2121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1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4141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2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818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2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A1A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2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B1B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3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D1D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3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020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3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1212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4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323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4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525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4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828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5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A2A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5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B2B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15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D2D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131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6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232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16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4344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17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636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17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939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17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B3B4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18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C3C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8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E3E4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18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141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9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24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9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4445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9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646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0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A4A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0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C4C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0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D4D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1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F4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1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252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1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3536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2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555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2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858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2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B5B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3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D5D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3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E5E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3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060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4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464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4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565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4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7678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5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969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C6C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6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E6E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070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272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7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575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676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7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878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8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A7A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8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D7D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8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F7F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9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080A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9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282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686A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30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787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30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888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30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A8A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31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D8DB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31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F8F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1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090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2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292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2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595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2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69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3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898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3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999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3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C9C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34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34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4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0A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35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2A2C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35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3A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35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5A5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6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6A6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36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9A9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36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AAA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37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BA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37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CAC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37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EAE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38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FAF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38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0B0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8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1B1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39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3B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39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4B4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39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5B5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0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6B6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0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8B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40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8B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41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9B9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41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ABA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41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BBB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42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CBC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42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DBD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42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EBE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43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FBF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43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FBF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43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0C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44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1C1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44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44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45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45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45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4C4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46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4C4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46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5C5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46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47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47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47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48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48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48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49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49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49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50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50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50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51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51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51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52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52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53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C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53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C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53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54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54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54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BCB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55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55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55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56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ACA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" name="Freeform 140"/>
            <p:cNvSpPr>
              <a:spLocks/>
            </p:cNvSpPr>
            <p:nvPr/>
          </p:nvSpPr>
          <p:spPr bwMode="auto">
            <a:xfrm>
              <a:off x="56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56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" name="Freeform 142"/>
            <p:cNvSpPr>
              <a:spLocks/>
            </p:cNvSpPr>
            <p:nvPr/>
          </p:nvSpPr>
          <p:spPr bwMode="auto">
            <a:xfrm>
              <a:off x="57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9C9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" name="Freeform 143"/>
            <p:cNvSpPr>
              <a:spLocks/>
            </p:cNvSpPr>
            <p:nvPr/>
          </p:nvSpPr>
          <p:spPr bwMode="auto">
            <a:xfrm>
              <a:off x="57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" name="Freeform 144"/>
            <p:cNvSpPr>
              <a:spLocks/>
            </p:cNvSpPr>
            <p:nvPr/>
          </p:nvSpPr>
          <p:spPr bwMode="auto">
            <a:xfrm>
              <a:off x="57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8C8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9" name="Freeform 145"/>
            <p:cNvSpPr>
              <a:spLocks/>
            </p:cNvSpPr>
            <p:nvPr/>
          </p:nvSpPr>
          <p:spPr bwMode="auto">
            <a:xfrm>
              <a:off x="58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0" name="Freeform 146"/>
            <p:cNvSpPr>
              <a:spLocks/>
            </p:cNvSpPr>
            <p:nvPr/>
          </p:nvSpPr>
          <p:spPr bwMode="auto">
            <a:xfrm>
              <a:off x="58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1" name="Freeform 147"/>
            <p:cNvSpPr>
              <a:spLocks/>
            </p:cNvSpPr>
            <p:nvPr/>
          </p:nvSpPr>
          <p:spPr bwMode="auto">
            <a:xfrm>
              <a:off x="58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7C7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59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59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6C6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59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5C5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60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5C5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60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4C4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60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61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3C3F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61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61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2C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62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1C1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" name="Freeform 158"/>
            <p:cNvSpPr>
              <a:spLocks/>
            </p:cNvSpPr>
            <p:nvPr/>
          </p:nvSpPr>
          <p:spPr bwMode="auto">
            <a:xfrm>
              <a:off x="62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0C0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3" name="Freeform 159"/>
            <p:cNvSpPr>
              <a:spLocks/>
            </p:cNvSpPr>
            <p:nvPr/>
          </p:nvSpPr>
          <p:spPr bwMode="auto">
            <a:xfrm>
              <a:off x="62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C0C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4" name="Freeform 160"/>
            <p:cNvSpPr>
              <a:spLocks/>
            </p:cNvSpPr>
            <p:nvPr/>
          </p:nvSpPr>
          <p:spPr bwMode="auto">
            <a:xfrm>
              <a:off x="63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FBF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63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EBE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6" name="Freeform 162"/>
            <p:cNvSpPr>
              <a:spLocks/>
            </p:cNvSpPr>
            <p:nvPr/>
          </p:nvSpPr>
          <p:spPr bwMode="auto">
            <a:xfrm>
              <a:off x="63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DBD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7" name="Freeform 163"/>
            <p:cNvSpPr>
              <a:spLocks/>
            </p:cNvSpPr>
            <p:nvPr/>
          </p:nvSpPr>
          <p:spPr bwMode="auto">
            <a:xfrm>
              <a:off x="64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CBC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8" name="Freeform 164"/>
            <p:cNvSpPr>
              <a:spLocks/>
            </p:cNvSpPr>
            <p:nvPr/>
          </p:nvSpPr>
          <p:spPr bwMode="auto">
            <a:xfrm>
              <a:off x="64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BBB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9" name="Freeform 165"/>
            <p:cNvSpPr>
              <a:spLocks/>
            </p:cNvSpPr>
            <p:nvPr/>
          </p:nvSpPr>
          <p:spPr bwMode="auto">
            <a:xfrm>
              <a:off x="64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ABA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0" name="Freeform 166"/>
            <p:cNvSpPr>
              <a:spLocks/>
            </p:cNvSpPr>
            <p:nvPr/>
          </p:nvSpPr>
          <p:spPr bwMode="auto">
            <a:xfrm>
              <a:off x="65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ABA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1" name="Freeform 167"/>
            <p:cNvSpPr>
              <a:spLocks/>
            </p:cNvSpPr>
            <p:nvPr/>
          </p:nvSpPr>
          <p:spPr bwMode="auto">
            <a:xfrm>
              <a:off x="65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9B9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2" name="Freeform 168"/>
            <p:cNvSpPr>
              <a:spLocks/>
            </p:cNvSpPr>
            <p:nvPr/>
          </p:nvSpPr>
          <p:spPr bwMode="auto">
            <a:xfrm>
              <a:off x="65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8B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3" name="Freeform 169"/>
            <p:cNvSpPr>
              <a:spLocks/>
            </p:cNvSpPr>
            <p:nvPr/>
          </p:nvSpPr>
          <p:spPr bwMode="auto">
            <a:xfrm>
              <a:off x="66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6B6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4" name="Freeform 170"/>
            <p:cNvSpPr>
              <a:spLocks/>
            </p:cNvSpPr>
            <p:nvPr/>
          </p:nvSpPr>
          <p:spPr bwMode="auto">
            <a:xfrm>
              <a:off x="66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5B5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5" name="Freeform 171"/>
            <p:cNvSpPr>
              <a:spLocks/>
            </p:cNvSpPr>
            <p:nvPr/>
          </p:nvSpPr>
          <p:spPr bwMode="auto">
            <a:xfrm>
              <a:off x="66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4B4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6" name="Freeform 172"/>
            <p:cNvSpPr>
              <a:spLocks/>
            </p:cNvSpPr>
            <p:nvPr/>
          </p:nvSpPr>
          <p:spPr bwMode="auto">
            <a:xfrm>
              <a:off x="67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3B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7" name="Freeform 173"/>
            <p:cNvSpPr>
              <a:spLocks/>
            </p:cNvSpPr>
            <p:nvPr/>
          </p:nvSpPr>
          <p:spPr bwMode="auto">
            <a:xfrm>
              <a:off x="67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1B1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8" name="Freeform 174"/>
            <p:cNvSpPr>
              <a:spLocks/>
            </p:cNvSpPr>
            <p:nvPr/>
          </p:nvSpPr>
          <p:spPr bwMode="auto">
            <a:xfrm>
              <a:off x="67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B1B1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9" name="Freeform 175"/>
            <p:cNvSpPr>
              <a:spLocks/>
            </p:cNvSpPr>
            <p:nvPr/>
          </p:nvSpPr>
          <p:spPr bwMode="auto">
            <a:xfrm>
              <a:off x="68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FAF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0" name="Freeform 176"/>
            <p:cNvSpPr>
              <a:spLocks/>
            </p:cNvSpPr>
            <p:nvPr/>
          </p:nvSpPr>
          <p:spPr bwMode="auto">
            <a:xfrm>
              <a:off x="68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EAE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1" name="Freeform 177"/>
            <p:cNvSpPr>
              <a:spLocks/>
            </p:cNvSpPr>
            <p:nvPr/>
          </p:nvSpPr>
          <p:spPr bwMode="auto">
            <a:xfrm>
              <a:off x="68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CAC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2" name="Freeform 178"/>
            <p:cNvSpPr>
              <a:spLocks/>
            </p:cNvSpPr>
            <p:nvPr/>
          </p:nvSpPr>
          <p:spPr bwMode="auto">
            <a:xfrm>
              <a:off x="69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BAB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3" name="Freeform 179"/>
            <p:cNvSpPr>
              <a:spLocks/>
            </p:cNvSpPr>
            <p:nvPr/>
          </p:nvSpPr>
          <p:spPr bwMode="auto">
            <a:xfrm>
              <a:off x="69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AAA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4" name="Freeform 180"/>
            <p:cNvSpPr>
              <a:spLocks/>
            </p:cNvSpPr>
            <p:nvPr/>
          </p:nvSpPr>
          <p:spPr bwMode="auto">
            <a:xfrm>
              <a:off x="69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9A9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5" name="Freeform 181"/>
            <p:cNvSpPr>
              <a:spLocks/>
            </p:cNvSpPr>
            <p:nvPr/>
          </p:nvSpPr>
          <p:spPr bwMode="auto">
            <a:xfrm>
              <a:off x="70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6A6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6" name="Freeform 182"/>
            <p:cNvSpPr>
              <a:spLocks/>
            </p:cNvSpPr>
            <p:nvPr/>
          </p:nvSpPr>
          <p:spPr bwMode="auto">
            <a:xfrm>
              <a:off x="70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6A6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7" name="Freeform 183"/>
            <p:cNvSpPr>
              <a:spLocks/>
            </p:cNvSpPr>
            <p:nvPr/>
          </p:nvSpPr>
          <p:spPr bwMode="auto">
            <a:xfrm>
              <a:off x="70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4A4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8" name="Freeform 184"/>
            <p:cNvSpPr>
              <a:spLocks/>
            </p:cNvSpPr>
            <p:nvPr/>
          </p:nvSpPr>
          <p:spPr bwMode="auto">
            <a:xfrm>
              <a:off x="71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2A2C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9" name="Freeform 185"/>
            <p:cNvSpPr>
              <a:spLocks/>
            </p:cNvSpPr>
            <p:nvPr/>
          </p:nvSpPr>
          <p:spPr bwMode="auto">
            <a:xfrm>
              <a:off x="71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A0A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0" name="Freeform 186"/>
            <p:cNvSpPr>
              <a:spLocks/>
            </p:cNvSpPr>
            <p:nvPr/>
          </p:nvSpPr>
          <p:spPr bwMode="auto">
            <a:xfrm>
              <a:off x="71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1" name="Freeform 187"/>
            <p:cNvSpPr>
              <a:spLocks/>
            </p:cNvSpPr>
            <p:nvPr/>
          </p:nvSpPr>
          <p:spPr bwMode="auto">
            <a:xfrm>
              <a:off x="72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E9EC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2" name="Freeform 188"/>
            <p:cNvSpPr>
              <a:spLocks/>
            </p:cNvSpPr>
            <p:nvPr/>
          </p:nvSpPr>
          <p:spPr bwMode="auto">
            <a:xfrm>
              <a:off x="72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C9C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72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999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4" name="Freeform 190"/>
            <p:cNvSpPr>
              <a:spLocks/>
            </p:cNvSpPr>
            <p:nvPr/>
          </p:nvSpPr>
          <p:spPr bwMode="auto">
            <a:xfrm>
              <a:off x="73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898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5" name="Freeform 191"/>
            <p:cNvSpPr>
              <a:spLocks/>
            </p:cNvSpPr>
            <p:nvPr/>
          </p:nvSpPr>
          <p:spPr bwMode="auto">
            <a:xfrm>
              <a:off x="73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797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6" name="Freeform 192"/>
            <p:cNvSpPr>
              <a:spLocks/>
            </p:cNvSpPr>
            <p:nvPr/>
          </p:nvSpPr>
          <p:spPr bwMode="auto">
            <a:xfrm>
              <a:off x="73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595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7" name="Freeform 193"/>
            <p:cNvSpPr>
              <a:spLocks/>
            </p:cNvSpPr>
            <p:nvPr/>
          </p:nvSpPr>
          <p:spPr bwMode="auto">
            <a:xfrm>
              <a:off x="74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292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8" name="Freeform 194"/>
            <p:cNvSpPr>
              <a:spLocks/>
            </p:cNvSpPr>
            <p:nvPr/>
          </p:nvSpPr>
          <p:spPr bwMode="auto">
            <a:xfrm>
              <a:off x="74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9090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9" name="Freeform 195"/>
            <p:cNvSpPr>
              <a:spLocks/>
            </p:cNvSpPr>
            <p:nvPr/>
          </p:nvSpPr>
          <p:spPr bwMode="auto">
            <a:xfrm>
              <a:off x="74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F8F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0" name="Freeform 196"/>
            <p:cNvSpPr>
              <a:spLocks/>
            </p:cNvSpPr>
            <p:nvPr/>
          </p:nvSpPr>
          <p:spPr bwMode="auto">
            <a:xfrm>
              <a:off x="75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D8DB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1" name="Freeform 197"/>
            <p:cNvSpPr>
              <a:spLocks/>
            </p:cNvSpPr>
            <p:nvPr/>
          </p:nvSpPr>
          <p:spPr bwMode="auto">
            <a:xfrm>
              <a:off x="75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A8AA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2" name="Freeform 198"/>
            <p:cNvSpPr>
              <a:spLocks/>
            </p:cNvSpPr>
            <p:nvPr/>
          </p:nvSpPr>
          <p:spPr bwMode="auto">
            <a:xfrm>
              <a:off x="75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989A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3" name="Freeform 199"/>
            <p:cNvSpPr>
              <a:spLocks/>
            </p:cNvSpPr>
            <p:nvPr/>
          </p:nvSpPr>
          <p:spPr bwMode="auto">
            <a:xfrm>
              <a:off x="76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787A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4" name="Freeform 200"/>
            <p:cNvSpPr>
              <a:spLocks/>
            </p:cNvSpPr>
            <p:nvPr/>
          </p:nvSpPr>
          <p:spPr bwMode="auto">
            <a:xfrm>
              <a:off x="76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686A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5" name="Freeform 201"/>
            <p:cNvSpPr>
              <a:spLocks/>
            </p:cNvSpPr>
            <p:nvPr/>
          </p:nvSpPr>
          <p:spPr bwMode="auto">
            <a:xfrm>
              <a:off x="76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282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6" name="Freeform 202"/>
            <p:cNvSpPr>
              <a:spLocks/>
            </p:cNvSpPr>
            <p:nvPr/>
          </p:nvSpPr>
          <p:spPr bwMode="auto">
            <a:xfrm>
              <a:off x="77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8080A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7" name="Freeform 203"/>
            <p:cNvSpPr>
              <a:spLocks/>
            </p:cNvSpPr>
            <p:nvPr/>
          </p:nvSpPr>
          <p:spPr bwMode="auto">
            <a:xfrm>
              <a:off x="77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F7F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" name="Freeform 204"/>
            <p:cNvSpPr>
              <a:spLocks/>
            </p:cNvSpPr>
            <p:nvPr/>
          </p:nvSpPr>
          <p:spPr bwMode="auto">
            <a:xfrm>
              <a:off x="77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D7D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" name="Freeform 205"/>
            <p:cNvSpPr>
              <a:spLocks/>
            </p:cNvSpPr>
            <p:nvPr/>
          </p:nvSpPr>
          <p:spPr bwMode="auto">
            <a:xfrm>
              <a:off x="78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A7A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" name="Freeform 206"/>
            <p:cNvSpPr>
              <a:spLocks/>
            </p:cNvSpPr>
            <p:nvPr/>
          </p:nvSpPr>
          <p:spPr bwMode="auto">
            <a:xfrm>
              <a:off x="78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979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" name="Freeform 207"/>
            <p:cNvSpPr>
              <a:spLocks/>
            </p:cNvSpPr>
            <p:nvPr/>
          </p:nvSpPr>
          <p:spPr bwMode="auto">
            <a:xfrm>
              <a:off x="789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7779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" name="Freeform 208"/>
            <p:cNvSpPr>
              <a:spLocks/>
            </p:cNvSpPr>
            <p:nvPr/>
          </p:nvSpPr>
          <p:spPr bwMode="auto">
            <a:xfrm>
              <a:off x="79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575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" name="Freeform 209"/>
            <p:cNvSpPr>
              <a:spLocks/>
            </p:cNvSpPr>
            <p:nvPr/>
          </p:nvSpPr>
          <p:spPr bwMode="auto">
            <a:xfrm>
              <a:off x="79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272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80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7070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" name="Freeform 211"/>
            <p:cNvSpPr>
              <a:spLocks/>
            </p:cNvSpPr>
            <p:nvPr/>
          </p:nvSpPr>
          <p:spPr bwMode="auto">
            <a:xfrm>
              <a:off x="80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E6E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" name="Freeform 212"/>
            <p:cNvSpPr>
              <a:spLocks/>
            </p:cNvSpPr>
            <p:nvPr/>
          </p:nvSpPr>
          <p:spPr bwMode="auto">
            <a:xfrm>
              <a:off x="80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C6C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" name="Freeform 213"/>
            <p:cNvSpPr>
              <a:spLocks/>
            </p:cNvSpPr>
            <p:nvPr/>
          </p:nvSpPr>
          <p:spPr bwMode="auto">
            <a:xfrm>
              <a:off x="81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969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" name="Freeform 214"/>
            <p:cNvSpPr>
              <a:spLocks/>
            </p:cNvSpPr>
            <p:nvPr/>
          </p:nvSpPr>
          <p:spPr bwMode="auto">
            <a:xfrm>
              <a:off x="81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868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" name="Freeform 215"/>
            <p:cNvSpPr>
              <a:spLocks/>
            </p:cNvSpPr>
            <p:nvPr/>
          </p:nvSpPr>
          <p:spPr bwMode="auto">
            <a:xfrm>
              <a:off x="816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6667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82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464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" name="Freeform 217"/>
            <p:cNvSpPr>
              <a:spLocks/>
            </p:cNvSpPr>
            <p:nvPr/>
          </p:nvSpPr>
          <p:spPr bwMode="auto">
            <a:xfrm>
              <a:off x="82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6060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" name="Freeform 218"/>
            <p:cNvSpPr>
              <a:spLocks/>
            </p:cNvSpPr>
            <p:nvPr/>
          </p:nvSpPr>
          <p:spPr bwMode="auto">
            <a:xfrm>
              <a:off x="82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E5E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" name="Freeform 219"/>
            <p:cNvSpPr>
              <a:spLocks/>
            </p:cNvSpPr>
            <p:nvPr/>
          </p:nvSpPr>
          <p:spPr bwMode="auto">
            <a:xfrm>
              <a:off x="83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D5D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" name="Freeform 220"/>
            <p:cNvSpPr>
              <a:spLocks/>
            </p:cNvSpPr>
            <p:nvPr/>
          </p:nvSpPr>
          <p:spPr bwMode="auto">
            <a:xfrm>
              <a:off x="83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B5B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" name="Freeform 221"/>
            <p:cNvSpPr>
              <a:spLocks/>
            </p:cNvSpPr>
            <p:nvPr/>
          </p:nvSpPr>
          <p:spPr bwMode="auto">
            <a:xfrm>
              <a:off x="83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858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" name="Freeform 222"/>
            <p:cNvSpPr>
              <a:spLocks/>
            </p:cNvSpPr>
            <p:nvPr/>
          </p:nvSpPr>
          <p:spPr bwMode="auto">
            <a:xfrm>
              <a:off x="84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6566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" name="Freeform 223"/>
            <p:cNvSpPr>
              <a:spLocks/>
            </p:cNvSpPr>
            <p:nvPr/>
          </p:nvSpPr>
          <p:spPr bwMode="auto">
            <a:xfrm>
              <a:off x="843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454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" name="Freeform 224"/>
            <p:cNvSpPr>
              <a:spLocks/>
            </p:cNvSpPr>
            <p:nvPr/>
          </p:nvSpPr>
          <p:spPr bwMode="auto">
            <a:xfrm>
              <a:off x="84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5252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" name="Freeform 225"/>
            <p:cNvSpPr>
              <a:spLocks/>
            </p:cNvSpPr>
            <p:nvPr/>
          </p:nvSpPr>
          <p:spPr bwMode="auto">
            <a:xfrm>
              <a:off x="85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F4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" name="Freeform 226"/>
            <p:cNvSpPr>
              <a:spLocks/>
            </p:cNvSpPr>
            <p:nvPr/>
          </p:nvSpPr>
          <p:spPr bwMode="auto">
            <a:xfrm>
              <a:off x="85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D4D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1" name="Freeform 227"/>
            <p:cNvSpPr>
              <a:spLocks/>
            </p:cNvSpPr>
            <p:nvPr/>
          </p:nvSpPr>
          <p:spPr bwMode="auto">
            <a:xfrm>
              <a:off x="85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C4C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2" name="Freeform 228"/>
            <p:cNvSpPr>
              <a:spLocks/>
            </p:cNvSpPr>
            <p:nvPr/>
          </p:nvSpPr>
          <p:spPr bwMode="auto">
            <a:xfrm>
              <a:off x="86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A4A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" name="Freeform 229"/>
            <p:cNvSpPr>
              <a:spLocks/>
            </p:cNvSpPr>
            <p:nvPr/>
          </p:nvSpPr>
          <p:spPr bwMode="auto">
            <a:xfrm>
              <a:off x="86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646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4" name="Freeform 230"/>
            <p:cNvSpPr>
              <a:spLocks/>
            </p:cNvSpPr>
            <p:nvPr/>
          </p:nvSpPr>
          <p:spPr bwMode="auto">
            <a:xfrm>
              <a:off x="86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545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5" name="Freeform 231"/>
            <p:cNvSpPr>
              <a:spLocks/>
            </p:cNvSpPr>
            <p:nvPr/>
          </p:nvSpPr>
          <p:spPr bwMode="auto">
            <a:xfrm>
              <a:off x="870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3435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6" name="Freeform 232"/>
            <p:cNvSpPr>
              <a:spLocks/>
            </p:cNvSpPr>
            <p:nvPr/>
          </p:nvSpPr>
          <p:spPr bwMode="auto">
            <a:xfrm>
              <a:off x="87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4141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7" name="Freeform 233"/>
            <p:cNvSpPr>
              <a:spLocks/>
            </p:cNvSpPr>
            <p:nvPr/>
          </p:nvSpPr>
          <p:spPr bwMode="auto">
            <a:xfrm>
              <a:off x="87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E3E4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8" name="Freeform 234"/>
            <p:cNvSpPr>
              <a:spLocks/>
            </p:cNvSpPr>
            <p:nvPr/>
          </p:nvSpPr>
          <p:spPr bwMode="auto">
            <a:xfrm>
              <a:off x="88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C3C4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9" name="Freeform 235"/>
            <p:cNvSpPr>
              <a:spLocks/>
            </p:cNvSpPr>
            <p:nvPr/>
          </p:nvSpPr>
          <p:spPr bwMode="auto">
            <a:xfrm>
              <a:off x="88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B3B4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0" name="Freeform 236"/>
            <p:cNvSpPr>
              <a:spLocks/>
            </p:cNvSpPr>
            <p:nvPr/>
          </p:nvSpPr>
          <p:spPr bwMode="auto">
            <a:xfrm>
              <a:off x="88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939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1" name="Freeform 237"/>
            <p:cNvSpPr>
              <a:spLocks/>
            </p:cNvSpPr>
            <p:nvPr/>
          </p:nvSpPr>
          <p:spPr bwMode="auto">
            <a:xfrm>
              <a:off x="89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636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2" name="Freeform 238"/>
            <p:cNvSpPr>
              <a:spLocks/>
            </p:cNvSpPr>
            <p:nvPr/>
          </p:nvSpPr>
          <p:spPr bwMode="auto">
            <a:xfrm>
              <a:off x="89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535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3" name="Freeform 239"/>
            <p:cNvSpPr>
              <a:spLocks/>
            </p:cNvSpPr>
            <p:nvPr/>
          </p:nvSpPr>
          <p:spPr bwMode="auto">
            <a:xfrm>
              <a:off x="897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3333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4" name="Freeform 240"/>
            <p:cNvSpPr>
              <a:spLocks/>
            </p:cNvSpPr>
            <p:nvPr/>
          </p:nvSpPr>
          <p:spPr bwMode="auto">
            <a:xfrm>
              <a:off x="90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3131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5" name="Freeform 241"/>
            <p:cNvSpPr>
              <a:spLocks/>
            </p:cNvSpPr>
            <p:nvPr/>
          </p:nvSpPr>
          <p:spPr bwMode="auto">
            <a:xfrm>
              <a:off x="90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D2D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6" name="Freeform 242"/>
            <p:cNvSpPr>
              <a:spLocks/>
            </p:cNvSpPr>
            <p:nvPr/>
          </p:nvSpPr>
          <p:spPr bwMode="auto">
            <a:xfrm>
              <a:off x="90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B2B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7" name="Freeform 243"/>
            <p:cNvSpPr>
              <a:spLocks/>
            </p:cNvSpPr>
            <p:nvPr/>
          </p:nvSpPr>
          <p:spPr bwMode="auto">
            <a:xfrm>
              <a:off x="91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A2A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8" name="Freeform 244"/>
            <p:cNvSpPr>
              <a:spLocks/>
            </p:cNvSpPr>
            <p:nvPr/>
          </p:nvSpPr>
          <p:spPr bwMode="auto">
            <a:xfrm>
              <a:off x="91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828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" name="Freeform 245"/>
            <p:cNvSpPr>
              <a:spLocks/>
            </p:cNvSpPr>
            <p:nvPr/>
          </p:nvSpPr>
          <p:spPr bwMode="auto">
            <a:xfrm>
              <a:off x="91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525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0" name="Freeform 246"/>
            <p:cNvSpPr>
              <a:spLocks/>
            </p:cNvSpPr>
            <p:nvPr/>
          </p:nvSpPr>
          <p:spPr bwMode="auto">
            <a:xfrm>
              <a:off x="92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42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1" name="Freeform 247"/>
            <p:cNvSpPr>
              <a:spLocks/>
            </p:cNvSpPr>
            <p:nvPr/>
          </p:nvSpPr>
          <p:spPr bwMode="auto">
            <a:xfrm>
              <a:off x="924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222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2" name="Freeform 248"/>
            <p:cNvSpPr>
              <a:spLocks/>
            </p:cNvSpPr>
            <p:nvPr/>
          </p:nvSpPr>
          <p:spPr bwMode="auto">
            <a:xfrm>
              <a:off x="92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2020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3" name="Freeform 249"/>
            <p:cNvSpPr>
              <a:spLocks/>
            </p:cNvSpPr>
            <p:nvPr/>
          </p:nvSpPr>
          <p:spPr bwMode="auto">
            <a:xfrm>
              <a:off x="93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D1D2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4" name="Freeform 250"/>
            <p:cNvSpPr>
              <a:spLocks/>
            </p:cNvSpPr>
            <p:nvPr/>
          </p:nvSpPr>
          <p:spPr bwMode="auto">
            <a:xfrm>
              <a:off x="93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B1B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5" name="Freeform 251"/>
            <p:cNvSpPr>
              <a:spLocks/>
            </p:cNvSpPr>
            <p:nvPr/>
          </p:nvSpPr>
          <p:spPr bwMode="auto">
            <a:xfrm>
              <a:off x="93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A1A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6" name="Freeform 252"/>
            <p:cNvSpPr>
              <a:spLocks/>
            </p:cNvSpPr>
            <p:nvPr/>
          </p:nvSpPr>
          <p:spPr bwMode="auto">
            <a:xfrm>
              <a:off x="94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818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7" name="Freeform 253"/>
            <p:cNvSpPr>
              <a:spLocks/>
            </p:cNvSpPr>
            <p:nvPr/>
          </p:nvSpPr>
          <p:spPr bwMode="auto">
            <a:xfrm>
              <a:off x="94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4141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8" name="Freeform 254"/>
            <p:cNvSpPr>
              <a:spLocks/>
            </p:cNvSpPr>
            <p:nvPr/>
          </p:nvSpPr>
          <p:spPr bwMode="auto">
            <a:xfrm>
              <a:off x="94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313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9" name="Freeform 255"/>
            <p:cNvSpPr>
              <a:spLocks/>
            </p:cNvSpPr>
            <p:nvPr/>
          </p:nvSpPr>
          <p:spPr bwMode="auto">
            <a:xfrm>
              <a:off x="951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1010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0" name="Freeform 256"/>
            <p:cNvSpPr>
              <a:spLocks/>
            </p:cNvSpPr>
            <p:nvPr/>
          </p:nvSpPr>
          <p:spPr bwMode="auto">
            <a:xfrm>
              <a:off x="955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E0E1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1" name="Freeform 257"/>
            <p:cNvSpPr>
              <a:spLocks/>
            </p:cNvSpPr>
            <p:nvPr/>
          </p:nvSpPr>
          <p:spPr bwMode="auto">
            <a:xfrm>
              <a:off x="958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8080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82" name="Freeform 258"/>
            <p:cNvSpPr>
              <a:spLocks/>
            </p:cNvSpPr>
            <p:nvPr/>
          </p:nvSpPr>
          <p:spPr bwMode="auto">
            <a:xfrm>
              <a:off x="962" y="-43"/>
              <a:ext cx="17" cy="4417"/>
            </a:xfrm>
            <a:custGeom>
              <a:avLst/>
              <a:gdLst>
                <a:gd name="T0" fmla="*/ 0 w 17"/>
                <a:gd name="T1" fmla="*/ 0 h 4417"/>
                <a:gd name="T2" fmla="*/ 16 w 17"/>
                <a:gd name="T3" fmla="*/ 0 h 4417"/>
                <a:gd name="T4" fmla="*/ 16 w 17"/>
                <a:gd name="T5" fmla="*/ 4416 h 4417"/>
                <a:gd name="T6" fmla="*/ 0 w 17"/>
                <a:gd name="T7" fmla="*/ 4416 h 4417"/>
                <a:gd name="T8" fmla="*/ 0 w 17"/>
                <a:gd name="T9" fmla="*/ 0 h 4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4417">
                  <a:moveTo>
                    <a:pt x="0" y="0"/>
                  </a:moveTo>
                  <a:lnTo>
                    <a:pt x="16" y="0"/>
                  </a:lnTo>
                  <a:lnTo>
                    <a:pt x="16" y="4416"/>
                  </a:lnTo>
                  <a:lnTo>
                    <a:pt x="0" y="44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4" name="Rectangle 260"/>
          <p:cNvSpPr>
            <a:spLocks noChangeArrowheads="1"/>
          </p:cNvSpPr>
          <p:nvPr/>
        </p:nvSpPr>
        <p:spPr bwMode="auto">
          <a:xfrm>
            <a:off x="166688" y="-61913"/>
            <a:ext cx="1360487" cy="6999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5" name="Rectangle 261"/>
          <p:cNvSpPr>
            <a:spLocks noGrp="1" noChangeArrowheads="1"/>
          </p:cNvSpPr>
          <p:nvPr>
            <p:ph type="title"/>
          </p:nvPr>
        </p:nvSpPr>
        <p:spPr bwMode="auto">
          <a:xfrm>
            <a:off x="1651000" y="6096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286" name="Rectangle 2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981200"/>
            <a:ext cx="830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bekuzarova-zinaida-leonidovna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roshkolu.ru/user/bek1948/image/" TargetMode="External"/><Relationship Id="rId4" Type="http://schemas.openxmlformats.org/officeDocument/2006/relationships/hyperlink" Target="http://school.umk-spo.bi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isdoms.ru/avt/b28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48" y="2060848"/>
            <a:ext cx="7533837" cy="187220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«Проектно-исследовательская деятельность в начальной школе»</a:t>
            </a:r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/>
            </a:r>
            <a:b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1510" y="116632"/>
            <a:ext cx="7200900" cy="836712"/>
          </a:xfrm>
        </p:spPr>
        <p:txBody>
          <a:bodyPr/>
          <a:lstStyle/>
          <a:p>
            <a:r>
              <a:rPr lang="ru-RU" b="1" dirty="0">
                <a:latin typeface="Monotype Corsiva" pitchFamily="66" charset="0"/>
              </a:rPr>
              <a:t>Обобщение  педагогического опыта.</a:t>
            </a:r>
            <a:endParaRPr lang="ru-RU" dirty="0">
              <a:latin typeface="Monotype Corsiva" pitchFamily="66" charset="0"/>
            </a:endParaRPr>
          </a:p>
          <a:p>
            <a:endParaRPr lang="en-US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0861" y="6021289"/>
            <a:ext cx="178219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г.Алагир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3660" y="4544253"/>
            <a:ext cx="367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учитель начальных классов</a:t>
            </a:r>
            <a:endParaRPr lang="ru-RU" sz="1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sz="1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Бекузарова</a:t>
            </a:r>
            <a:r>
              <a:rPr lang="ru-RU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Зинаида Леонидовна</a:t>
            </a:r>
            <a:endParaRPr lang="ru-RU" sz="1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4056" y="260648"/>
            <a:ext cx="60166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Вывод: </a:t>
            </a:r>
            <a:r>
              <a:rPr lang="ru-RU" dirty="0"/>
              <a:t> успешный самостоятельный творческий поиск может являться  показателем глубокого усвоения знаний и творческого развития личности. Буду только рада, если мой опыт будет полезен для педагогической работы учителям начальной школы.   </a:t>
            </a:r>
          </a:p>
        </p:txBody>
      </p:sp>
      <p:pic>
        <p:nvPicPr>
          <p:cNvPr id="3" name="Picture 2" descr="Статусы вконтакте, аськи и одноклассников - Music-Status - музыкальные стату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436" y="3212976"/>
            <a:ext cx="2376264" cy="3356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0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Творческие работы учащихся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42281"/>
              </p:ext>
            </p:extLst>
          </p:nvPr>
        </p:nvGraphicFramePr>
        <p:xfrm>
          <a:off x="1687118" y="1628801"/>
          <a:ext cx="8280917" cy="50714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563969"/>
                <a:gridCol w="1929237"/>
                <a:gridCol w="1929237"/>
                <a:gridCol w="1929237"/>
                <a:gridCol w="1929237"/>
              </a:tblGrid>
              <a:tr h="848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Где отмечена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</a:tr>
              <a:tr h="10842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Исследовательская  работа «Береги глаза»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Кантемиров </a:t>
                      </a:r>
                      <a:r>
                        <a:rPr lang="ru-RU" sz="1600" dirty="0" err="1">
                          <a:effectLst/>
                        </a:rPr>
                        <a:t>Азамат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smtClean="0">
                          <a:effectLst/>
                        </a:rPr>
                        <a:t>2</a:t>
                      </a:r>
                      <a:r>
                        <a:rPr lang="ru-RU" sz="1600" baseline="0" dirty="0" smtClean="0">
                          <a:effectLst/>
                        </a:rPr>
                        <a:t> «</a:t>
                      </a:r>
                      <a:r>
                        <a:rPr lang="ru-RU" sz="1600" dirty="0" smtClean="0">
                          <a:effectLst/>
                        </a:rPr>
                        <a:t>б»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Диплом III степени научно-практической конференции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</a:tr>
              <a:tr h="13010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Исследовательская  работа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Болатаева</a:t>
                      </a:r>
                      <a:r>
                        <a:rPr lang="ru-RU" sz="1600" dirty="0">
                          <a:effectLst/>
                        </a:rPr>
                        <a:t> Алина,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</a:t>
                      </a:r>
                      <a:r>
                        <a:rPr lang="ru-RU" sz="1600" dirty="0">
                          <a:effectLst/>
                        </a:rPr>
                        <a:t>«а»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Грамота лауреата научно-практической конференции  «Радуга»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</a:tr>
              <a:tr h="1734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Исследовательская работа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Мамитова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Замира</a:t>
                      </a:r>
                      <a:r>
                        <a:rPr lang="ru-RU" sz="1600" dirty="0" smtClean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</a:t>
                      </a:r>
                      <a:r>
                        <a:rPr lang="ru-RU" sz="1600" dirty="0">
                          <a:effectLst/>
                        </a:rPr>
                        <a:t>«а»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Грамота призёра научно-практической конференции «Мир моих увлечений» - «</a:t>
                      </a:r>
                      <a:r>
                        <a:rPr lang="ru-RU" sz="1600" dirty="0" err="1">
                          <a:effectLst/>
                        </a:rPr>
                        <a:t>Ирон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масыг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5108" y="620688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Распространение педагогического опыта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dirty="0" smtClean="0"/>
              <a:t>         Представила </a:t>
            </a:r>
            <a:r>
              <a:rPr lang="ru-RU" sz="2000" dirty="0"/>
              <a:t>на сайте Всероссийского уровня </a:t>
            </a:r>
            <a:r>
              <a:rPr lang="ru-RU" sz="2000" u="sng" dirty="0">
                <a:solidFill>
                  <a:srgbClr val="0000FF"/>
                </a:solidFill>
                <a:hlinkClick r:id="rId2"/>
              </a:rPr>
              <a:t>http://nsportal.ru</a:t>
            </a:r>
            <a:r>
              <a:rPr lang="ru-RU" sz="2000" u="sng" dirty="0">
                <a:solidFill>
                  <a:srgbClr val="0000FF"/>
                </a:solidFill>
              </a:rPr>
              <a:t> </a:t>
            </a:r>
            <a:r>
              <a:rPr lang="ru-RU" sz="2000" dirty="0"/>
              <a:t>обобщение педагогического опыта по теме "Проектно-исследовательская деятельность в начальной школе"</a:t>
            </a:r>
          </a:p>
          <a:p>
            <a:pPr algn="ctr"/>
            <a:r>
              <a:rPr lang="ru-RU" sz="2000" b="1" dirty="0"/>
              <a:t> 	На педагогическом совете школы:</a:t>
            </a:r>
            <a:endParaRPr lang="ru-RU" sz="2000" dirty="0"/>
          </a:p>
          <a:p>
            <a:r>
              <a:rPr lang="ru-RU" sz="2000" dirty="0"/>
              <a:t>1. Доклад «Проектная деятельность как способ формирования УУД» - 2012 г.;</a:t>
            </a:r>
          </a:p>
          <a:p>
            <a:r>
              <a:rPr lang="ru-RU" sz="2000" dirty="0"/>
              <a:t>2. «Формирование навыков смыслового чтения в начальной школе» - 2013 г.;</a:t>
            </a:r>
          </a:p>
          <a:p>
            <a:r>
              <a:rPr lang="ru-RU" sz="2000" dirty="0"/>
              <a:t>3. «Формирование ключевых компетентностей учащихся в начальной школе» 2014г.</a:t>
            </a:r>
          </a:p>
          <a:p>
            <a:r>
              <a:rPr lang="ru-RU" sz="2000" b="1" dirty="0"/>
              <a:t>Участвую в работе различных интернет - сообществ, имею публикации.</a:t>
            </a:r>
            <a:r>
              <a:rPr lang="ru-RU" sz="2000" dirty="0"/>
              <a:t> Делюсь своим опытом на педагогических сайтах </a:t>
            </a:r>
            <a:r>
              <a:rPr lang="ru-RU" sz="2000" u="sng" dirty="0"/>
              <a:t>                   </a:t>
            </a:r>
            <a:endParaRPr lang="ru-RU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u="sng" dirty="0">
                <a:hlinkClick r:id="rId3"/>
              </a:rPr>
              <a:t>http</a:t>
            </a:r>
            <a:r>
              <a:rPr lang="ru-RU" sz="2000" u="sng" dirty="0">
                <a:hlinkClick r:id="rId3"/>
              </a:rPr>
              <a:t>://</a:t>
            </a:r>
            <a:r>
              <a:rPr lang="en-US" sz="2000" u="sng" dirty="0" err="1">
                <a:hlinkClick r:id="rId3"/>
              </a:rPr>
              <a:t>nsportal</a:t>
            </a:r>
            <a:r>
              <a:rPr lang="ru-RU" sz="2000" u="sng" dirty="0">
                <a:hlinkClick r:id="rId3"/>
              </a:rPr>
              <a:t>.</a:t>
            </a:r>
            <a:r>
              <a:rPr lang="en-US" sz="2000" u="sng" dirty="0" err="1">
                <a:hlinkClick r:id="rId3"/>
              </a:rPr>
              <a:t>ru</a:t>
            </a:r>
            <a:r>
              <a:rPr lang="ru-RU" sz="2000" u="sng" dirty="0">
                <a:hlinkClick r:id="rId3"/>
              </a:rPr>
              <a:t>/</a:t>
            </a:r>
            <a:r>
              <a:rPr lang="en-US" sz="2000" u="sng" dirty="0" err="1">
                <a:hlinkClick r:id="rId3"/>
              </a:rPr>
              <a:t>bekuzarova</a:t>
            </a:r>
            <a:r>
              <a:rPr lang="ru-RU" sz="2000" u="sng" dirty="0">
                <a:hlinkClick r:id="rId3"/>
              </a:rPr>
              <a:t>-</a:t>
            </a:r>
            <a:r>
              <a:rPr lang="en-US" sz="2000" u="sng" dirty="0" err="1">
                <a:hlinkClick r:id="rId3"/>
              </a:rPr>
              <a:t>zinaida</a:t>
            </a:r>
            <a:r>
              <a:rPr lang="ru-RU" sz="2000" u="sng" dirty="0">
                <a:hlinkClick r:id="rId3"/>
              </a:rPr>
              <a:t>-</a:t>
            </a:r>
            <a:r>
              <a:rPr lang="en-US" sz="2000" u="sng" dirty="0" err="1">
                <a:hlinkClick r:id="rId3"/>
              </a:rPr>
              <a:t>leonidovna</a:t>
            </a:r>
            <a:endParaRPr lang="ru-RU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u="sng" dirty="0">
                <a:hlinkClick r:id="rId4"/>
              </a:rPr>
              <a:t>http://school.umk-spo.biz/</a:t>
            </a:r>
            <a:endParaRPr lang="ru-RU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u="sng" dirty="0">
                <a:hlinkClick r:id="rId5"/>
              </a:rPr>
              <a:t>http</a:t>
            </a:r>
            <a:r>
              <a:rPr lang="ru-RU" sz="2000" u="sng" dirty="0">
                <a:hlinkClick r:id="rId5"/>
              </a:rPr>
              <a:t>://</a:t>
            </a:r>
            <a:r>
              <a:rPr lang="en-US" sz="2000" u="sng" dirty="0">
                <a:hlinkClick r:id="rId5"/>
              </a:rPr>
              <a:t>www</a:t>
            </a:r>
            <a:r>
              <a:rPr lang="ru-RU" sz="2000" u="sng" dirty="0">
                <a:hlinkClick r:id="rId5"/>
              </a:rPr>
              <a:t>.</a:t>
            </a:r>
            <a:r>
              <a:rPr lang="en-US" sz="2000" u="sng" dirty="0" err="1">
                <a:hlinkClick r:id="rId5"/>
              </a:rPr>
              <a:t>proshkolu</a:t>
            </a:r>
            <a:r>
              <a:rPr lang="ru-RU" sz="2000" u="sng" dirty="0">
                <a:hlinkClick r:id="rId5"/>
              </a:rPr>
              <a:t>.</a:t>
            </a:r>
            <a:r>
              <a:rPr lang="en-US" sz="2000" u="sng" dirty="0" err="1">
                <a:hlinkClick r:id="rId5"/>
              </a:rPr>
              <a:t>ru</a:t>
            </a:r>
            <a:r>
              <a:rPr lang="ru-RU" sz="2000" u="sng" dirty="0">
                <a:hlinkClick r:id="rId5"/>
              </a:rPr>
              <a:t>/</a:t>
            </a:r>
            <a:r>
              <a:rPr lang="en-US" sz="2000" u="sng" dirty="0">
                <a:hlinkClick r:id="rId5"/>
              </a:rPr>
              <a:t>user</a:t>
            </a:r>
            <a:r>
              <a:rPr lang="ru-RU" sz="2000" u="sng" dirty="0">
                <a:hlinkClick r:id="rId5"/>
              </a:rPr>
              <a:t>/</a:t>
            </a:r>
            <a:r>
              <a:rPr lang="en-US" sz="2000" u="sng" dirty="0" err="1">
                <a:hlinkClick r:id="rId5"/>
              </a:rPr>
              <a:t>bek</a:t>
            </a:r>
            <a:r>
              <a:rPr lang="ru-RU" sz="2000" u="sng" dirty="0">
                <a:hlinkClick r:id="rId5"/>
              </a:rPr>
              <a:t>1948/</a:t>
            </a:r>
            <a:r>
              <a:rPr lang="en-US" sz="2000" u="sng" dirty="0">
                <a:hlinkClick r:id="rId5"/>
              </a:rPr>
              <a:t>image</a:t>
            </a:r>
            <a:r>
              <a:rPr lang="ru-RU" sz="2000" u="sng" dirty="0">
                <a:hlinkClick r:id="rId5"/>
              </a:rPr>
              <a:t>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81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4928" y="188640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Литература:</a:t>
            </a:r>
            <a:endParaRPr lang="ru-RU" sz="2000" dirty="0">
              <a:solidFill>
                <a:srgbClr val="FFFF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Вахрушева Л.М. Применение проективного метода на уроках русского языка. Л. </a:t>
            </a:r>
            <a:r>
              <a:rPr lang="ru-RU" sz="2000" dirty="0" err="1"/>
              <a:t>М.Вахрушева</a:t>
            </a:r>
            <a:r>
              <a:rPr lang="ru-RU" sz="2000" dirty="0"/>
              <a:t>. Русский язык. – 2007. - №14.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err="1"/>
              <a:t>Мисаренко</a:t>
            </a:r>
            <a:r>
              <a:rPr lang="ru-RU" sz="2000" dirty="0"/>
              <a:t> Г. Г. </a:t>
            </a:r>
            <a:r>
              <a:rPr lang="ru-RU" sz="2000" dirty="0" err="1"/>
              <a:t>Технологизация</a:t>
            </a:r>
            <a:r>
              <a:rPr lang="ru-RU" sz="2000" dirty="0"/>
              <a:t> обучения как путь повышения качества овладения учебным материалом: Научное издание. – Калуга: ИП Кошелев А. Б. (Издательство «</a:t>
            </a:r>
            <a:r>
              <a:rPr lang="ru-RU" sz="2000" dirty="0" err="1"/>
              <a:t>Эйдос</a:t>
            </a:r>
            <a:r>
              <a:rPr lang="ru-RU" sz="2000" dirty="0"/>
              <a:t>»). – 2007.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Модернизация </a:t>
            </a:r>
            <a:r>
              <a:rPr lang="ru-RU" sz="2000" dirty="0"/>
              <a:t>системы профессионального образования/ под редакцией С.Н. </a:t>
            </a:r>
            <a:r>
              <a:rPr lang="ru-RU" sz="2000" dirty="0" err="1"/>
              <a:t>Кошмана</a:t>
            </a:r>
            <a:r>
              <a:rPr lang="ru-RU" sz="2000" dirty="0"/>
              <a:t>, М.М. </a:t>
            </a:r>
            <a:r>
              <a:rPr lang="ru-RU" sz="2000" dirty="0" err="1"/>
              <a:t>Мусарского</a:t>
            </a:r>
            <a:r>
              <a:rPr lang="ru-RU" sz="2000" dirty="0"/>
              <a:t>, А.И. Рытова. -М.: АСОУ, 2006.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Соколова Ю.А. Учебный проект и возможности его реализации на уроках русского </a:t>
            </a:r>
            <a:r>
              <a:rPr lang="ru-RU" sz="2000" dirty="0" err="1"/>
              <a:t>языка.Ю.А.Соколова</a:t>
            </a:r>
            <a:r>
              <a:rPr lang="ru-RU" sz="2000" dirty="0"/>
              <a:t>. Русский язык в школе. – 2008.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err="1"/>
              <a:t>Ступницкая</a:t>
            </a:r>
            <a:r>
              <a:rPr lang="ru-RU" sz="2000" dirty="0"/>
              <a:t> М.А. Новые педагогические технологии: учимся работать над проектами : рекомендации для учащихся, учителей и родителей.  Ярославль: Академия развития, 2008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Организация проектной деятельности в образовательном учреждении. Составитель </a:t>
            </a:r>
            <a:r>
              <a:rPr lang="ru-RU" sz="2000" dirty="0" err="1"/>
              <a:t>С.Г.Щербакова</a:t>
            </a:r>
            <a:r>
              <a:rPr lang="ru-RU" sz="2000" dirty="0"/>
              <a:t>. – Волгоград: ИТД “Корифей”, 2007.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err="1" smtClean="0"/>
              <a:t>В.П.Ларина</a:t>
            </a:r>
            <a:r>
              <a:rPr lang="ru-RU" sz="2000" dirty="0"/>
              <a:t>. Инновационная практика: организация инновационной деятельности педагогов и учебно-методической деятельности учащихся. Методическое пособие – Киров: Издательство Кировского областного ИУУ, 2004.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err="1"/>
              <a:t>М.Б.Романовская</a:t>
            </a:r>
            <a:r>
              <a:rPr lang="ru-RU" sz="2000" dirty="0"/>
              <a:t>. Метод проектов в учебном процессе. Методическое пособие. Москва: Центр “Педагогический поиск”, 2006</a:t>
            </a:r>
            <a:r>
              <a:rPr lang="ru-RU" sz="2000" dirty="0" smtClean="0"/>
              <a:t>.</a:t>
            </a: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538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987" y="116632"/>
            <a:ext cx="9258300" cy="1359024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Знание </a:t>
            </a:r>
            <a:r>
              <a:rPr lang="ru-RU" sz="2800" b="1" i="1" dirty="0"/>
              <a:t>существует для того,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/>
              <a:t>чтобы его распространять.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u="sng" dirty="0" err="1">
                <a:hlinkClick r:id="rId2"/>
              </a:rPr>
              <a:t>Эмерсон</a:t>
            </a:r>
            <a:r>
              <a:rPr lang="ru-RU" sz="2800" b="1" i="1" u="sng" dirty="0">
                <a:hlinkClick r:id="rId2"/>
              </a:rPr>
              <a:t> У.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7116" y="2090664"/>
            <a:ext cx="8305800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Педагогическая проблема, над которой я работаю – </a:t>
            </a:r>
            <a:r>
              <a:rPr lang="ru-RU" b="1" dirty="0">
                <a:solidFill>
                  <a:srgbClr val="FF0000"/>
                </a:solidFill>
              </a:rPr>
              <a:t>«Проектно-исследовательская деятельность в начальной школе»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FFC000"/>
                </a:solidFill>
              </a:rPr>
              <a:t>Актуальность</a:t>
            </a:r>
            <a:r>
              <a:rPr lang="ru-RU" dirty="0"/>
              <a:t> данной проблемы обусловлена  современными требованиями   развития педагогической теории и практики – новыми требованиями стандарта второго поколения (ФГОС).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C000"/>
                </a:solidFill>
              </a:rPr>
              <a:t>На практике необходимо</a:t>
            </a:r>
            <a:r>
              <a:rPr lang="ru-RU" dirty="0"/>
              <a:t>  научить учеников самостоятельно приобретать знания, мыслить и  применять их  в учебной  деятельности.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C000"/>
                </a:solidFill>
              </a:rPr>
              <a:t>Степень новизны обобщения опыта</a:t>
            </a:r>
            <a:r>
              <a:rPr lang="ru-RU" b="1" dirty="0"/>
              <a:t>. </a:t>
            </a:r>
            <a:r>
              <a:rPr lang="ru-RU" dirty="0"/>
              <a:t>Работа над этой проблемой побудила к поиску таких форм обучения, методов и приёмов, что позволяют повысить эффективность усвоения предметных знаний, помогают распознать в каждом школьнике его индивидуальные особенности и на этой основе воспитывать у него стремление к познанию и творчеству.</a:t>
            </a:r>
          </a:p>
        </p:txBody>
      </p:sp>
      <p:pic>
        <p:nvPicPr>
          <p:cNvPr id="6146" name="Picture 2" descr="D:\всё для презентаций\klipart_scool\klipart scool\лампа с книгой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86414" y="81484"/>
            <a:ext cx="1541065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9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7116" y="332656"/>
            <a:ext cx="8301558" cy="6322714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Цель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Воспитание подлинно свободной личности, формирование у детей способности самостоятельно мыслить, добывать и применять знания, тщательно обдумывать принимаемые решения и четко планировать действия, эффективно сотрудничать в разнообразных по составу и профилю группах, быть открытыми для новых контактов.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Использование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метода проектов позволяет развивать творческие способности, логическое мышление, стремление самому открывать новые знания и умение проявлять их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современной действительности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Мною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были намечены следующие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положительную мотивацию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интеллектуальное развитие ребенка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личностный потенциал учащихся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самостоятельно добывать знания.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5)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для реализации творческого потенциала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учеников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9660" y="0"/>
            <a:ext cx="7488832" cy="68941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Любая исследовательская работа состоит из нескольких </a:t>
            </a:r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Выбор темы.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Постановка цели и задач.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Гипотеза исследования.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Организация исследования.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Подготовка к защите и защита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используемые мною в работе: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игровая технология;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ИКТ;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здоровье-сберегающие технологии.</a:t>
            </a:r>
          </a:p>
          <a:p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объяснительно-иллюстративный;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исследовательский;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поисковый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метод проекта.</a:t>
            </a:r>
          </a:p>
          <a:p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работы: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общеклассная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групповая;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парная;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индивидуальная.</a:t>
            </a:r>
          </a:p>
          <a:p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словари и энциклопедии;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информационно – коммуникационные технологии и Интернет – ресурсы;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печатные пособия;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мультимедийные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всё для презентаций\klipart_scool\klipart scool\Безимени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644" y="2348880"/>
            <a:ext cx="2537817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8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448" y="116632"/>
            <a:ext cx="3825177" cy="14872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Скажи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мне, и я забуду.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 Покажи мне, и я запомню.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 Дай мне действовать самому,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 И я научусь.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 (Древнекитайская мудрость)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Monotype Corsiva" pitchFamily="66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7116" y="1916832"/>
            <a:ext cx="8451939" cy="424731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Сегодня методу проектов принадлежит ведущее место. В его основе лежит идея направленности учебно-познавательной деятельности учащегося на результат, который получается при решении практически и теоретически значимой проблемы.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Решающее звено этой деятельности - учитель. Из носителя знаний и информации он превращается в организатора деятельности, консультанта и коллегу по решению проблемы, добыванию знаний и информации из разных источников. Работа над учебным проектом позволяет выстроить бесконфликтную педагогику, превратить образовательный процесс из скучной в результативную творческую работу. Это очень важный психологический момент, обеспечивающий позитивный настрой, продуктивную деятельность и рождающий у учащихся чувство уверенности в своих силах.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Меняется и роль учащихся: они выступают активными участниками процесса, деятельность в рабочих группах помогает им научиться работать в команде, сотрудничать в коллективе, формировать критическое мышление, вырабатывать свой собственный аналитический взгляд на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10300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1132" y="62068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          Повысить  </a:t>
            </a:r>
            <a:r>
              <a:rPr lang="ru-RU" sz="1800" dirty="0"/>
              <a:t>у учащихся  интерес  к самостоятельному «творчеству»  позволяют нетрадиционные уроки: урок-сказка, урок-экскурсия, уроки-проекты и  интегрированные уроки. На таких уроках воплощаются творческие замыслы учителя и творчество учащихся, что  дает возможность развивать тягу к знаниям, к образованию вообще. Практика показывает, что учебный материал со стандартных уроков забывается быстрее, чем тот, что разбирается, либо обобщается на уроках нестандартных. Это видно из уроков, подготовленных и проведенных мною. </a:t>
            </a:r>
          </a:p>
          <a:p>
            <a:r>
              <a:rPr lang="ru-RU" sz="1800" dirty="0" smtClean="0"/>
              <a:t>          Я </a:t>
            </a:r>
            <a:r>
              <a:rPr lang="ru-RU" sz="1800" dirty="0"/>
              <a:t>заранее предлагаю темы проектов, инструктирую учащихся по ходу работы. Ученики выбирают тему, подбирают материал, проводят выборку, оформляют работу, готовят защиту с использованием компьютерной презентации. </a:t>
            </a:r>
          </a:p>
          <a:p>
            <a:r>
              <a:rPr lang="ru-RU" sz="1800" dirty="0" smtClean="0"/>
              <a:t>          От </a:t>
            </a:r>
            <a:r>
              <a:rPr lang="ru-RU" sz="1800" dirty="0"/>
              <a:t>учителя потребуется такт, деликатность, чтобы не «навязать» ученикам информацию, а направить их на самостоятельный поиск. Большого внимания требует и процесс осмысления, целенаправленного приобретения и применения знаний, необходимых в том или ином проекте, постановки учебной цели по овладению приёмами проектирования. Поэтому без родителей и учителя они не могут обойтись.  Но ребенок должен почувствовать, что проект - это его работа. Надо с уважением относиться к идеям ребенка, замыслам, умело подводить его к нужным выводам.</a:t>
            </a:r>
          </a:p>
        </p:txBody>
      </p:sp>
    </p:spTree>
    <p:extLst>
      <p:ext uri="{BB962C8B-B14F-4D97-AF65-F5344CB8AC3E}">
        <p14:creationId xmlns:p14="http://schemas.microsoft.com/office/powerpoint/2010/main" val="22328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512" y="116632"/>
            <a:ext cx="81193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 Если </a:t>
            </a:r>
            <a:r>
              <a:rPr lang="ru-RU" sz="2000" dirty="0"/>
              <a:t>ребенок часть работы выполнил вместе с учителем или родителями, то в следующий раз такую работу он сможет выполнить самостоятельно. </a:t>
            </a:r>
            <a:r>
              <a:rPr lang="ru-RU" sz="2000" dirty="0" smtClean="0"/>
              <a:t>         Необходимо </a:t>
            </a:r>
            <a:r>
              <a:rPr lang="ru-RU" sz="2000" dirty="0"/>
              <a:t>вместе обсуждать чему он научился в результате самостоятельной и совместной работы, какими знаниями, умениями и навыками овладели. Те знания, умения и навыки, которые ребенок приобретет в ходе работы закрепляются ребенком, он запасается практическим опытом, учится переносить его на другие виды школьной работы и пользуется ими в дальнейшем.</a:t>
            </a:r>
          </a:p>
          <a:p>
            <a:r>
              <a:rPr lang="ru-RU" sz="2000" dirty="0" smtClean="0"/>
              <a:t>           Метод </a:t>
            </a:r>
            <a:r>
              <a:rPr lang="ru-RU" sz="2000" dirty="0"/>
              <a:t>проектов – это одна из конкретных возможностей использовать жизнь для воспитательных и образовательных целей. Вот почему можно сказать, что метод проектов расширяет горизонты в педагогической теории и практике. Он открывает путь, показывающий, как перейти от словесного </a:t>
            </a:r>
            <a:r>
              <a:rPr lang="ru-RU" sz="2000" dirty="0" smtClean="0"/>
              <a:t>                     воспитания </a:t>
            </a:r>
            <a:r>
              <a:rPr lang="ru-RU" sz="2000" dirty="0"/>
              <a:t>к воспитанию в самой жизни и самой жизнью.</a:t>
            </a:r>
          </a:p>
          <a:p>
            <a:r>
              <a:rPr lang="ru-RU" sz="2000" dirty="0" smtClean="0"/>
              <a:t>           Итак</a:t>
            </a:r>
            <a:r>
              <a:rPr lang="ru-RU" sz="2000" dirty="0"/>
              <a:t>, благодаря использованию метода проектов повышается вероятность творческого развития учащихся; естественным образом происходит соединение теории и практики, что делает теорию более интересной и более реальной; развивается активность учащихся, которая приводит их к большей самостоятельности; укрепляется чувство социальной ответственности, а, кроме всего прочего, дети на занятиях испытывают истинную радость.</a:t>
            </a:r>
          </a:p>
        </p:txBody>
      </p:sp>
    </p:spTree>
    <p:extLst>
      <p:ext uri="{BB962C8B-B14F-4D97-AF65-F5344CB8AC3E}">
        <p14:creationId xmlns:p14="http://schemas.microsoft.com/office/powerpoint/2010/main" val="14101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1004" y="404664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             Результативность </a:t>
            </a:r>
            <a:r>
              <a:rPr lang="ru-RU" sz="1800" b="1" dirty="0">
                <a:solidFill>
                  <a:srgbClr val="FF0000"/>
                </a:solidFill>
              </a:rPr>
              <a:t>опыта и эффективность опыта</a:t>
            </a:r>
            <a:r>
              <a:rPr lang="ru-RU" sz="1800" b="1" dirty="0"/>
              <a:t>.</a:t>
            </a:r>
            <a:endParaRPr lang="ru-RU" sz="1800" dirty="0"/>
          </a:p>
          <a:p>
            <a:r>
              <a:rPr lang="ru-RU" sz="1800" dirty="0" smtClean="0"/>
              <a:t>         На </a:t>
            </a:r>
            <a:r>
              <a:rPr lang="ru-RU" sz="1800" dirty="0"/>
              <a:t>основании опыта работы школы по использованию в учебно-воспитательном процессе проектно-исследовательской деятельности можно сделать выводы: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Проектные </a:t>
            </a:r>
            <a:r>
              <a:rPr lang="ru-RU" sz="1800" dirty="0"/>
              <a:t>технологии дают возможность вести обучение через целесообразную деятельность ученика с учётом его личных интересов, что способствует повышению мотивации к учению и лучшему усвоению учебного материала.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В </a:t>
            </a:r>
            <a:r>
              <a:rPr lang="ru-RU" sz="1800" dirty="0"/>
              <a:t>корне меняются отношения “учитель – ученик”.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Проекты </a:t>
            </a:r>
            <a:r>
              <a:rPr lang="ru-RU" sz="1800" dirty="0"/>
              <a:t>сплачивают детей, развивают умения работать в команде и ответственность за совместную работу.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Проектная </a:t>
            </a:r>
            <a:r>
              <a:rPr lang="ru-RU" sz="1800" dirty="0"/>
              <a:t>деятельность способствует развитию навыков самостоятельной работы, творческого подхода к решению проблем и ориентации на достижение успеха.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Отрабатываются </a:t>
            </a:r>
            <a:r>
              <a:rPr lang="ru-RU" sz="1800" dirty="0"/>
              <a:t>навыки работы с различными информационными источниками, повышается ИКТ-компетентность.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Работая </a:t>
            </a:r>
            <a:r>
              <a:rPr lang="ru-RU" sz="1800" dirty="0"/>
              <a:t>по своему плану, ученик меняет виды работ, что важно для снижения утомления и выполнения </a:t>
            </a:r>
            <a:r>
              <a:rPr lang="ru-RU" sz="1800" dirty="0" err="1"/>
              <a:t>здоровьесберегающего</a:t>
            </a:r>
            <a:r>
              <a:rPr lang="ru-RU" sz="1800" dirty="0"/>
              <a:t> подхода к обучению.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Создаётся </a:t>
            </a:r>
            <a:r>
              <a:rPr lang="ru-RU" sz="1800" dirty="0"/>
              <a:t>методическая копилка проектных продуктов, которую можно использовать при изучении новых тем, при повторении, обобщении и индивидуальной коррекции знаний.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Успешное </a:t>
            </a:r>
            <a:r>
              <a:rPr lang="ru-RU" sz="1800" dirty="0"/>
              <a:t>овладение проектной деятельностью способствует саморазвитию ребёнка и формирует его творческую одарённость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487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2456" y="155862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Таким образом, увеличилось количество желающих принять участие в проектной деятельности. Презентации работ первых групп дали сильный толчок для остальных красочное и разнообразное докладов учащихся: работа в группах, самостоятельный поиск информации,  презентаций, публичное выступление очень понравилось всем учащимся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</a:t>
            </a:r>
            <a:r>
              <a:rPr lang="ru-RU" sz="2000" dirty="0" smtClean="0"/>
              <a:t> </a:t>
            </a:r>
            <a:r>
              <a:rPr lang="ru-RU" sz="2000" dirty="0"/>
              <a:t>В 2013году  под моим руководством  и руководством учителя физики Селиверстовой Г.П., учеником 3 класса </a:t>
            </a:r>
            <a:r>
              <a:rPr lang="ru-RU" sz="2000" dirty="0" err="1"/>
              <a:t>Магкеевым</a:t>
            </a:r>
            <a:r>
              <a:rPr lang="ru-RU" sz="2000" dirty="0"/>
              <a:t>  </a:t>
            </a:r>
            <a:r>
              <a:rPr lang="ru-RU" sz="2000" dirty="0" err="1"/>
              <a:t>Сосланом</a:t>
            </a:r>
            <a:r>
              <a:rPr lang="ru-RU" sz="2000" dirty="0"/>
              <a:t> была создана и реализована работа «Тайны магнита» с которой он принял участие в научно-практической конференции «Я познаю мир» и был награжден дипломом  </a:t>
            </a:r>
            <a:r>
              <a:rPr lang="en-US" sz="2000" dirty="0"/>
              <a:t>II </a:t>
            </a:r>
            <a:r>
              <a:rPr lang="ru-RU" sz="2000" dirty="0"/>
              <a:t>степени.</a:t>
            </a:r>
          </a:p>
          <a:p>
            <a:r>
              <a:rPr lang="ru-RU" sz="2000" dirty="0" smtClean="0"/>
              <a:t>         Учащиеся </a:t>
            </a:r>
            <a:r>
              <a:rPr lang="ru-RU" sz="2000" dirty="0"/>
              <a:t>класса выполняли коллективные проекты: «Мужественная патриотка своей страны </a:t>
            </a:r>
            <a:r>
              <a:rPr lang="ru-RU" sz="2000" dirty="0" err="1"/>
              <a:t>Чабахан</a:t>
            </a:r>
            <a:r>
              <a:rPr lang="ru-RU" sz="2000" dirty="0"/>
              <a:t> </a:t>
            </a:r>
            <a:r>
              <a:rPr lang="ru-RU" sz="2000" dirty="0" err="1"/>
              <a:t>Басиева</a:t>
            </a:r>
            <a:r>
              <a:rPr lang="ru-RU" sz="2000" dirty="0"/>
              <a:t>»,  «Генерал армии, дважды Герой Советского Союза, Герой Монголии Плиев </a:t>
            </a:r>
            <a:r>
              <a:rPr lang="ru-RU" sz="2000" dirty="0" err="1"/>
              <a:t>Исса</a:t>
            </a:r>
            <a:r>
              <a:rPr lang="ru-RU" sz="2000" dirty="0"/>
              <a:t> Александрович», а во 2 классе попробовали делать индивидуальные: «Открытый космос», «Полярные  птицы». Каждый ученик изучал то, что для него интересно и значимо. </a:t>
            </a:r>
          </a:p>
          <a:p>
            <a:endParaRPr lang="ru-RU" sz="2000" dirty="0"/>
          </a:p>
        </p:txBody>
      </p:sp>
      <p:pic>
        <p:nvPicPr>
          <p:cNvPr id="10242" name="Picture 2" descr="Готов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703" y="4509120"/>
            <a:ext cx="2456052" cy="234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5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BE">
  <a:themeElements>
    <a:clrScheme name="">
      <a:dk1>
        <a:srgbClr val="808080"/>
      </a:dk1>
      <a:lt1>
        <a:srgbClr val="FFFFFF"/>
      </a:lt1>
      <a:dk2>
        <a:srgbClr val="3333CC"/>
      </a:dk2>
      <a:lt2>
        <a:srgbClr val="FFFFFF"/>
      </a:lt2>
      <a:accent1>
        <a:srgbClr val="00CC99"/>
      </a:accent1>
      <a:accent2>
        <a:srgbClr val="3333CC"/>
      </a:accent2>
      <a:accent3>
        <a:srgbClr val="AD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B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B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TUBE</Template>
  <TotalTime>62</TotalTime>
  <Pages>1</Pages>
  <Words>1216</Words>
  <Application>Microsoft Office PowerPoint</Application>
  <PresentationFormat>Слайд 35 мм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TUBE</vt:lpstr>
      <vt:lpstr> «Проектно-исследовательская деятельность в начальной школе» </vt:lpstr>
      <vt:lpstr> Знание существует для того,  чтобы его распространять. Эмерсон У. </vt:lpstr>
      <vt:lpstr>         Цель: Воспитание подлинно свободной личности, формирование у детей способности самостоятельно мыслить, добывать и применять знания, тщательно обдумывать принимаемые решения и четко планировать действия, эффективно сотрудничать в разнообразных по составу и профилю группах, быть открытыми для новых контактов.          Использование метода проектов позволяет развивать творческие способности, логическое мышление, стремление самому открывать новые знания и умение проявлять их в современной действительности.                   Мною были намечены следующие задачи:         1)Формировать положительную мотивацию учения         2)Обеспечить интеллектуальное развитие ребенка         3)Развивать личностный потенциал учащихся         4)Формировать умение самостоятельно добывать знания.         5)Создать условия для реализации творческого потенциала   учеников.   </vt:lpstr>
      <vt:lpstr>Презентация PowerPoint</vt:lpstr>
      <vt:lpstr>  Скажи мне, и я забуду.  Покажи мне, и я запомню.  Дай мне действовать самому,  И я научусь.  (Древнекитайская мудрость)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Творческие работы учащихся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«Проектно-исследовательская деятельность в начальной школе» </dc:title>
  <dc:creator>BEST</dc:creator>
  <cp:lastModifiedBy>BEST</cp:lastModifiedBy>
  <cp:revision>10</cp:revision>
  <cp:lastPrinted>1601-01-01T00:00:00Z</cp:lastPrinted>
  <dcterms:created xsi:type="dcterms:W3CDTF">2015-01-05T09:52:19Z</dcterms:created>
  <dcterms:modified xsi:type="dcterms:W3CDTF">2015-01-05T16:11:00Z</dcterms:modified>
</cp:coreProperties>
</file>