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357" r:id="rId2"/>
    <p:sldId id="256" r:id="rId3"/>
    <p:sldId id="359" r:id="rId4"/>
    <p:sldId id="360" r:id="rId5"/>
    <p:sldId id="358" r:id="rId6"/>
    <p:sldId id="365" r:id="rId7"/>
    <p:sldId id="364" r:id="rId8"/>
    <p:sldId id="363" r:id="rId9"/>
    <p:sldId id="362" r:id="rId10"/>
    <p:sldId id="361" r:id="rId11"/>
    <p:sldId id="369" r:id="rId12"/>
    <p:sldId id="368" r:id="rId13"/>
    <p:sldId id="367" r:id="rId14"/>
    <p:sldId id="366" r:id="rId15"/>
    <p:sldId id="374" r:id="rId16"/>
    <p:sldId id="373" r:id="rId17"/>
    <p:sldId id="372" r:id="rId18"/>
    <p:sldId id="3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FF99FF"/>
    <a:srgbClr val="000099"/>
    <a:srgbClr val="D60093"/>
    <a:srgbClr val="0066FF"/>
    <a:srgbClr val="CCFFFF"/>
    <a:srgbClr val="990000"/>
    <a:srgbClr val="FFCCFF"/>
    <a:srgbClr val="FFCCCC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71" autoAdjust="0"/>
  </p:normalViewPr>
  <p:slideViewPr>
    <p:cSldViewPr>
      <p:cViewPr varScale="1">
        <p:scale>
          <a:sx n="94" d="100"/>
          <a:sy n="94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6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3606-30EC-469D-9B61-E2C920682B1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EA45E-AFDF-42ED-9BD0-AB300F818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11/25/2012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3" descr="IMG_5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5"/>
            <a:ext cx="4286280" cy="64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714876" y="357166"/>
            <a:ext cx="4214842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Михайлова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Ирина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Валериевна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начальных классов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БОУ г. Омска «Гимназия № 146»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усваивают и применяют ценностные ориентации, социальные и интеллектуальные умения: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Ценностные ориентации – толерантное отношение друг к другу.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умения – устанавливать конструктивные отношения с другими людьми, принимать решения, уметь вносить коррективы в своё поведение.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Интеллектуальные умения – выражать свои мысли, дискутировать, слушать, критически мыслить, отстаивать свою точку зрения.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5" descr="tolerance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7" t="6970" r="8182" b="37576"/>
          <a:stretch/>
        </p:blipFill>
        <p:spPr bwMode="auto">
          <a:xfrm>
            <a:off x="7171585" y="14791"/>
            <a:ext cx="1728700" cy="10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85884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 и равенство – принципы толерантности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7" descr="h9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335" y="1772816"/>
            <a:ext cx="6127329" cy="4402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3688" y="134138"/>
            <a:ext cx="4272559" cy="2294730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24-летний прославленный спортсмен, многократно представлявший свою страну. Он попал в аварию, находясь за рулём автомобиля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 rot="21217703">
            <a:off x="-36565" y="2719633"/>
            <a:ext cx="4071966" cy="2143140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65-летняя мать шестерых взрослых детей и почти взрослых детей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 rot="648152">
            <a:off x="5022510" y="2791473"/>
            <a:ext cx="4071966" cy="2143140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40-летний предприниматель, прекрасный семьянин, заботливый отец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56112">
            <a:off x="4957567" y="237941"/>
            <a:ext cx="4071966" cy="2143140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5-летняя девочка с замедленным умственным развитием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57422" y="4714860"/>
            <a:ext cx="4153720" cy="2143140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49-летняя бездетная женщина-врач, которая работает над проблемами исследования рака</a:t>
            </a:r>
          </a:p>
        </p:txBody>
      </p:sp>
      <p:pic>
        <p:nvPicPr>
          <p:cNvPr id="17" name="Рисунок 16" descr="questola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53" y="1912361"/>
            <a:ext cx="1507893" cy="221999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Древо толерантности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Изображение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322" y="1199901"/>
            <a:ext cx="5562198" cy="56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http://www.lasius.narod.ru/images/school/toler5.jpg"/>
          <p:cNvPicPr>
            <a:picLocks/>
          </p:cNvPicPr>
          <p:nvPr/>
        </p:nvPicPr>
        <p:blipFill rotWithShape="1">
          <a:blip r:embed="rId3"/>
          <a:srcRect t="21430" b="15428"/>
          <a:stretch/>
        </p:blipFill>
        <p:spPr>
          <a:xfrm>
            <a:off x="7014567" y="1340768"/>
            <a:ext cx="2129433" cy="1411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500462"/>
          </a:xfrm>
        </p:spPr>
        <p:txBody>
          <a:bodyPr/>
          <a:lstStyle/>
          <a:p>
            <a:pPr algn="ctr"/>
            <a:r>
              <a:rPr lang="ru-RU" sz="8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слушать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Наташа\n56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18853">
            <a:off x="1326543" y="4412965"/>
            <a:ext cx="4373678" cy="200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14290"/>
            <a:ext cx="4286280" cy="6357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чём, каким способом они преодолели большую часть пути?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1236-i_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857232"/>
            <a:ext cx="3714776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43998" cy="148992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для эффективного слушания: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Слушай внимательно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не барабань пальцами, не возись с бумагой, не шепчись с соседом.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Слушай, чтобы понять, а не возразить.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раздражайся по поводу ошибочного толкования. Не представляйся всезнайкой – эта позиция делает людей более скованными, вспыльчивыми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301608" cy="1935088"/>
          </a:xfrm>
        </p:spPr>
        <p:txBody>
          <a:bodyPr>
            <a:normAutofit fontScale="90000"/>
          </a:bodyPr>
          <a:lstStyle/>
          <a:p>
            <a:r>
              <a:rPr lang="ru-RU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0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Вам</a:t>
            </a:r>
            <a:r>
              <a:rPr lang="ru-RU" sz="11700" dirty="0"/>
              <a:t>!</a:t>
            </a:r>
            <a:br>
              <a:rPr lang="ru-RU" sz="11700" dirty="0"/>
            </a:br>
            <a:endParaRPr lang="ru-RU" sz="10700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11560" y="4786607"/>
            <a:ext cx="7632848" cy="1219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Никогда не теряй терпения - это последний ключ, открывающий двери.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Сент-Экзюпери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_66fc9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7" y="0"/>
            <a:ext cx="9126033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869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908720"/>
            <a:ext cx="8858312" cy="4376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культуры толерантности у обучающихся»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разные, но мы вместе»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0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381" y="4869160"/>
            <a:ext cx="2680481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Современная ориентация образования на воспитание толерантной личности</a:t>
            </a:r>
          </a:p>
          <a:p>
            <a:pPr lvl="0"/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Закономерности развития ребёнка в начальной школе, а именно активный интерес ко всем вопросам жизни (это маленький «почемучка»).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 descr="E:\Games\игры\г.jpeg"/>
          <p:cNvPicPr>
            <a:picLocks noChangeAspect="1" noChangeArrowheads="1"/>
          </p:cNvPicPr>
          <p:nvPr/>
        </p:nvPicPr>
        <p:blipFill rotWithShape="1">
          <a:blip r:embed="rId2"/>
          <a:srcRect l="17959" t="11169" r="17016" b="23371"/>
          <a:stretch/>
        </p:blipFill>
        <p:spPr bwMode="auto">
          <a:xfrm>
            <a:off x="6089592" y="0"/>
            <a:ext cx="302567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63952"/>
          </a:xfrm>
        </p:spPr>
        <p:txBody>
          <a:bodyPr>
            <a:normAutofit fontScale="92500"/>
          </a:bodyPr>
          <a:lstStyle/>
          <a:p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необходимых условий формирования толерантного сознания.</a:t>
            </a:r>
          </a:p>
          <a:p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полученные знания мыслить в позитивном ключе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Выражать, обосновывать, отстаивать собственное мнение о проблеме, событии, явлении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Уметь вносить коррективы в своё поведение, устанавливать конструктивные отношения с другими людьми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–</a:t>
            </a:r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интолерантности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(нетерпимости), воспитание толерантности, как противоядие.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tolerance[2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38"/>
          <a:stretch/>
        </p:blipFill>
        <p:spPr bwMode="auto">
          <a:xfrm>
            <a:off x="6412927" y="5227002"/>
            <a:ext cx="2520279" cy="15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824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Алгоритм формирования  толерантности: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7614" y="1484784"/>
            <a:ext cx="8786874" cy="51125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Составление плана работы.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Координация работы по социальному партнёрству с: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● родителями;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учениками и учителями средней и старшей школы;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студентами педагогического колледжа;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Историко-краеведческим музеем;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детским домом (домом малютки);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Разработка тем занятий с лично значимыми проблемами.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Разработка моделей занятий.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15509387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3" y="28883"/>
            <a:ext cx="17281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litt0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843" y="5229200"/>
            <a:ext cx="2017712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Темы занятий (4 класс):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толерантность.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 слушать.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проявления толерантности.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 жить без конфликтов.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Моральные ценности и поведение человека.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с ограниченными возможностями здоровья – кто они?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в мире природы.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Справедливость и равенство – принципы терпимости.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Мировые религии.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понять другие культуры.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Мой толерантный класс.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E:\Games\игры\рас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268760"/>
            <a:ext cx="2213673" cy="156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84984"/>
            <a:ext cx="4392488" cy="3003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Инициативы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рекомендаций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Акции «Добро спасёт мир»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 газет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национальных культур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Походы в музей, экскурсии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плакатов «Улицы мира»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дня толерантности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договор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моего «Я»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Кодекс толерантности обучающихся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3" descr="toleranc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758" y="0"/>
            <a:ext cx="3548804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3ECCB4"/>
      </a:accent4>
      <a:accent5>
        <a:srgbClr val="B0DFA0"/>
      </a:accent5>
      <a:accent6>
        <a:srgbClr val="5FF2CA"/>
      </a:accent6>
      <a:hlink>
        <a:srgbClr val="FFF654"/>
      </a:hlink>
      <a:folHlink>
        <a:srgbClr val="FFF65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зелень</Template>
  <TotalTime>950</TotalTime>
  <Words>485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Тема:</vt:lpstr>
      <vt:lpstr>Актуальность:</vt:lpstr>
      <vt:lpstr>Слайд 5</vt:lpstr>
      <vt:lpstr>Слайд 6</vt:lpstr>
      <vt:lpstr>       Алгоритм формирования  толерантности:</vt:lpstr>
      <vt:lpstr>Темы занятий (4 класс):</vt:lpstr>
      <vt:lpstr>Инициативы </vt:lpstr>
      <vt:lpstr>Ожидаемые результаты: </vt:lpstr>
      <vt:lpstr>Тема: Справедливость и равенство – принципы толерантности</vt:lpstr>
      <vt:lpstr>Слайд 12</vt:lpstr>
      <vt:lpstr>Древо толерантности</vt:lpstr>
      <vt:lpstr>Тема:  Учимся слушать</vt:lpstr>
      <vt:lpstr>Слайд 15</vt:lpstr>
      <vt:lpstr>На чём, каким способом они преодолели большую часть пути?  </vt:lpstr>
      <vt:lpstr>Рекомендации для эффективного слушания:</vt:lpstr>
      <vt:lpstr>    Спасибо Вам! </vt:lpstr>
    </vt:vector>
  </TitlesOfParts>
  <Company>Сам себе на уме!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Mikhailov</dc:creator>
  <cp:lastModifiedBy>Дмитрий</cp:lastModifiedBy>
  <cp:revision>265</cp:revision>
  <dcterms:created xsi:type="dcterms:W3CDTF">2009-05-11T11:47:46Z</dcterms:created>
  <dcterms:modified xsi:type="dcterms:W3CDTF">2012-11-25T14:37:23Z</dcterms:modified>
</cp:coreProperties>
</file>