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media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5" r:id="rId4"/>
    <p:sldId id="261" r:id="rId5"/>
    <p:sldId id="274" r:id="rId6"/>
    <p:sldId id="277" r:id="rId7"/>
    <p:sldId id="279" r:id="rId8"/>
    <p:sldId id="276" r:id="rId9"/>
    <p:sldId id="281" r:id="rId10"/>
    <p:sldId id="283" r:id="rId11"/>
    <p:sldId id="259" r:id="rId12"/>
    <p:sldId id="284" r:id="rId13"/>
    <p:sldId id="264" r:id="rId14"/>
    <p:sldId id="267" r:id="rId15"/>
    <p:sldId id="257" r:id="rId16"/>
    <p:sldId id="269" r:id="rId17"/>
    <p:sldId id="260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89" y="6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81301" y="1384663"/>
            <a:ext cx="7511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400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rgbClr val="FFFF00"/>
                    </a:gs>
                  </a:gsLst>
                  <a:lin ang="8100000" scaled="1"/>
                  <a:tileRect/>
                </a:gradFill>
                <a:latin typeface="Majestic" panose="03000600000000020000" pitchFamily="66" charset="0"/>
                <a:cs typeface="Times New Roman" panose="02020603050405020304" pitchFamily="18" charset="0"/>
              </a:rPr>
              <a:t>Когда чужая боль становится своей…</a:t>
            </a:r>
            <a:endParaRPr lang="ru-RU" sz="6000" b="1" dirty="0"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74000">
                    <a:schemeClr val="accent4">
                      <a:lumMod val="40000"/>
                      <a:lumOff val="60000"/>
                    </a:schemeClr>
                  </a:gs>
                  <a:gs pos="100000">
                    <a:srgbClr val="FFFF00"/>
                  </a:gs>
                </a:gsLst>
                <a:lin ang="8100000" scaled="1"/>
                <a:tileRect/>
              </a:gradFill>
              <a:effectLst/>
              <a:latin typeface="Majestic" panose="03000600000000020000" pitchFamily="66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etiam_besl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0404" y="3337561"/>
            <a:ext cx="3845859" cy="2003519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eslan2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4974528" cy="6858000"/>
          </a:xfrm>
          <a:prstGeom prst="rect">
            <a:avLst/>
          </a:prstGeom>
        </p:spPr>
      </p:pic>
      <p:pic>
        <p:nvPicPr>
          <p:cNvPr id="4" name="Рисунок 3" descr="f86000519ca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199" y="0"/>
            <a:ext cx="4495801" cy="685800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8229600" y="6553200"/>
            <a:ext cx="304800" cy="304800"/>
          </a:xfrm>
          <a:prstGeom prst="rect">
            <a:avLst/>
          </a:prstGeom>
        </p:spPr>
      </p:pic>
      <p:pic>
        <p:nvPicPr>
          <p:cNvPr id="6" name="Рисунок 5" descr="31598231_beslan77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bes3_4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50800" y="0"/>
            <a:ext cx="9347200" cy="701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1598307_beslan80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26087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50800" y="0"/>
            <a:ext cx="9347200" cy="701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ag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7011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beslan_08_09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296400" cy="6927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9259107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9458" name="Picture 2" descr="http://www.pravmir.ru/wp-content/uploads/2012/09/0_9a1e3_4769eb5e_XL-580x4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285" y="1214846"/>
            <a:ext cx="7654835" cy="4754880"/>
          </a:xfrm>
          <a:prstGeom prst="round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324948_1188665973_beslan2006_1_bi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8839137"/>
      </p:ext>
    </p:extLst>
  </p:cSld>
  <p:clrMapOvr>
    <a:masterClrMapping/>
  </p:clrMapOvr>
  <p:transition advClick="0" advTm="7000">
    <p:sndAc>
      <p:stSnd>
        <p:snd r:embed="rId2" name="Брамс Симфония №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070" y="1254035"/>
            <a:ext cx="262563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C000"/>
                </a:solidFill>
                <a:latin typeface="Majestic" panose="03000600000000020000" pitchFamily="66" charset="0"/>
                <a:cs typeface="Times New Roman" panose="02020603050405020304" pitchFamily="18" charset="0"/>
              </a:rPr>
              <a:t>Кладбище «Город ангелов» в Беслане появилось через год после трагедии.</a:t>
            </a:r>
          </a:p>
          <a:p>
            <a:endParaRPr lang="ru-RU" sz="2600" b="1" dirty="0" smtClean="0">
              <a:solidFill>
                <a:srgbClr val="FFC000"/>
              </a:solidFill>
              <a:latin typeface="Majestic" panose="03000600000000020000" pitchFamily="66" charset="0"/>
              <a:cs typeface="Times New Roman" panose="02020603050405020304" pitchFamily="18" charset="0"/>
            </a:endParaRPr>
          </a:p>
          <a:p>
            <a:endParaRPr lang="ru-RU" sz="2600" b="1" dirty="0" smtClean="0">
              <a:solidFill>
                <a:srgbClr val="FFC000"/>
              </a:solidFill>
              <a:latin typeface="Majestic" panose="03000600000000020000" pitchFamily="66" charset="0"/>
              <a:cs typeface="Times New Roman" panose="02020603050405020304" pitchFamily="18" charset="0"/>
            </a:endParaRPr>
          </a:p>
          <a:p>
            <a:endParaRPr lang="ru-RU" sz="2600" b="1" dirty="0" smtClean="0">
              <a:solidFill>
                <a:srgbClr val="FFC000"/>
              </a:solidFill>
              <a:latin typeface="Majestic" panose="03000600000000020000" pitchFamily="66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&amp;Gcy;&amp;ocy;&amp;rcy;&amp;ocy;&amp;dcy; &amp;acy;&amp;ncy;&amp;gcy;&amp;iecy;&amp;lcy;&amp;ocy;&amp;v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1426" y="1175658"/>
            <a:ext cx="6200504" cy="465037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2290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122" name="Picture 2" descr="02 &amp;Bcy;&amp;iecy;&amp;scy;&amp;lcy;&amp;acy;&amp;ncy;. 8 &amp;lcy;&amp;iecy;&amp;t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2937" y="1126219"/>
            <a:ext cx="6298382" cy="4177926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b/bb/Beslan-monument-tree_of_grief_2.jpg/640px-Beslan-monument-tree_of_grief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79" y="944813"/>
            <a:ext cx="3955124" cy="5090228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48194" y="862149"/>
            <a:ext cx="4389120" cy="530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b="1" dirty="0" smtClean="0">
                <a:solidFill>
                  <a:srgbClr val="FFC000"/>
                </a:solidFill>
                <a:latin typeface="Majestic" panose="03000600000000020000" pitchFamily="66" charset="0"/>
                <a:cs typeface="Times New Roman" panose="02020603050405020304" pitchFamily="18" charset="0"/>
              </a:rPr>
              <a:t>У входа на кладбище – памятник «Древо скорби».</a:t>
            </a:r>
            <a:r>
              <a:rPr lang="ru-RU" sz="2800" dirty="0" smtClean="0">
                <a:solidFill>
                  <a:srgbClr val="FFC000"/>
                </a:solidFill>
              </a:rPr>
              <a:t> </a:t>
            </a:r>
            <a:r>
              <a:rPr lang="ru-RU" sz="2600" b="1" dirty="0" smtClean="0">
                <a:solidFill>
                  <a:srgbClr val="FFC000"/>
                </a:solidFill>
                <a:latin typeface="Majestic" panose="03000600000000020000" pitchFamily="66" charset="0"/>
                <a:cs typeface="Times New Roman" panose="02020603050405020304" pitchFamily="18" charset="0"/>
              </a:rPr>
              <a:t>Семиметровая бронзовая композиция, четыре плачущих женщины и пятьдесят устремленных в небо ангелов, символизирует скорбь, всемирную солидарность с Бесланом и вечную память о жертвах теракта.   </a:t>
            </a:r>
            <a:endParaRPr lang="ru-RU" sz="2600" b="1" dirty="0">
              <a:solidFill>
                <a:srgbClr val="FFC000"/>
              </a:solidFill>
              <a:latin typeface="Majestic" panose="03000600000000020000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290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74" name="Picture 2" descr="&amp;Vcy;&amp;ocy; &amp;Tcy;&amp;SOFTcy;&amp;mcy;&amp;IEcy; &amp;ncy;&amp;ocy;&amp;CHcy;&amp;ncy;&amp;Ycy;&amp;khcy; &amp;Gcy;&amp;Ocy;&amp;rcy;&amp;Ocy;&amp;dcy;&amp;ocy;&amp;V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4298" y="1214075"/>
            <a:ext cx="6482351" cy="431076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098" name="Picture 2" descr="article1558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3906" y="1240971"/>
            <a:ext cx="6260275" cy="390579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1371601"/>
            <a:ext cx="29391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Majestic" panose="03000600000000020000" pitchFamily="66" charset="0"/>
                <a:cs typeface="Times New Roman" panose="02020603050405020304" pitchFamily="18" charset="0"/>
              </a:rPr>
              <a:t>Центр  спортивного зала школы . Погибшим приносят бутылки с водой, поскольку заложники сильно страдали от жажды.</a:t>
            </a:r>
            <a:endParaRPr lang="ru-RU" sz="2400" b="1" dirty="0">
              <a:solidFill>
                <a:srgbClr val="FFC000"/>
              </a:solidFill>
              <a:latin typeface="Majestic" panose="03000600000000020000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0" name="Picture 2" descr="&amp;Mcy;&amp;ocy;&amp;lcy;&amp;chcy;&amp;acy;&amp;ncy;&amp;icy;&amp;iecy; &amp;Bcy;&amp;iecy;&amp;scy;&amp;lcy;&amp;acy;&amp;ncy;&amp;acy; :: 15-&amp;Jcy; &amp;Rcy;&amp;IEcy;&amp;Gcy;&amp;Icy;&amp;Ocy;&amp;Ncy; :: &amp;Scy;&amp;iecy;&amp;vcy;&amp;iecy;&amp;rcy;&amp;ncy;&amp;acy;&amp;yacy; &amp;Ocy;&amp;scy;&amp;iecy;&amp;tcy;&amp;icy;&amp;yacy; :: &amp;Vcy;&amp;lcy;&amp;acy;&amp;dcy;&amp;icy;&amp;kcy;&amp;acy;&amp;vcy;&amp;kcy;&amp;acy;&amp;z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1862" y="1097280"/>
            <a:ext cx="6139543" cy="4219303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267097" y="1110343"/>
            <a:ext cx="735438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400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rgbClr val="FFFF00"/>
                    </a:gs>
                  </a:gsLst>
                  <a:lin ang="8100000" scaled="1"/>
                  <a:tileRect/>
                </a:gradFill>
                <a:latin typeface="Majestic" panose="03000600000000020000" pitchFamily="66" charset="0"/>
                <a:cs typeface="Times New Roman" panose="02020603050405020304" pitchFamily="18" charset="0"/>
              </a:rPr>
              <a:t>В сентябре 2014 года исполняется 10 лет со дня страшной трагедии в Беслане. Это событие стало символом террора против детей в новейшей истории.</a:t>
            </a:r>
          </a:p>
        </p:txBody>
      </p:sp>
    </p:spTree>
    <p:extLst>
      <p:ext uri="{BB962C8B-B14F-4D97-AF65-F5344CB8AC3E}">
        <p14:creationId xmlns:p14="http://schemas.microsoft.com/office/powerpoint/2010/main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48640" y="979714"/>
            <a:ext cx="834716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b="1" dirty="0" smtClean="0">
              <a:solidFill>
                <a:srgbClr val="FFC000"/>
              </a:solidFill>
              <a:latin typeface="Majestic" panose="03000600000000020000" pitchFamily="66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err="1" smtClean="0">
                <a:solidFill>
                  <a:schemeClr val="bg1"/>
                </a:solidFill>
                <a:latin typeface="Majestic" panose="03000600000000020000" pitchFamily="66" charset="0"/>
                <a:cs typeface="Times New Roman" panose="02020603050405020304" pitchFamily="18" charset="0"/>
              </a:rPr>
              <a:t>Терро́р</a:t>
            </a:r>
            <a:r>
              <a:rPr lang="ru-RU" sz="2600" b="1" dirty="0" smtClean="0">
                <a:solidFill>
                  <a:srgbClr val="FFC000"/>
                </a:solidFill>
                <a:latin typeface="Majestic" panose="03000600000000020000" pitchFamily="66" charset="0"/>
                <a:cs typeface="Times New Roman" panose="02020603050405020304" pitchFamily="18" charset="0"/>
              </a:rPr>
              <a:t> (лат. </a:t>
            </a:r>
            <a:r>
              <a:rPr lang="ru-RU" sz="2600" b="1" dirty="0" err="1" smtClean="0">
                <a:solidFill>
                  <a:srgbClr val="FFC000"/>
                </a:solidFill>
                <a:latin typeface="Majestic" panose="03000600000000020000" pitchFamily="66" charset="0"/>
                <a:cs typeface="Times New Roman" panose="02020603050405020304" pitchFamily="18" charset="0"/>
              </a:rPr>
              <a:t>terror</a:t>
            </a:r>
            <a:r>
              <a:rPr lang="ru-RU" sz="2600" b="1" dirty="0" smtClean="0">
                <a:solidFill>
                  <a:srgbClr val="FFC000"/>
                </a:solidFill>
                <a:latin typeface="Majestic" panose="03000600000000020000" pitchFamily="66" charset="0"/>
                <a:cs typeface="Times New Roman" panose="02020603050405020304" pitchFamily="18" charset="0"/>
              </a:rPr>
              <a:t> — страх, ужас) — устрашение мирного населения, выражающееся в физическом насилии, вплоть до уничтожения.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b="1" dirty="0" smtClean="0">
              <a:solidFill>
                <a:srgbClr val="FFC000"/>
              </a:solidFill>
              <a:latin typeface="Majestic" panose="03000600000000020000" pitchFamily="66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chemeClr val="bg1"/>
                </a:solidFill>
                <a:latin typeface="Majestic" panose="03000600000000020000" pitchFamily="66" charset="0"/>
                <a:cs typeface="Times New Roman" panose="02020603050405020304" pitchFamily="18" charset="0"/>
              </a:rPr>
              <a:t>Терроризм</a:t>
            </a:r>
            <a:r>
              <a:rPr lang="ru-RU" sz="2600" b="1" dirty="0" smtClean="0">
                <a:solidFill>
                  <a:srgbClr val="FFC000"/>
                </a:solidFill>
                <a:latin typeface="Majestic" panose="03000600000000020000" pitchFamily="66" charset="0"/>
                <a:cs typeface="Times New Roman" panose="02020603050405020304" pitchFamily="18" charset="0"/>
              </a:rPr>
              <a:t> — политика, основанная на систематическом применении террора.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FFC000"/>
                </a:solidFill>
                <a:latin typeface="Majestic" panose="03000600000000020000" pitchFamily="66" charset="0"/>
                <a:cs typeface="Times New Roman" panose="02020603050405020304" pitchFamily="18" charset="0"/>
              </a:rPr>
              <a:t>Синонимами слова «террор»  являются слова «насилие», «запугивание», «устрашение». </a:t>
            </a:r>
          </a:p>
        </p:txBody>
      </p:sp>
    </p:spTree>
    <p:extLst>
      <p:ext uri="{BB962C8B-B14F-4D97-AF65-F5344CB8AC3E}">
        <p14:creationId xmlns:p14="http://schemas.microsoft.com/office/powerpoint/2010/main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7410" name="Picture 2" descr="&amp;Dcy;&amp;iecy;&amp;vcy;&amp;ocy;&amp;chcy;&amp;kcy;&amp;acy;, &amp;pcy;&amp;ocy;&amp;gcy;&amp;icy;&amp;bcy;&amp;shcy;&amp;acy;&amp;yacy; &amp;pcy;&amp;rcy;&amp;icy; &amp;vcy;&amp;zcy;&amp;rcy;&amp;ycy;&amp;vcy;&amp;iecy; &amp;vcy; &amp;Bcy;&amp;iecy;&amp;scy;&amp;lcy;&amp;acy;&amp;ncy;&amp;iecy;, &amp;ncy;&amp;acy;&amp;shcy;&amp;lcy;&amp;acy; &amp;gcy;&amp;rcy;&amp;acy;&amp;ncy;&amp;acy;&amp;tcy;&amp;ucy; &amp;vcy;&amp;ocy; &amp;dcy;&amp;vcy;&amp;ocy;&amp;rcy;&amp;iecy; &amp;Rcy;&amp;Icy;&amp;Acy; &amp;Ncy;&amp;ocy;&amp;vcy;&amp;ocy;&amp;scy;&amp;t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1658" y="1345475"/>
            <a:ext cx="5238206" cy="3840480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13509" y="1554480"/>
            <a:ext cx="295220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400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rgbClr val="FFFF00"/>
                    </a:gs>
                  </a:gsLst>
                  <a:lin ang="8100000" scaled="1"/>
                  <a:tileRect/>
                </a:gradFill>
                <a:latin typeface="Majestic" panose="03000600000000020000" pitchFamily="66" charset="0"/>
                <a:cs typeface="Times New Roman" panose="02020603050405020304" pitchFamily="18" charset="0"/>
              </a:rPr>
              <a:t>Бесла́н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— </a:t>
            </a:r>
            <a:r>
              <a:rPr lang="ru-RU" sz="2400" b="1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400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rgbClr val="FFFF00"/>
                    </a:gs>
                  </a:gsLst>
                  <a:lin ang="8100000" scaled="1"/>
                  <a:tileRect/>
                </a:gradFill>
                <a:latin typeface="Majestic" panose="03000600000000020000" pitchFamily="66" charset="0"/>
                <a:cs typeface="Times New Roman" panose="02020603050405020304" pitchFamily="18" charset="0"/>
              </a:rPr>
              <a:t>г</a:t>
            </a:r>
            <a:r>
              <a:rPr lang="ru-RU" sz="2400" b="1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400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rgbClr val="FFFF00"/>
                    </a:gs>
                  </a:gsLst>
                  <a:lin ang="8100000" scaled="1"/>
                  <a:tileRect/>
                </a:gradFill>
                <a:latin typeface="Majestic" panose="03000600000000020000" pitchFamily="66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400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rgbClr val="FFFF00"/>
                    </a:gs>
                  </a:gsLst>
                  <a:lin ang="8100000" scaled="1"/>
                  <a:tileRect/>
                </a:gradFill>
                <a:latin typeface="Majestic" panose="03000600000000020000" pitchFamily="66" charset="0"/>
                <a:cs typeface="Times New Roman" panose="02020603050405020304" pitchFamily="18" charset="0"/>
              </a:rPr>
              <a:t>род в России,  третий по величине город  Северной Осетии.</a:t>
            </a:r>
          </a:p>
          <a:p>
            <a:r>
              <a:rPr lang="ru-RU" sz="2400" b="1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400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rgbClr val="FFFF00"/>
                    </a:gs>
                  </a:gsLst>
                  <a:lin ang="8100000" scaled="1"/>
                  <a:tileRect/>
                </a:gradFill>
                <a:latin typeface="Majestic" panose="03000600000000020000" pitchFamily="66" charset="0"/>
                <a:cs typeface="Times New Roman" panose="02020603050405020304" pitchFamily="18" charset="0"/>
              </a:rPr>
              <a:t>Расположен   в 10 км от границы с Ингушетией.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209_beslan_terrorist_arrest_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854" y="778898"/>
            <a:ext cx="8458199" cy="58818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3400" y="0"/>
            <a:ext cx="82406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Единственный захваченный террорист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263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f9d4d77e39f95dbfbe160b18da_pr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1790421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90527254_beslan-foto-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2619048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_181083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85750"/>
            <a:ext cx="8458200" cy="634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7777613"/>
      </p:ext>
    </p:extLst>
  </p:cSld>
  <p:clrMapOvr>
    <a:masterClrMapping/>
  </p:clrMapOvr>
  <p:transition advClick="0" advTm="10000">
    <p:sndAc>
      <p:stSnd>
        <p:snd r:embed="rId2" name="Поклонимся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90527263_beslan-foto-3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025" y="228600"/>
            <a:ext cx="8771973" cy="6555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488375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132</Words>
  <Application>Microsoft Office PowerPoint</Application>
  <PresentationFormat>Экран (4:3)</PresentationFormat>
  <Paragraphs>23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Majestic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Luda</cp:lastModifiedBy>
  <cp:revision>64</cp:revision>
  <dcterms:created xsi:type="dcterms:W3CDTF">2013-11-19T05:52:05Z</dcterms:created>
  <dcterms:modified xsi:type="dcterms:W3CDTF">2014-08-26T13:30:00Z</dcterms:modified>
</cp:coreProperties>
</file>