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6A2C-74F1-4D8B-8FAC-50A3D23B3A3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C590-D300-4687-ADF2-C83674B05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6A2C-74F1-4D8B-8FAC-50A3D23B3A3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C590-D300-4687-ADF2-C83674B05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6A2C-74F1-4D8B-8FAC-50A3D23B3A3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C590-D300-4687-ADF2-C83674B05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6A2C-74F1-4D8B-8FAC-50A3D23B3A3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C590-D300-4687-ADF2-C83674B05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6A2C-74F1-4D8B-8FAC-50A3D23B3A3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C590-D300-4687-ADF2-C83674B05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6A2C-74F1-4D8B-8FAC-50A3D23B3A3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C590-D300-4687-ADF2-C83674B05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6A2C-74F1-4D8B-8FAC-50A3D23B3A3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C590-D300-4687-ADF2-C83674B05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6A2C-74F1-4D8B-8FAC-50A3D23B3A3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C590-D300-4687-ADF2-C83674B05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6A2C-74F1-4D8B-8FAC-50A3D23B3A3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C590-D300-4687-ADF2-C83674B05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6A2C-74F1-4D8B-8FAC-50A3D23B3A3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C590-D300-4687-ADF2-C83674B05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6A2C-74F1-4D8B-8FAC-50A3D23B3A3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7C590-D300-4687-ADF2-C83674B05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E6A2C-74F1-4D8B-8FAC-50A3D23B3A3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7C590-D300-4687-ADF2-C83674B05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03" y="0"/>
            <a:ext cx="91645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990600"/>
            <a:ext cx="3192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Мастер-класс</a:t>
            </a:r>
            <a:endParaRPr lang="ru-RU" sz="4000" b="1" dirty="0">
              <a:solidFill>
                <a:schemeClr val="bg2">
                  <a:lumMod val="10000"/>
                </a:schemeClr>
              </a:solidFill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8194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Управление познавательной деятельностью обучающихся на уроке русского языка</a:t>
            </a:r>
            <a:endParaRPr lang="ru-RU" sz="4000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112756_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3969" y="1219200"/>
            <a:ext cx="6404803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-z36-43e00448-53a8-42ca-b843-dd6ef0324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250" y="929640"/>
            <a:ext cx="6076950" cy="486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pic>
        <p:nvPicPr>
          <p:cNvPr id="3" name="Рисунок 2" descr="School_foto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1531" y="948097"/>
            <a:ext cx="7174269" cy="4766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72724238_220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4884" y="449275"/>
            <a:ext cx="6878515" cy="572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304800"/>
            <a:ext cx="4289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Выпускник  должен:</a:t>
            </a:r>
            <a:endParaRPr lang="ru-RU" sz="3600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914400"/>
            <a:ext cx="746760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- гибко адаптироваться в меняющихся жизненных ситуациях;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 - уметь самостоятельно приобретать необходимые ему знания;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- умело применять их на практике для решения разнообразных проблем;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- критически мыслить;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- генерировать новые идеи;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- грамотно работать с информацией;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- быть коммуникабельным, уметь контактировать с представителями различных социальных групп, уметь работать сообща.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02" y="0"/>
            <a:ext cx="91645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914400"/>
            <a:ext cx="1431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Цель:</a:t>
            </a:r>
            <a:endParaRPr lang="ru-RU" sz="4000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95400" y="2286000"/>
            <a:ext cx="10439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         Узнать</a:t>
            </a:r>
            <a:r>
              <a:rPr lang="ru-RU" sz="2800" b="1" dirty="0"/>
              <a:t>, с помощью каких средств и приемов</a:t>
            </a:r>
            <a:endParaRPr lang="ru-RU" sz="2800" dirty="0"/>
          </a:p>
          <a:p>
            <a:r>
              <a:rPr lang="ru-RU" sz="2800" b="1" dirty="0"/>
              <a:t>                               и на каких этапах урока </a:t>
            </a:r>
            <a:endParaRPr lang="ru-RU" sz="2800" dirty="0"/>
          </a:p>
          <a:p>
            <a:r>
              <a:rPr lang="ru-RU" sz="2800" b="1" dirty="0"/>
              <a:t>                               учитель может управлять </a:t>
            </a:r>
            <a:endParaRPr lang="ru-RU" sz="2800" dirty="0"/>
          </a:p>
          <a:p>
            <a:r>
              <a:rPr lang="ru-RU" sz="2800" b="1" dirty="0"/>
              <a:t>                               познавательной деятельностью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         обучающегося</a:t>
            </a:r>
            <a:r>
              <a:rPr lang="ru-RU" sz="2800" b="1" dirty="0"/>
              <a:t>, </a:t>
            </a:r>
            <a:endParaRPr lang="ru-RU" sz="2800" dirty="0"/>
          </a:p>
          <a:p>
            <a:r>
              <a:rPr lang="ru-RU" sz="2800" b="1" dirty="0"/>
              <a:t>                               чтобы сформировать </a:t>
            </a:r>
            <a:r>
              <a:rPr lang="ru-RU" sz="2800" b="1" dirty="0" smtClean="0"/>
              <a:t>качества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         </a:t>
            </a:r>
            <a:r>
              <a:rPr lang="ru-RU" sz="2800" b="1" dirty="0"/>
              <a:t>личности выпускника,</a:t>
            </a:r>
            <a:endParaRPr lang="ru-RU" sz="2800" dirty="0"/>
          </a:p>
          <a:p>
            <a:r>
              <a:rPr lang="ru-RU" sz="2800" b="1" dirty="0"/>
              <a:t>                               соответствующие новому заказу общества.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762000"/>
            <a:ext cx="3335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Фразеологизмы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981200"/>
            <a:ext cx="3033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«Чувство локтя»</a:t>
            </a:r>
            <a:endParaRPr lang="ru-RU" sz="2800" b="1" i="1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8600" y="2057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cs typeface="Aharoni" pitchFamily="2" charset="-79"/>
              </a:rPr>
              <a:t>чувство взаимной поддержки и помощи </a:t>
            </a:r>
          </a:p>
          <a:p>
            <a:r>
              <a:rPr lang="ru-RU" sz="2400" b="1" dirty="0" smtClean="0">
                <a:cs typeface="Aharoni" pitchFamily="2" charset="-79"/>
              </a:rPr>
              <a:t>  во всех делах.</a:t>
            </a:r>
            <a:endParaRPr lang="ru-RU" sz="2400" b="1" dirty="0"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3505200"/>
            <a:ext cx="335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«Ушки на макушке»</a:t>
            </a:r>
            <a:endParaRPr lang="ru-RU" sz="2800" b="1" i="1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3400" y="3581400"/>
            <a:ext cx="344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 - внимательно слушать.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90600" y="5029200"/>
            <a:ext cx="3004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«Стоять горой» </a:t>
            </a:r>
            <a:endParaRPr lang="ru-RU" sz="2800" b="1" i="1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5029200"/>
            <a:ext cx="4322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-всеми средствами защищать, </a:t>
            </a:r>
          </a:p>
          <a:p>
            <a:r>
              <a:rPr lang="ru-RU" sz="2400" b="1" dirty="0" smtClean="0"/>
              <a:t>отстаивать кого-либо что-либо.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9200" y="304800"/>
            <a:ext cx="7715304" cy="627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– класс, мы – одна большая и дружная семья. Мы – классная семейка!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все мы очень разные.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Даше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нравится грамматика. Она всегда правильно пишет диктанты. По русскому языку у неё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пятёрка.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Ваня и Андрей  хорошо разбираются в математике. Они легко переводят килограммы в граммы, находят массу, вычисляют сумму. </a:t>
            </a: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Юля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рисует иллюстрации к своим сказкам. А Клим и Миша любят спорт, они отлично бегают кроссы.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Наши ребята всегда впереди!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295400"/>
            <a:ext cx="7358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Кла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 кла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ная, гра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атика, ру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кий, килогра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 гра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ма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а, су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а,  и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юстрация, кро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Равнобедренный треугольник 2"/>
          <p:cNvSpPr/>
          <p:nvPr/>
        </p:nvSpPr>
        <p:spPr>
          <a:xfrm>
            <a:off x="4572000" y="2514600"/>
            <a:ext cx="1857388" cy="1928826"/>
          </a:xfrm>
          <a:prstGeom prst="triangle">
            <a:avLst>
              <a:gd name="adj" fmla="val 48961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590800" y="2514600"/>
            <a:ext cx="1857388" cy="1928826"/>
          </a:xfrm>
          <a:prstGeom prst="triangle">
            <a:avLst>
              <a:gd name="adj" fmla="val 48961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9128722">
            <a:off x="1453527" y="1907402"/>
            <a:ext cx="5846477" cy="5685601"/>
          </a:xfrm>
          <a:prstGeom prst="arc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55776" y="4797152"/>
            <a:ext cx="378621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O2C2Z17WQJ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762000"/>
            <a:ext cx="5486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Равнобедренный треугольник 2"/>
          <p:cNvSpPr/>
          <p:nvPr/>
        </p:nvSpPr>
        <p:spPr>
          <a:xfrm>
            <a:off x="4500562" y="2500306"/>
            <a:ext cx="1857388" cy="1928826"/>
          </a:xfrm>
          <a:prstGeom prst="triangle">
            <a:avLst>
              <a:gd name="adj" fmla="val 48961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514600" y="2514600"/>
            <a:ext cx="1857388" cy="1928826"/>
          </a:xfrm>
          <a:prstGeom prst="triangle">
            <a:avLst>
              <a:gd name="adj" fmla="val 48961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55776" y="4797152"/>
            <a:ext cx="378621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Дуга 5"/>
          <p:cNvSpPr/>
          <p:nvPr/>
        </p:nvSpPr>
        <p:spPr>
          <a:xfrm rot="19128722">
            <a:off x="3506149" y="1935959"/>
            <a:ext cx="5846477" cy="5685601"/>
          </a:xfrm>
          <a:prstGeom prst="arc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28794" y="2000240"/>
            <a:ext cx="2428892" cy="158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037009" y="2320917"/>
            <a:ext cx="642942" cy="158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428604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Алгоритм: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285860"/>
            <a:ext cx="3578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1. Прочитай слово.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2000240"/>
            <a:ext cx="347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2. Выдели корень.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2714620"/>
            <a:ext cx="691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3. Выдели приставку (если она есть).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3429000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4. Посмотри, в какой части слова находится удвоенная согласная.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4429132"/>
            <a:ext cx="325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5. Сделай вывод.</a:t>
            </a:r>
            <a:endParaRPr lang="ru-RU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181600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/>
              <a:t>6. Запиши слово.</a:t>
            </a:r>
            <a:endParaRPr lang="ru-RU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5857892"/>
            <a:ext cx="4770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7. Обозначь орфограмму.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990600"/>
            <a:ext cx="74295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Массаж,   оттепель, 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одноклассник,   рассудить,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аллея, бесстрашный, ванна,       группа,   расследование, грипп,   расслышал, раззадорил.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94692"/>
            <a:ext cx="2994666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аж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однокла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ник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ея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грипп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428604"/>
            <a:ext cx="310033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тт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епель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удить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ледование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бесстрашный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лышал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зз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адорил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457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рас-       под-         об-           от-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мотр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447800"/>
            <a:ext cx="2481088" cy="19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0_1564.JPG"/>
          <p:cNvPicPr>
            <a:picLocks noChangeAspect="1"/>
          </p:cNvPicPr>
          <p:nvPr/>
        </p:nvPicPr>
        <p:blipFill>
          <a:blip r:embed="rId4" cstate="print"/>
          <a:srcRect l="33573" t="22348" r="33986" b="13258"/>
          <a:stretch>
            <a:fillRect/>
          </a:stretch>
        </p:blipFill>
        <p:spPr>
          <a:xfrm>
            <a:off x="1066800" y="3524268"/>
            <a:ext cx="20574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ассвирипе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4114800"/>
            <a:ext cx="3399494" cy="237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мех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199" y="3733800"/>
            <a:ext cx="2324250" cy="2805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толчо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2800" y="1213624"/>
            <a:ext cx="1828800" cy="230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рассад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1054725"/>
            <a:ext cx="2209800" cy="246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поддержк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2800" y="1223978"/>
            <a:ext cx="18288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571480"/>
            <a:ext cx="4066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371600"/>
            <a:ext cx="7858180" cy="107721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ступень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стр.131, упр.5, списать слова,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выделить орфограммы.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590800"/>
            <a:ext cx="7858180" cy="15696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ступень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вспомни и запиши 10 слов с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удвоенной согласной  на стыке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приставки и корня.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343400"/>
            <a:ext cx="7858180" cy="20621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ступень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составить и записать небольшой текст (5-7 предложений), в котором будет не менее 3 слов с удвоенной согласной на стыке приставки и корня.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219200"/>
            <a:ext cx="627287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cs typeface="Aharoni" pitchFamily="2" charset="-79"/>
              </a:rPr>
              <a:t>Урок полезен, все понятно,</a:t>
            </a:r>
          </a:p>
          <a:p>
            <a:r>
              <a:rPr lang="ru-RU" sz="3200" b="1" i="1" dirty="0" smtClean="0">
                <a:cs typeface="Aharoni" pitchFamily="2" charset="-79"/>
              </a:rPr>
              <a:t> </a:t>
            </a:r>
          </a:p>
          <a:p>
            <a:r>
              <a:rPr lang="ru-RU" sz="3200" b="1" i="1" dirty="0" smtClean="0">
                <a:cs typeface="Aharoni" pitchFamily="2" charset="-79"/>
              </a:rPr>
              <a:t>Лишь кое-что чуть-чуть неясно.</a:t>
            </a:r>
          </a:p>
          <a:p>
            <a:r>
              <a:rPr lang="ru-RU" sz="3200" b="1" i="1" dirty="0" smtClean="0">
                <a:cs typeface="Aharoni" pitchFamily="2" charset="-79"/>
              </a:rPr>
              <a:t> </a:t>
            </a:r>
            <a:br>
              <a:rPr lang="ru-RU" sz="3200" b="1" i="1" dirty="0" smtClean="0">
                <a:cs typeface="Aharoni" pitchFamily="2" charset="-79"/>
              </a:rPr>
            </a:br>
            <a:r>
              <a:rPr lang="ru-RU" sz="3200" b="1" i="1" dirty="0" smtClean="0">
                <a:cs typeface="Aharoni" pitchFamily="2" charset="-79"/>
              </a:rPr>
              <a:t>Еще придется потрудиться.</a:t>
            </a:r>
          </a:p>
          <a:p>
            <a:endParaRPr lang="ru-RU" sz="3200" b="1" i="1" dirty="0" smtClean="0">
              <a:cs typeface="Aharoni" pitchFamily="2" charset="-79"/>
            </a:endParaRPr>
          </a:p>
          <a:p>
            <a:r>
              <a:rPr lang="ru-RU" sz="3200" b="1" i="1" dirty="0" smtClean="0">
                <a:cs typeface="Aharoni" pitchFamily="2" charset="-79"/>
              </a:rPr>
              <a:t>Как трудно все-таки учиться!</a:t>
            </a:r>
          </a:p>
          <a:p>
            <a:endParaRPr lang="ru-RU" sz="3200" b="1" i="1" dirty="0">
              <a:cs typeface="Aharoni" pitchFamily="2" charset="-79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543800" y="990600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43800" y="1981200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43800" y="3962400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43800" y="2971800"/>
            <a:ext cx="914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article123055.jpg"/>
          <p:cNvPicPr>
            <a:picLocks noChangeAspect="1"/>
          </p:cNvPicPr>
          <p:nvPr/>
        </p:nvPicPr>
        <p:blipFill>
          <a:blip r:embed="rId3" cstate="print"/>
          <a:srcRect l="3681" t="10000" r="58763" b="26875"/>
          <a:stretch>
            <a:fillRect/>
          </a:stretch>
        </p:blipFill>
        <p:spPr>
          <a:xfrm>
            <a:off x="2684352" y="962977"/>
            <a:ext cx="3945048" cy="4980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9283_9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1" y="493888"/>
            <a:ext cx="4114800" cy="6096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34" y="0"/>
            <a:ext cx="9150834" cy="6858000"/>
          </a:xfrm>
          <a:prstGeom prst="rect">
            <a:avLst/>
          </a:prstGeom>
        </p:spPr>
      </p:pic>
      <p:pic>
        <p:nvPicPr>
          <p:cNvPr id="3" name="Рисунок 2" descr="article123055.jpg"/>
          <p:cNvPicPr>
            <a:picLocks noChangeAspect="1"/>
          </p:cNvPicPr>
          <p:nvPr/>
        </p:nvPicPr>
        <p:blipFill>
          <a:blip r:embed="rId3" cstate="print"/>
          <a:srcRect l="34141" t="1667" r="4518" b="6667"/>
          <a:stretch>
            <a:fillRect/>
          </a:stretch>
        </p:blipFill>
        <p:spPr>
          <a:xfrm>
            <a:off x="2057400" y="914400"/>
            <a:ext cx="5079076" cy="570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02" y="0"/>
            <a:ext cx="9164502" cy="6858000"/>
          </a:xfrm>
          <a:prstGeom prst="rect">
            <a:avLst/>
          </a:prstGeom>
        </p:spPr>
      </p:pic>
      <p:pic>
        <p:nvPicPr>
          <p:cNvPr id="3" name="Рисунок 2" descr="4492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3207" y="1143000"/>
            <a:ext cx="66675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02" y="0"/>
            <a:ext cx="9164502" cy="6858000"/>
          </a:xfrm>
          <a:prstGeom prst="rect">
            <a:avLst/>
          </a:prstGeom>
        </p:spPr>
      </p:pic>
      <p:pic>
        <p:nvPicPr>
          <p:cNvPr id="3" name="Рисунок 2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8484" y="781506"/>
            <a:ext cx="6200116" cy="5009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600200"/>
            <a:ext cx="8229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«Идеальное управление – когда управления нет,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а его функции   выполняются.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Каждый знает, что ему делать.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И каждый делает, потому что хочет этого сам».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haroni" pitchFamily="2" charset="-79"/>
              </a:rPr>
              <a:t>Анатолий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haroni" pitchFamily="2" charset="-79"/>
              </a:rPr>
              <a:t>Гин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ziy-1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02" y="0"/>
            <a:ext cx="9164502" cy="6858000"/>
          </a:xfrm>
          <a:prstGeom prst="rect">
            <a:avLst/>
          </a:prstGeom>
        </p:spPr>
      </p:pic>
      <p:pic>
        <p:nvPicPr>
          <p:cNvPr id="3" name="Рисунок 2" descr="2283DSC01547.jpg"/>
          <p:cNvPicPr>
            <a:picLocks noChangeAspect="1"/>
          </p:cNvPicPr>
          <p:nvPr/>
        </p:nvPicPr>
        <p:blipFill>
          <a:blip r:embed="rId3" cstate="print"/>
          <a:srcRect l="4667" t="19333" r="4667" b="19333"/>
          <a:stretch>
            <a:fillRect/>
          </a:stretch>
        </p:blipFill>
        <p:spPr>
          <a:xfrm>
            <a:off x="1524000" y="1367118"/>
            <a:ext cx="6539948" cy="4424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453</Words>
  <Application>Microsoft Office PowerPoint</Application>
  <PresentationFormat>Экран (4:3)</PresentationFormat>
  <Paragraphs>86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Ivan</cp:lastModifiedBy>
  <cp:revision>17</cp:revision>
  <dcterms:created xsi:type="dcterms:W3CDTF">2014-12-07T14:38:08Z</dcterms:created>
  <dcterms:modified xsi:type="dcterms:W3CDTF">2014-12-08T18:33:16Z</dcterms:modified>
</cp:coreProperties>
</file>