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323" r:id="rId5"/>
    <p:sldId id="257" r:id="rId6"/>
    <p:sldId id="279" r:id="rId7"/>
    <p:sldId id="280" r:id="rId8"/>
    <p:sldId id="281" r:id="rId9"/>
    <p:sldId id="283" r:id="rId10"/>
    <p:sldId id="284" r:id="rId11"/>
    <p:sldId id="285" r:id="rId12"/>
    <p:sldId id="287" r:id="rId13"/>
    <p:sldId id="324" r:id="rId14"/>
    <p:sldId id="288" r:id="rId15"/>
    <p:sldId id="292" r:id="rId16"/>
    <p:sldId id="293" r:id="rId17"/>
    <p:sldId id="289" r:id="rId18"/>
    <p:sldId id="268" r:id="rId19"/>
    <p:sldId id="298" r:id="rId20"/>
    <p:sldId id="299" r:id="rId21"/>
    <p:sldId id="297" r:id="rId22"/>
    <p:sldId id="304" r:id="rId23"/>
    <p:sldId id="307" r:id="rId24"/>
    <p:sldId id="300" r:id="rId25"/>
    <p:sldId id="308" r:id="rId26"/>
    <p:sldId id="309" r:id="rId27"/>
    <p:sldId id="311" r:id="rId28"/>
    <p:sldId id="318" r:id="rId29"/>
    <p:sldId id="313" r:id="rId30"/>
    <p:sldId id="315" r:id="rId31"/>
    <p:sldId id="320" r:id="rId32"/>
    <p:sldId id="271" r:id="rId33"/>
    <p:sldId id="261" r:id="rId34"/>
    <p:sldId id="262" r:id="rId35"/>
    <p:sldId id="263" r:id="rId36"/>
    <p:sldId id="322" r:id="rId37"/>
    <p:sldId id="269" r:id="rId38"/>
    <p:sldId id="27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Повторение и систематизация знаний о глаголе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Борисова Альбина Николаевна, учитель начальных классов МБОУ СОШ №69 г. Ульяновска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Какое чудо увидел царь в последней части сказки?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Составьте предложение. Можно предложение из сказки.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://festival.1september.ru/articles/622770/Image943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929066"/>
            <a:ext cx="1767840" cy="24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Анализ предложения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i="1" dirty="0" smtClean="0">
                <a:solidFill>
                  <a:srgbClr val="0070C0"/>
                </a:solidFill>
              </a:rPr>
              <a:t>    Белка песенку </a:t>
            </a:r>
            <a:r>
              <a:rPr lang="ru-RU" sz="5400" i="1" dirty="0" err="1" smtClean="0">
                <a:solidFill>
                  <a:srgbClr val="0070C0"/>
                </a:solidFill>
              </a:rPr>
              <a:t>п</a:t>
            </a:r>
            <a:r>
              <a:rPr lang="ru-RU" sz="5400" b="1" i="1" dirty="0" err="1" smtClean="0">
                <a:solidFill>
                  <a:srgbClr val="FF0000"/>
                </a:solidFill>
              </a:rPr>
              <a:t>.</a:t>
            </a:r>
            <a:r>
              <a:rPr lang="ru-RU" sz="5400" i="1" dirty="0" err="1" smtClean="0">
                <a:solidFill>
                  <a:srgbClr val="0070C0"/>
                </a:solidFill>
              </a:rPr>
              <a:t>ёт</a:t>
            </a:r>
            <a:r>
              <a:rPr lang="ru-RU" sz="5400" i="1" dirty="0" smtClean="0">
                <a:solidFill>
                  <a:srgbClr val="0070C0"/>
                </a:solidFill>
              </a:rPr>
              <a:t> </a:t>
            </a:r>
            <a:r>
              <a:rPr lang="ru-RU" sz="5400" i="1" dirty="0" err="1" smtClean="0">
                <a:solidFill>
                  <a:srgbClr val="0070C0"/>
                </a:solidFill>
              </a:rPr>
              <a:t>з</a:t>
            </a:r>
            <a:r>
              <a:rPr lang="ru-RU" sz="5400" b="1" i="1" dirty="0" err="1" smtClean="0">
                <a:solidFill>
                  <a:srgbClr val="FF0000"/>
                </a:solidFill>
              </a:rPr>
              <a:t>.</a:t>
            </a:r>
            <a:r>
              <a:rPr lang="ru-RU" sz="5400" i="1" dirty="0" err="1" smtClean="0">
                <a:solidFill>
                  <a:srgbClr val="0070C0"/>
                </a:solidFill>
              </a:rPr>
              <a:t>л</a:t>
            </a:r>
            <a:r>
              <a:rPr lang="ru-RU" sz="5400" b="1" i="1" dirty="0" err="1" smtClean="0">
                <a:solidFill>
                  <a:srgbClr val="FF0000"/>
                </a:solidFill>
              </a:rPr>
              <a:t>.</a:t>
            </a:r>
            <a:r>
              <a:rPr lang="ru-RU" sz="5400" i="1" dirty="0" err="1" smtClean="0">
                <a:solidFill>
                  <a:srgbClr val="0070C0"/>
                </a:solidFill>
              </a:rPr>
              <a:t>той</a:t>
            </a:r>
            <a:r>
              <a:rPr lang="ru-RU" sz="5400" i="1" dirty="0" smtClean="0">
                <a:solidFill>
                  <a:srgbClr val="0070C0"/>
                </a:solidFill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</a:rPr>
              <a:t>.</a:t>
            </a:r>
            <a:r>
              <a:rPr lang="ru-RU" sz="5400" i="1" dirty="0" err="1" smtClean="0">
                <a:solidFill>
                  <a:srgbClr val="0070C0"/>
                </a:solidFill>
              </a:rPr>
              <a:t>рех</a:t>
            </a:r>
            <a:r>
              <a:rPr lang="ru-RU" sz="5400" i="1" dirty="0" smtClean="0">
                <a:solidFill>
                  <a:srgbClr val="0070C0"/>
                </a:solidFill>
              </a:rPr>
              <a:t> грызёт </a:t>
            </a:r>
            <a:r>
              <a:rPr lang="ru-RU" sz="5400" i="1" dirty="0" err="1" smtClean="0">
                <a:solidFill>
                  <a:srgbClr val="0070C0"/>
                </a:solidFill>
              </a:rPr>
              <a:t>изумрудец</a:t>
            </a:r>
            <a:r>
              <a:rPr lang="ru-RU" sz="5400" i="1" dirty="0" smtClean="0">
                <a:solidFill>
                  <a:srgbClr val="0070C0"/>
                </a:solidFill>
              </a:rPr>
              <a:t> вынимает </a:t>
            </a:r>
          </a:p>
          <a:p>
            <a:pPr>
              <a:buNone/>
            </a:pPr>
            <a:r>
              <a:rPr lang="ru-RU" sz="5400" i="1" dirty="0" smtClean="0">
                <a:solidFill>
                  <a:srgbClr val="0070C0"/>
                </a:solidFill>
              </a:rPr>
              <a:t>  и в мешочек опускает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Анализ предложения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0070C0"/>
                </a:solidFill>
              </a:rPr>
              <a:t>Белка песенку п</a:t>
            </a:r>
            <a:r>
              <a:rPr lang="ru-RU" sz="6000" b="1" i="1" dirty="0" smtClean="0">
                <a:solidFill>
                  <a:srgbClr val="FF0000"/>
                </a:solidFill>
              </a:rPr>
              <a:t>о</a:t>
            </a:r>
            <a:r>
              <a:rPr lang="ru-RU" sz="6000" i="1" dirty="0" smtClean="0">
                <a:solidFill>
                  <a:srgbClr val="0070C0"/>
                </a:solidFill>
              </a:rPr>
              <a:t>ёт</a:t>
            </a:r>
            <a:r>
              <a:rPr lang="ru-RU" sz="6000" b="1" i="1" dirty="0" smtClean="0">
                <a:solidFill>
                  <a:srgbClr val="FF0000"/>
                </a:solidFill>
              </a:rPr>
              <a:t>,</a:t>
            </a:r>
            <a:r>
              <a:rPr lang="ru-RU" sz="6000" i="1" dirty="0" smtClean="0">
                <a:solidFill>
                  <a:srgbClr val="0070C0"/>
                </a:solidFill>
              </a:rPr>
              <a:t> з</a:t>
            </a:r>
            <a:r>
              <a:rPr lang="ru-RU" sz="6000" b="1" i="1" dirty="0" smtClean="0">
                <a:solidFill>
                  <a:srgbClr val="FF0000"/>
                </a:solidFill>
              </a:rPr>
              <a:t>о</a:t>
            </a:r>
            <a:r>
              <a:rPr lang="ru-RU" sz="6000" i="1" dirty="0" smtClean="0">
                <a:solidFill>
                  <a:srgbClr val="0070C0"/>
                </a:solidFill>
              </a:rPr>
              <a:t>л</a:t>
            </a:r>
            <a:r>
              <a:rPr lang="ru-RU" sz="6000" b="1" i="1" dirty="0" smtClean="0">
                <a:solidFill>
                  <a:srgbClr val="FF0000"/>
                </a:solidFill>
              </a:rPr>
              <a:t>о</a:t>
            </a:r>
            <a:r>
              <a:rPr lang="ru-RU" sz="6000" i="1" dirty="0" smtClean="0">
                <a:solidFill>
                  <a:srgbClr val="0070C0"/>
                </a:solidFill>
              </a:rPr>
              <a:t>той  </a:t>
            </a:r>
            <a:r>
              <a:rPr lang="ru-RU" sz="6000" b="1" i="1" dirty="0" smtClean="0">
                <a:solidFill>
                  <a:srgbClr val="FF0000"/>
                </a:solidFill>
              </a:rPr>
              <a:t>о</a:t>
            </a:r>
            <a:r>
              <a:rPr lang="ru-RU" sz="6000" i="1" dirty="0" smtClean="0">
                <a:solidFill>
                  <a:srgbClr val="0070C0"/>
                </a:solidFill>
              </a:rPr>
              <a:t>рех грызёт</a:t>
            </a:r>
            <a:r>
              <a:rPr lang="ru-RU" sz="6000" i="1" dirty="0" smtClean="0">
                <a:solidFill>
                  <a:srgbClr val="FF0000"/>
                </a:solidFill>
              </a:rPr>
              <a:t>,</a:t>
            </a:r>
            <a:r>
              <a:rPr lang="ru-RU" sz="6000" i="1" dirty="0" smtClean="0">
                <a:solidFill>
                  <a:srgbClr val="0070C0"/>
                </a:solidFill>
              </a:rPr>
              <a:t> </a:t>
            </a:r>
            <a:r>
              <a:rPr lang="ru-RU" sz="6000" i="1" dirty="0" err="1" smtClean="0">
                <a:solidFill>
                  <a:srgbClr val="0070C0"/>
                </a:solidFill>
              </a:rPr>
              <a:t>изумрудец</a:t>
            </a:r>
            <a:r>
              <a:rPr lang="ru-RU" sz="6000" i="1" dirty="0" smtClean="0">
                <a:solidFill>
                  <a:srgbClr val="0070C0"/>
                </a:solidFill>
              </a:rPr>
              <a:t> вынимает </a:t>
            </a:r>
          </a:p>
          <a:p>
            <a:pPr>
              <a:buNone/>
            </a:pPr>
            <a:r>
              <a:rPr lang="ru-RU" sz="6000" i="1" dirty="0" smtClean="0">
                <a:solidFill>
                  <a:srgbClr val="0070C0"/>
                </a:solidFill>
              </a:rPr>
              <a:t>и в мешочек опускает</a:t>
            </a:r>
            <a:r>
              <a:rPr lang="ru-RU" sz="6000" b="1" i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259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Самостоятельная работа.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Определи спряжение глагола.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nytva.taba.ru/fid/cnRlaW1hZ2VfdGh1bWI6MzFjZWU4N2QyYzYwZGU5MzRmZTI2MjI4ZGUwYzE3YTcvLw/im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3582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Определите спряжение глаголов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6436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Ветер весело шумит,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Судно весело бежит.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Ветер по морю гуляет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кораблик подгоняет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Снова князь у моря ходит, …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Глядь – поверх текучих вод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Лебедь белая плывёт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 Видит, белочка при всех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Золотой грызет орех,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err="1" smtClean="0">
                <a:solidFill>
                  <a:srgbClr val="0070C0"/>
                </a:solidFill>
              </a:rPr>
              <a:t>Изумрудец</a:t>
            </a:r>
            <a:r>
              <a:rPr lang="ru-RU" b="1" dirty="0" smtClean="0">
                <a:solidFill>
                  <a:srgbClr val="0070C0"/>
                </a:solidFill>
              </a:rPr>
              <a:t> вынимает,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А скорлупку собирает, …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festival.1september.ru/articles/622770/Image9434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142984"/>
            <a:ext cx="2681293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estival.1september.ru/articles/622770/Image9435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929066"/>
            <a:ext cx="1300165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622770/Image9432.jpg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929066"/>
            <a:ext cx="2357454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Определите спряжение глаголов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6436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Ветер весело </a:t>
            </a:r>
            <a:r>
              <a:rPr lang="ru-RU" dirty="0" smtClean="0">
                <a:solidFill>
                  <a:srgbClr val="FF0000"/>
                </a:solidFill>
              </a:rPr>
              <a:t>шум</a:t>
            </a:r>
            <a:r>
              <a:rPr lang="ru-RU" b="1" dirty="0" smtClean="0">
                <a:solidFill>
                  <a:srgbClr val="FF0000"/>
                </a:solidFill>
              </a:rPr>
              <a:t>ит,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Судно весело </a:t>
            </a:r>
            <a:r>
              <a:rPr lang="ru-RU" dirty="0" smtClean="0">
                <a:solidFill>
                  <a:srgbClr val="FF0000"/>
                </a:solidFill>
              </a:rPr>
              <a:t>беж</a:t>
            </a:r>
            <a:r>
              <a:rPr lang="ru-RU" b="1" dirty="0" smtClean="0">
                <a:solidFill>
                  <a:srgbClr val="FF0000"/>
                </a:solidFill>
              </a:rPr>
              <a:t>ит.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Ветер по морю </a:t>
            </a:r>
            <a:r>
              <a:rPr lang="ru-RU" dirty="0" smtClean="0">
                <a:solidFill>
                  <a:srgbClr val="FF0000"/>
                </a:solidFill>
              </a:rPr>
              <a:t>гуля</a:t>
            </a:r>
            <a:r>
              <a:rPr lang="ru-RU" b="1" dirty="0" smtClean="0">
                <a:solidFill>
                  <a:srgbClr val="FF0000"/>
                </a:solidFill>
              </a:rPr>
              <a:t>ет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кораблик </a:t>
            </a:r>
            <a:r>
              <a:rPr lang="ru-RU" dirty="0" smtClean="0">
                <a:solidFill>
                  <a:srgbClr val="FF0000"/>
                </a:solidFill>
              </a:rPr>
              <a:t>подгоня</a:t>
            </a:r>
            <a:r>
              <a:rPr lang="ru-RU" b="1" dirty="0" smtClean="0">
                <a:solidFill>
                  <a:srgbClr val="FF0000"/>
                </a:solidFill>
              </a:rPr>
              <a:t>ет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Снова князь у моря </a:t>
            </a:r>
            <a:r>
              <a:rPr lang="ru-RU" dirty="0" smtClean="0">
                <a:solidFill>
                  <a:srgbClr val="FF0000"/>
                </a:solidFill>
              </a:rPr>
              <a:t>ход</a:t>
            </a:r>
            <a:r>
              <a:rPr lang="ru-RU" b="1" dirty="0" smtClean="0">
                <a:solidFill>
                  <a:srgbClr val="FF0000"/>
                </a:solidFill>
              </a:rPr>
              <a:t>ит,</a:t>
            </a:r>
            <a:r>
              <a:rPr lang="ru-RU" b="1" dirty="0" smtClean="0">
                <a:solidFill>
                  <a:srgbClr val="0070C0"/>
                </a:solidFill>
              </a:rPr>
              <a:t> …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Глядь – поверх текучих вод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Лебедь белая </a:t>
            </a:r>
            <a:r>
              <a:rPr lang="ru-RU" dirty="0" smtClean="0">
                <a:solidFill>
                  <a:srgbClr val="FF0000"/>
                </a:solidFill>
              </a:rPr>
              <a:t>плыв</a:t>
            </a:r>
            <a:r>
              <a:rPr lang="ru-RU" b="1" dirty="0" smtClean="0">
                <a:solidFill>
                  <a:srgbClr val="FF0000"/>
                </a:solidFill>
              </a:rPr>
              <a:t>ёт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Вид</a:t>
            </a:r>
            <a:r>
              <a:rPr lang="ru-RU" b="1" dirty="0" smtClean="0">
                <a:solidFill>
                  <a:srgbClr val="FF0000"/>
                </a:solidFill>
              </a:rPr>
              <a:t>ит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70C0"/>
                </a:solidFill>
              </a:rPr>
              <a:t>белочка при всех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Золотой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грыз</a:t>
            </a:r>
            <a:r>
              <a:rPr lang="ru-RU" b="1" dirty="0" smtClean="0">
                <a:solidFill>
                  <a:srgbClr val="FF0000"/>
                </a:solidFill>
              </a:rPr>
              <a:t>ет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орех,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0070C0"/>
                </a:solidFill>
              </a:rPr>
              <a:t>Изумрудец</a:t>
            </a:r>
            <a:r>
              <a:rPr lang="ru-RU" b="1" dirty="0" smtClean="0">
                <a:solidFill>
                  <a:srgbClr val="0070C0"/>
                </a:solidFill>
              </a:rPr>
              <a:t> вынимает,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А скорлупку </a:t>
            </a:r>
            <a:r>
              <a:rPr lang="ru-RU" dirty="0" smtClean="0">
                <a:solidFill>
                  <a:srgbClr val="FF0000"/>
                </a:solidFill>
              </a:rPr>
              <a:t>собира</a:t>
            </a:r>
            <a:r>
              <a:rPr lang="ru-RU" b="1" dirty="0" smtClean="0">
                <a:solidFill>
                  <a:srgbClr val="FF0000"/>
                </a:solidFill>
              </a:rPr>
              <a:t>ет,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festival.1september.ru/articles/622770/Image9434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71546"/>
            <a:ext cx="3395673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estival.1september.ru/articles/622770/Image9435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929066"/>
            <a:ext cx="1800231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622770/Image9432.jpg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214818"/>
            <a:ext cx="2357454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Проверка самостоятельной работы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nytva.taba.ru/fid/cnRlaW1hZ2VfdGh1bWI6MGI2NjBhMGUxNjlhY2NiMjRjMjg1YjdjMzE4YmMzMDkvLw/im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439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285728"/>
            <a:ext cx="8572592" cy="7254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Как определить спряжение глагола и правильно написать безударные окончания глаголов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715040"/>
          </a:xfrm>
        </p:spPr>
        <p:txBody>
          <a:bodyPr>
            <a:normAutofit/>
          </a:bodyPr>
          <a:lstStyle/>
          <a:p>
            <a:pPr marL="0" lv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Поставьте глагол в начальную форму.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Выясните, оканчивается ли он на “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и не является ли глаголом-исключением.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Определите спряжение глагола.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Напишите нужное окончание.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3429000"/>
          <a:ext cx="8286807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3000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Число</a:t>
                      </a:r>
                      <a:br>
                        <a:rPr lang="ru-RU" sz="28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Единственное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sz="2800" dirty="0" smtClean="0">
                          <a:solidFill>
                            <a:srgbClr val="FF0000"/>
                          </a:solidFill>
                        </a:rPr>
                      </a:b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Множественное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I спряжение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ешь</a:t>
                      </a:r>
                      <a:br>
                        <a:rPr lang="ru-RU" sz="2800" dirty="0" smtClean="0"/>
                      </a:br>
                      <a:r>
                        <a:rPr lang="ru-RU" sz="2800" dirty="0" err="1" smtClean="0"/>
                        <a:t>ет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ем</a:t>
                      </a:r>
                      <a:br>
                        <a:rPr lang="ru-RU" sz="2800" dirty="0" smtClean="0"/>
                      </a:br>
                      <a:r>
                        <a:rPr lang="ru-RU" sz="2800" dirty="0" err="1" smtClean="0"/>
                        <a:t>ете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dirty="0" err="1" smtClean="0"/>
                        <a:t>ут</a:t>
                      </a:r>
                      <a:r>
                        <a:rPr lang="ru-RU" sz="2800" dirty="0" smtClean="0"/>
                        <a:t>(ют)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II спряжение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ишь</a:t>
                      </a:r>
                      <a:br>
                        <a:rPr lang="ru-RU" sz="2800" dirty="0" smtClean="0"/>
                      </a:br>
                      <a:r>
                        <a:rPr lang="ru-RU" sz="2800" dirty="0" err="1" smtClean="0"/>
                        <a:t>ит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им</a:t>
                      </a:r>
                      <a:br>
                        <a:rPr lang="ru-RU" sz="2800" dirty="0" smtClean="0"/>
                      </a:br>
                      <a:r>
                        <a:rPr lang="ru-RU" sz="2800" dirty="0" err="1" smtClean="0"/>
                        <a:t>ите</a:t>
                      </a:r>
                      <a:r>
                        <a:rPr lang="ru-RU" sz="2800" dirty="0" smtClean="0"/>
                        <a:t/>
                      </a:r>
                      <a:br>
                        <a:rPr lang="ru-RU" sz="2800" dirty="0" smtClean="0"/>
                      </a:br>
                      <a:r>
                        <a:rPr lang="ru-RU" sz="2800" dirty="0" err="1" smtClean="0"/>
                        <a:t>ат</a:t>
                      </a:r>
                      <a:r>
                        <a:rPr lang="ru-RU" sz="2800" dirty="0" smtClean="0"/>
                        <a:t>(</a:t>
                      </a:r>
                      <a:r>
                        <a:rPr lang="ru-RU" sz="2800" dirty="0" err="1" smtClean="0"/>
                        <a:t>ят</a:t>
                      </a:r>
                      <a:r>
                        <a:rPr lang="ru-RU" sz="2800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Изменение глаголов по числам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857916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7030A0"/>
                </a:solidFill>
              </a:rPr>
              <a:t>- Напишите недостающие глаголы, определите время и число. Рядом в скобках запишите эти глаголы во мн. числе.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400" b="1" i="1" dirty="0" smtClean="0">
                <a:solidFill>
                  <a:srgbClr val="0070C0"/>
                </a:solidFill>
              </a:rPr>
              <a:t>Днём свет божий …,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400" b="1" i="1" dirty="0" smtClean="0">
                <a:solidFill>
                  <a:srgbClr val="0070C0"/>
                </a:solidFill>
              </a:rPr>
              <a:t>Ночью землю …,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400" b="1" i="1" dirty="0" smtClean="0">
                <a:solidFill>
                  <a:srgbClr val="0070C0"/>
                </a:solidFill>
              </a:rPr>
              <a:t>Месяц под косой …,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400" b="1" i="1" dirty="0" smtClean="0">
                <a:solidFill>
                  <a:srgbClr val="0070C0"/>
                </a:solidFill>
              </a:rPr>
              <a:t>А во лбу звезда … .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Определите тему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Он предметы оживляет,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Всех их в дело вовлекает,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Что им делать говорит,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Строго сам за тем следит.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Он три времени имеет,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И спрягаться он умеет.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Детям строят много школ,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Чтоб все знали про ...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estival.1september.ru/articles/622770/Image943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357166"/>
            <a:ext cx="7000924" cy="592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Изменение глаголов по числам.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5857916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Днём свет божий затмевает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                             </a:t>
            </a:r>
            <a:r>
              <a:rPr lang="ru-RU" sz="4400" b="1" i="1" dirty="0" smtClean="0">
                <a:solidFill>
                  <a:srgbClr val="7030A0"/>
                </a:solidFill>
              </a:rPr>
              <a:t>(затмевают),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Ночью землю освещает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                               </a:t>
            </a:r>
            <a:r>
              <a:rPr lang="ru-RU" sz="4400" b="1" i="1" dirty="0" smtClean="0">
                <a:solidFill>
                  <a:srgbClr val="7030A0"/>
                </a:solidFill>
              </a:rPr>
              <a:t>(освещают),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Месяц под косой блестит 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                                </a:t>
            </a:r>
            <a:r>
              <a:rPr lang="ru-RU" sz="4400" b="1" i="1" dirty="0" smtClean="0">
                <a:solidFill>
                  <a:srgbClr val="7030A0"/>
                </a:solidFill>
              </a:rPr>
              <a:t>(блестят),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А во лбу звезда горит </a:t>
            </a:r>
            <a:r>
              <a:rPr lang="ru-RU" sz="4400" b="1" i="1" dirty="0" smtClean="0">
                <a:solidFill>
                  <a:srgbClr val="7030A0"/>
                </a:solidFill>
              </a:rPr>
              <a:t>(горят).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Глаголы настоящего времени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1 – м лице ед. числа.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Два мальчика-спортсмена шли с тренировки и разговаривали: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6400" b="1" i="1" dirty="0" smtClean="0">
                <a:solidFill>
                  <a:srgbClr val="0070C0"/>
                </a:solidFill>
              </a:rPr>
              <a:t>- В этом году  на соревнованиях области я обязательно </a:t>
            </a:r>
            <a:r>
              <a:rPr lang="ru-RU" sz="6400" b="1" i="1" dirty="0" err="1" smtClean="0">
                <a:solidFill>
                  <a:srgbClr val="0070C0"/>
                </a:solidFill>
              </a:rPr>
              <a:t>победю</a:t>
            </a:r>
            <a:r>
              <a:rPr lang="ru-RU" sz="6400" b="1" i="1" dirty="0" smtClean="0">
                <a:solidFill>
                  <a:srgbClr val="0070C0"/>
                </a:solidFill>
              </a:rPr>
              <a:t>…, нет </a:t>
            </a:r>
            <a:r>
              <a:rPr lang="ru-RU" sz="6400" b="1" i="1" dirty="0" err="1" smtClean="0">
                <a:solidFill>
                  <a:srgbClr val="0070C0"/>
                </a:solidFill>
              </a:rPr>
              <a:t>побежу</a:t>
            </a:r>
            <a:r>
              <a:rPr lang="ru-RU" sz="6400" b="1" i="1" dirty="0" smtClean="0">
                <a:solidFill>
                  <a:srgbClr val="0070C0"/>
                </a:solidFill>
              </a:rPr>
              <a:t>…</a:t>
            </a:r>
            <a:endParaRPr lang="ru-RU" sz="6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- Эх, ты, еще не знаешь, как сказать, а хочешь победить.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- А как сказать правильно?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 Действительно, а как сказать правильно? (Никак.)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Глаголы настоящего времени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1 – м лице ед. числа.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357850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Победить  -          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 убедить    -       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дерзить -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бороздить   -   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пылесосить   -     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шелестеть -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Глаголы настоящего времени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1 – м лице ед. числа.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600" b="1" dirty="0" smtClean="0">
                <a:solidFill>
                  <a:srgbClr val="0070C0"/>
                </a:solidFill>
              </a:rPr>
              <a:t>-Да, некоторые глаголы </a:t>
            </a:r>
            <a:r>
              <a:rPr lang="ru-RU" sz="4600" b="1" dirty="0" smtClean="0">
                <a:solidFill>
                  <a:srgbClr val="FF0000"/>
                </a:solidFill>
              </a:rPr>
              <a:t>не употребляются</a:t>
            </a:r>
            <a:r>
              <a:rPr lang="ru-RU" sz="4600" b="1" dirty="0" smtClean="0">
                <a:solidFill>
                  <a:srgbClr val="0070C0"/>
                </a:solidFill>
              </a:rPr>
              <a:t> в 1-м лице единственного числа настоящего времени.  </a:t>
            </a:r>
            <a:r>
              <a:rPr lang="ru-RU" b="1" dirty="0" smtClean="0">
                <a:solidFill>
                  <a:srgbClr val="0070C0"/>
                </a:solidFill>
              </a:rPr>
              <a:t>        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Вот некоторые из них: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победить                  убедить                    дерзить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бороздить                пылесосить             шелестеть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Открыть слова, записанные на доске.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Однако, ситуация не безвыходная.  Можно сказать:</a:t>
            </a:r>
            <a:r>
              <a:rPr lang="ru-RU" b="1" i="1" dirty="0" smtClean="0">
                <a:solidFill>
                  <a:srgbClr val="0070C0"/>
                </a:solidFill>
              </a:rPr>
              <a:t> одержу победу. </a:t>
            </a:r>
            <a:r>
              <a:rPr lang="ru-RU" b="1" dirty="0" smtClean="0">
                <a:solidFill>
                  <a:srgbClr val="0070C0"/>
                </a:solidFill>
              </a:rPr>
              <a:t>Попробуйте применить этот прием и составить с данными словами предложения устно. (Дети называют предложения).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Глаголы настоящего времени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1 – м лице ед. числа.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357850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Победить  -                   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 убедить    -                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дерзить -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бороздить   -            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пылесосить   -              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шелестеть -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-</a:t>
            </a:r>
            <a:r>
              <a:rPr lang="ru-RU" sz="6000" b="1" dirty="0" smtClean="0"/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Какими словами обращается будущий князь </a:t>
            </a:r>
            <a:r>
              <a:rPr lang="ru-RU" sz="6000" b="1" dirty="0" err="1" smtClean="0">
                <a:solidFill>
                  <a:srgbClr val="FF0000"/>
                </a:solidFill>
              </a:rPr>
              <a:t>Гвидон</a:t>
            </a:r>
            <a:r>
              <a:rPr lang="ru-RU" sz="6000" b="1" dirty="0" smtClean="0">
                <a:solidFill>
                  <a:srgbClr val="FF0000"/>
                </a:solidFill>
              </a:rPr>
              <a:t> к волне?</a:t>
            </a:r>
            <a:endParaRPr lang="ru-RU" sz="6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Какими словами обращается будущий князь </a:t>
            </a:r>
            <a:r>
              <a:rPr lang="ru-RU" sz="4000" b="1" dirty="0" err="1" smtClean="0">
                <a:solidFill>
                  <a:srgbClr val="FF0000"/>
                </a:solidFill>
              </a:rPr>
              <a:t>Гвидон</a:t>
            </a:r>
            <a:r>
              <a:rPr lang="ru-RU" sz="4000" b="1" dirty="0" smtClean="0">
                <a:solidFill>
                  <a:srgbClr val="FF0000"/>
                </a:solidFill>
              </a:rPr>
              <a:t> к волне?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0070C0"/>
                </a:solidFill>
              </a:rPr>
              <a:t>   Ты, волна моя, волна!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Ты </a:t>
            </a:r>
            <a:r>
              <a:rPr lang="ru-RU" sz="3900" b="1" dirty="0" err="1" smtClean="0">
                <a:solidFill>
                  <a:srgbClr val="0070C0"/>
                </a:solidFill>
              </a:rPr>
              <a:t>гульлива</a:t>
            </a:r>
            <a:r>
              <a:rPr lang="ru-RU" sz="3900" b="1" dirty="0" smtClean="0">
                <a:solidFill>
                  <a:srgbClr val="0070C0"/>
                </a:solidFill>
              </a:rPr>
              <a:t> и вольна;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Плещешь ты, куда захочешь,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Ты морские камни точишь,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Топишь берег ты земли,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Подымаешь корабли –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Не губи ты нашу душу,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Выплесни ты нас на сушу!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Какими словами обращается будущий князь </a:t>
            </a:r>
            <a:r>
              <a:rPr lang="ru-RU" sz="4000" b="1" dirty="0" err="1" smtClean="0">
                <a:solidFill>
                  <a:srgbClr val="FF0000"/>
                </a:solidFill>
              </a:rPr>
              <a:t>Гвидон</a:t>
            </a:r>
            <a:r>
              <a:rPr lang="ru-RU" sz="4000" b="1" dirty="0" smtClean="0">
                <a:solidFill>
                  <a:srgbClr val="FF0000"/>
                </a:solidFill>
              </a:rPr>
              <a:t> к волне?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0070C0"/>
                </a:solidFill>
              </a:rPr>
              <a:t>      </a:t>
            </a:r>
            <a:r>
              <a:rPr lang="ru-RU" sz="4400" b="1" dirty="0" smtClean="0">
                <a:solidFill>
                  <a:srgbClr val="0070C0"/>
                </a:solidFill>
              </a:rPr>
              <a:t>Задание: найдите глаголы настоящего времени 2 лица единственного числа. Объясните, почему пишется </a:t>
            </a:r>
            <a:r>
              <a:rPr lang="ru-RU" sz="4400" b="1" dirty="0" err="1" smtClean="0">
                <a:solidFill>
                  <a:srgbClr val="0070C0"/>
                </a:solidFill>
              </a:rPr>
              <a:t>ь</a:t>
            </a:r>
            <a:r>
              <a:rPr lang="ru-RU" sz="4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Какими словами обращается будущий князь </a:t>
            </a:r>
            <a:r>
              <a:rPr lang="ru-RU" sz="4000" b="1" dirty="0" err="1" smtClean="0">
                <a:solidFill>
                  <a:srgbClr val="FF0000"/>
                </a:solidFill>
              </a:rPr>
              <a:t>Гвидон</a:t>
            </a:r>
            <a:r>
              <a:rPr lang="ru-RU" sz="4000" b="1" dirty="0" smtClean="0">
                <a:solidFill>
                  <a:srgbClr val="FF0000"/>
                </a:solidFill>
              </a:rPr>
              <a:t> к волне?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0070C0"/>
                </a:solidFill>
              </a:rPr>
              <a:t>   Ты, волна моя, волна!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Ты </a:t>
            </a:r>
            <a:r>
              <a:rPr lang="ru-RU" sz="3900" b="1" dirty="0" err="1" smtClean="0">
                <a:solidFill>
                  <a:srgbClr val="0070C0"/>
                </a:solidFill>
              </a:rPr>
              <a:t>гульлива</a:t>
            </a:r>
            <a:r>
              <a:rPr lang="ru-RU" sz="3900" b="1" dirty="0" smtClean="0">
                <a:solidFill>
                  <a:srgbClr val="0070C0"/>
                </a:solidFill>
              </a:rPr>
              <a:t> и вольна;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err="1" smtClean="0">
                <a:solidFill>
                  <a:srgbClr val="0070C0"/>
                </a:solidFill>
              </a:rPr>
              <a:t>Плещ</a:t>
            </a:r>
            <a:r>
              <a:rPr lang="ru-RU" sz="3900" b="1" dirty="0" smtClean="0">
                <a:solidFill>
                  <a:srgbClr val="FF0000"/>
                </a:solidFill>
              </a:rPr>
              <a:t>…</a:t>
            </a:r>
            <a:r>
              <a:rPr lang="ru-RU" sz="3900" b="1" dirty="0" smtClean="0">
                <a:solidFill>
                  <a:srgbClr val="0070C0"/>
                </a:solidFill>
              </a:rPr>
              <a:t>  ты, куда </a:t>
            </a:r>
            <a:r>
              <a:rPr lang="ru-RU" sz="3900" b="1" dirty="0" err="1" smtClean="0">
                <a:solidFill>
                  <a:srgbClr val="0070C0"/>
                </a:solidFill>
              </a:rPr>
              <a:t>захоч</a:t>
            </a:r>
            <a:r>
              <a:rPr lang="ru-RU" sz="3900" b="1" dirty="0" smtClean="0">
                <a:solidFill>
                  <a:srgbClr val="FF0000"/>
                </a:solidFill>
              </a:rPr>
              <a:t>…</a:t>
            </a:r>
            <a:r>
              <a:rPr lang="ru-RU" sz="3900" b="1" dirty="0" smtClean="0">
                <a:solidFill>
                  <a:srgbClr val="0070C0"/>
                </a:solidFill>
              </a:rPr>
              <a:t>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Ты морские камни </a:t>
            </a:r>
            <a:r>
              <a:rPr lang="ru-RU" sz="3900" b="1" dirty="0" err="1" smtClean="0">
                <a:solidFill>
                  <a:srgbClr val="0070C0"/>
                </a:solidFill>
              </a:rPr>
              <a:t>точ</a:t>
            </a:r>
            <a:r>
              <a:rPr lang="ru-RU" sz="3900" b="1" dirty="0" smtClean="0">
                <a:solidFill>
                  <a:srgbClr val="FF0000"/>
                </a:solidFill>
              </a:rPr>
              <a:t>…</a:t>
            </a:r>
            <a:r>
              <a:rPr lang="ru-RU" sz="3900" b="1" dirty="0" smtClean="0">
                <a:solidFill>
                  <a:srgbClr val="0070C0"/>
                </a:solidFill>
              </a:rPr>
              <a:t>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Топ</a:t>
            </a:r>
            <a:r>
              <a:rPr lang="ru-RU" sz="3900" b="1" dirty="0" smtClean="0">
                <a:solidFill>
                  <a:srgbClr val="FF0000"/>
                </a:solidFill>
              </a:rPr>
              <a:t>…</a:t>
            </a:r>
            <a:r>
              <a:rPr lang="ru-RU" sz="3900" b="1" dirty="0" smtClean="0">
                <a:solidFill>
                  <a:srgbClr val="0070C0"/>
                </a:solidFill>
              </a:rPr>
              <a:t>  берег ты земли,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err="1" smtClean="0">
                <a:solidFill>
                  <a:srgbClr val="0070C0"/>
                </a:solidFill>
              </a:rPr>
              <a:t>Подыма</a:t>
            </a:r>
            <a:r>
              <a:rPr lang="ru-RU" sz="3900" b="1" dirty="0" smtClean="0">
                <a:solidFill>
                  <a:srgbClr val="FF0000"/>
                </a:solidFill>
              </a:rPr>
              <a:t>… </a:t>
            </a:r>
            <a:r>
              <a:rPr lang="ru-RU" sz="3900" b="1" dirty="0" smtClean="0">
                <a:solidFill>
                  <a:srgbClr val="0070C0"/>
                </a:solidFill>
              </a:rPr>
              <a:t>корабли –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Не губи ты нашу душу,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Выплесни ты нас на сушу!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Определите тему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Он предметы оживляет,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Всех их в дело вовлекает,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Что им делать говорит,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Строго сам за тем следит.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Он три времени имеет,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И спрягаться он умеет.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Детям строят много школ,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Чтоб все знали про </a:t>
            </a:r>
            <a:r>
              <a:rPr lang="ru-RU" sz="3600" b="1" dirty="0" smtClean="0">
                <a:solidFill>
                  <a:srgbClr val="FF0000"/>
                </a:solidFill>
              </a:rPr>
              <a:t>ГЛАГОЛ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Какими словами обращается будущий князь </a:t>
            </a:r>
            <a:r>
              <a:rPr lang="ru-RU" sz="4000" b="1" dirty="0" err="1" smtClean="0">
                <a:solidFill>
                  <a:srgbClr val="FF0000"/>
                </a:solidFill>
              </a:rPr>
              <a:t>Гвидон</a:t>
            </a:r>
            <a:r>
              <a:rPr lang="ru-RU" sz="4000" b="1" dirty="0" smtClean="0">
                <a:solidFill>
                  <a:srgbClr val="FF0000"/>
                </a:solidFill>
              </a:rPr>
              <a:t> к волне?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429288"/>
          </a:xfrm>
        </p:spPr>
        <p:txBody>
          <a:bodyPr>
            <a:normAutofit/>
          </a:bodyPr>
          <a:lstStyle/>
          <a:p>
            <a:r>
              <a:rPr lang="ru-RU" sz="3900" b="1" dirty="0" smtClean="0">
                <a:solidFill>
                  <a:srgbClr val="0070C0"/>
                </a:solidFill>
              </a:rPr>
              <a:t>Ты, волна моя, волна!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Ты </a:t>
            </a:r>
            <a:r>
              <a:rPr lang="ru-RU" sz="3900" b="1" dirty="0" err="1" smtClean="0">
                <a:solidFill>
                  <a:srgbClr val="0070C0"/>
                </a:solidFill>
              </a:rPr>
              <a:t>гульлива</a:t>
            </a:r>
            <a:r>
              <a:rPr lang="ru-RU" sz="3900" b="1" dirty="0" smtClean="0">
                <a:solidFill>
                  <a:srgbClr val="0070C0"/>
                </a:solidFill>
              </a:rPr>
              <a:t> и вольна;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Плещ</a:t>
            </a:r>
            <a:r>
              <a:rPr lang="ru-RU" sz="3900" b="1" dirty="0" smtClean="0">
                <a:solidFill>
                  <a:srgbClr val="FF0000"/>
                </a:solidFill>
              </a:rPr>
              <a:t>ешь</a:t>
            </a:r>
            <a:r>
              <a:rPr lang="ru-RU" sz="3900" b="1" dirty="0" smtClean="0">
                <a:solidFill>
                  <a:srgbClr val="0070C0"/>
                </a:solidFill>
              </a:rPr>
              <a:t> ты, куда захоч</a:t>
            </a:r>
            <a:r>
              <a:rPr lang="ru-RU" sz="3900" b="1" dirty="0" smtClean="0">
                <a:solidFill>
                  <a:srgbClr val="FF0000"/>
                </a:solidFill>
              </a:rPr>
              <a:t>ешь</a:t>
            </a:r>
            <a:r>
              <a:rPr lang="ru-RU" sz="3900" b="1" dirty="0" smtClean="0">
                <a:solidFill>
                  <a:srgbClr val="0070C0"/>
                </a:solidFill>
              </a:rPr>
              <a:t>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Ты морские камни точ</a:t>
            </a:r>
            <a:r>
              <a:rPr lang="ru-RU" sz="3900" b="1" dirty="0" smtClean="0">
                <a:solidFill>
                  <a:srgbClr val="FF0000"/>
                </a:solidFill>
              </a:rPr>
              <a:t>ишь</a:t>
            </a:r>
            <a:r>
              <a:rPr lang="ru-RU" sz="3900" b="1" dirty="0" smtClean="0">
                <a:solidFill>
                  <a:srgbClr val="0070C0"/>
                </a:solidFill>
              </a:rPr>
              <a:t>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Топ</a:t>
            </a:r>
            <a:r>
              <a:rPr lang="ru-RU" sz="3900" b="1" dirty="0" smtClean="0">
                <a:solidFill>
                  <a:srgbClr val="FF0000"/>
                </a:solidFill>
              </a:rPr>
              <a:t>ишь</a:t>
            </a:r>
            <a:r>
              <a:rPr lang="ru-RU" sz="3900" b="1" dirty="0" smtClean="0">
                <a:solidFill>
                  <a:srgbClr val="0070C0"/>
                </a:solidFill>
              </a:rPr>
              <a:t> берег ты земли,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Подыма</a:t>
            </a:r>
            <a:r>
              <a:rPr lang="ru-RU" sz="3900" b="1" dirty="0" smtClean="0">
                <a:solidFill>
                  <a:srgbClr val="FF0000"/>
                </a:solidFill>
              </a:rPr>
              <a:t>ешь</a:t>
            </a:r>
            <a:r>
              <a:rPr lang="ru-RU" sz="3900" b="1" dirty="0" smtClean="0">
                <a:solidFill>
                  <a:srgbClr val="0070C0"/>
                </a:solidFill>
              </a:rPr>
              <a:t> корабли –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Не губи ты нашу душу,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Выплесни ты нас на сушу!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фразеологизмами.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Попробуйте заменить фразеологизм одним словом – глаголом неопределенной формы 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Давать слово - 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Зарубить на носу -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Держать язык за зубами -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Вешать нос -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Мозолить глаза -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фразеологизмами.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Проверка.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05461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</a:t>
            </a:r>
            <a:r>
              <a:rPr lang="ru-RU" sz="4800" b="1" dirty="0" smtClean="0">
                <a:solidFill>
                  <a:srgbClr val="0070C0"/>
                </a:solidFill>
              </a:rPr>
              <a:t>Давать слово </a:t>
            </a:r>
            <a:r>
              <a:rPr lang="ru-RU" sz="4800" b="1" dirty="0" smtClean="0">
                <a:solidFill>
                  <a:srgbClr val="FF0000"/>
                </a:solidFill>
              </a:rPr>
              <a:t>(обещать), </a:t>
            </a:r>
            <a:r>
              <a:rPr lang="ru-RU" sz="4800" b="1" dirty="0" smtClean="0">
                <a:solidFill>
                  <a:srgbClr val="0070C0"/>
                </a:solidFill>
              </a:rPr>
              <a:t/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зарубить на носу </a:t>
            </a:r>
            <a:r>
              <a:rPr lang="ru-RU" sz="4800" b="1" dirty="0" smtClean="0">
                <a:solidFill>
                  <a:srgbClr val="FF0000"/>
                </a:solidFill>
              </a:rPr>
              <a:t>(запомнить),</a:t>
            </a:r>
            <a:r>
              <a:rPr lang="ru-RU" sz="4800" b="1" dirty="0" smtClean="0">
                <a:solidFill>
                  <a:srgbClr val="0070C0"/>
                </a:solidFill>
              </a:rPr>
              <a:t/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держать язык за зубами </a:t>
            </a:r>
            <a:r>
              <a:rPr lang="ru-RU" sz="4800" b="1" dirty="0" smtClean="0">
                <a:solidFill>
                  <a:srgbClr val="FF0000"/>
                </a:solidFill>
              </a:rPr>
              <a:t>(молчать), </a:t>
            </a:r>
            <a:r>
              <a:rPr lang="ru-RU" sz="4800" b="1" dirty="0" smtClean="0">
                <a:solidFill>
                  <a:srgbClr val="0070C0"/>
                </a:solidFill>
              </a:rPr>
              <a:t>вешать нос </a:t>
            </a:r>
            <a:r>
              <a:rPr lang="ru-RU" sz="4800" b="1" dirty="0" smtClean="0">
                <a:solidFill>
                  <a:srgbClr val="FF0000"/>
                </a:solidFill>
              </a:rPr>
              <a:t>(унывать), </a:t>
            </a:r>
            <a:r>
              <a:rPr lang="ru-RU" sz="4800" b="1" dirty="0" smtClean="0">
                <a:solidFill>
                  <a:srgbClr val="0070C0"/>
                </a:solidFill>
              </a:rPr>
              <a:t>мозолить глаза </a:t>
            </a:r>
            <a:r>
              <a:rPr lang="ru-RU" sz="4800" b="1" dirty="0" smtClean="0">
                <a:solidFill>
                  <a:srgbClr val="FF0000"/>
                </a:solidFill>
              </a:rPr>
              <a:t>(надоедать).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727" y="1600200"/>
            <a:ext cx="60285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Объясни значение фразеологизмов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Объясни значение фразеологизмов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1) Водить за нос </a:t>
            </a:r>
            <a:r>
              <a:rPr lang="ru-RU" sz="2600" b="1" dirty="0" smtClean="0">
                <a:solidFill>
                  <a:srgbClr val="0070C0"/>
                </a:solidFill>
              </a:rPr>
              <a:t>– вводить в заблуждение, обманывать.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2) Развешивать уши </a:t>
            </a:r>
            <a:r>
              <a:rPr lang="ru-RU" sz="2600" b="1" dirty="0" smtClean="0">
                <a:solidFill>
                  <a:srgbClr val="0070C0"/>
                </a:solidFill>
              </a:rPr>
              <a:t>– слушать с чрезмерным увлечением.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3) Точить зубы</a:t>
            </a:r>
            <a:r>
              <a:rPr lang="ru-RU" sz="2600" dirty="0" smtClean="0"/>
              <a:t> </a:t>
            </a:r>
            <a:r>
              <a:rPr lang="ru-RU" sz="2600" b="1" dirty="0" smtClean="0">
                <a:solidFill>
                  <a:srgbClr val="0070C0"/>
                </a:solidFill>
              </a:rPr>
              <a:t>– сердиться на кого-либо, накапливать злобу.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4) Клевать носом </a:t>
            </a:r>
            <a:r>
              <a:rPr lang="ru-RU" sz="2600" b="1" dirty="0" smtClean="0">
                <a:solidFill>
                  <a:srgbClr val="0070C0"/>
                </a:solidFill>
              </a:rPr>
              <a:t>– дремать сидя и борясь со сном, поднимать то и дело опускающуюся голову.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5) Делать из мухи слона </a:t>
            </a:r>
            <a:r>
              <a:rPr lang="ru-RU" sz="2600" b="1" dirty="0" smtClean="0">
                <a:solidFill>
                  <a:srgbClr val="0070C0"/>
                </a:solidFill>
              </a:rPr>
              <a:t>– сильно преувеличивать</a:t>
            </a:r>
            <a:r>
              <a:rPr lang="ru-RU" sz="26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6) Прикусить язык </a:t>
            </a:r>
            <a:r>
              <a:rPr lang="ru-RU" sz="2600" b="1" dirty="0" smtClean="0">
                <a:solidFill>
                  <a:srgbClr val="0070C0"/>
                </a:solidFill>
              </a:rPr>
              <a:t>– замолчать, умолкнуть внезапно</a:t>
            </a:r>
            <a:r>
              <a:rPr lang="ru-RU" sz="2600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7) Чесать языки </a:t>
            </a:r>
            <a:r>
              <a:rPr lang="ru-RU" sz="2600" b="1" dirty="0" smtClean="0">
                <a:solidFill>
                  <a:srgbClr val="0070C0"/>
                </a:solidFill>
              </a:rPr>
              <a:t>– заниматься пустой болтовней.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8) Строить глазки </a:t>
            </a:r>
            <a:r>
              <a:rPr lang="ru-RU" sz="2600" b="1" dirty="0" smtClean="0">
                <a:solidFill>
                  <a:srgbClr val="0070C0"/>
                </a:solidFill>
              </a:rPr>
              <a:t>– привлекать внимание.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9)  Не в своей тарелке </a:t>
            </a:r>
            <a:r>
              <a:rPr lang="ru-RU" sz="2600" b="1" dirty="0" smtClean="0">
                <a:solidFill>
                  <a:srgbClr val="0070C0"/>
                </a:solidFill>
              </a:rPr>
              <a:t>– чувствовать себя неловко.</a:t>
            </a:r>
          </a:p>
          <a:p>
            <a:pPr marL="0">
              <a:spcBef>
                <a:spcPts val="0"/>
              </a:spcBef>
            </a:pPr>
            <a:endParaRPr lang="ru-R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Найдите в данных строчках правило написания и сформулируйте правило.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«А ткачиха с поварихой,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С сватьей бабой </a:t>
            </a:r>
            <a:r>
              <a:rPr lang="ru-RU" sz="2800" b="1" dirty="0" err="1" smtClean="0">
                <a:solidFill>
                  <a:srgbClr val="7030A0"/>
                </a:solidFill>
              </a:rPr>
              <a:t>Бабарихой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Не хотят его пустить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Чудный остров навестить»</a:t>
            </a:r>
          </a:p>
          <a:p>
            <a:endParaRPr lang="ru-RU" sz="800" b="1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«Князь у синя моря ходит,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 синя моря глаз не сводит»</a:t>
            </a:r>
          </a:p>
          <a:p>
            <a:pPr>
              <a:buNone/>
            </a:pPr>
            <a:endParaRPr lang="ru-RU" sz="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r>
              <a:rPr lang="ru-RU" sz="2800" b="1" dirty="0" smtClean="0">
                <a:solidFill>
                  <a:srgbClr val="7030A0"/>
                </a:solidFill>
              </a:rPr>
              <a:t>«Да! Такая есть девица.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Но жена не рукавица: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С белой ручки не стряхнёшь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Да за пояс не заткнёшь»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4360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Сейчас сами оцените свою работу на уроке.</a:t>
            </a:r>
          </a:p>
          <a:p>
            <a:pPr>
              <a:buNone/>
            </a:pPr>
            <a:r>
              <a:rPr lang="ru-RU" dirty="0" smtClean="0"/>
              <a:t>* </a:t>
            </a:r>
            <a:r>
              <a:rPr lang="ru-RU" dirty="0" smtClean="0">
                <a:solidFill>
                  <a:srgbClr val="0070C0"/>
                </a:solidFill>
              </a:rPr>
              <a:t>Я работал сегодня очень хорошо и у меня все получилось.</a:t>
            </a:r>
          </a:p>
          <a:p>
            <a:pPr>
              <a:buNone/>
            </a:pPr>
            <a:r>
              <a:rPr lang="ru-RU" dirty="0" smtClean="0"/>
              <a:t>* </a:t>
            </a:r>
            <a:r>
              <a:rPr lang="ru-RU" dirty="0" smtClean="0">
                <a:solidFill>
                  <a:srgbClr val="7030A0"/>
                </a:solidFill>
              </a:rPr>
              <a:t>Я работал сегодня хорошо, но у меня не все получилось.</a:t>
            </a:r>
          </a:p>
          <a:p>
            <a:pPr>
              <a:buNone/>
            </a:pPr>
            <a:r>
              <a:rPr lang="ru-RU" dirty="0" smtClean="0"/>
              <a:t>* </a:t>
            </a:r>
            <a:r>
              <a:rPr lang="ru-RU" dirty="0" smtClean="0">
                <a:solidFill>
                  <a:srgbClr val="C00000"/>
                </a:solidFill>
              </a:rPr>
              <a:t>Я сегодня не доволен своей работой, буду стараться.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РЕФЛЕКСИЯ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78647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Однажды трех каменщиков, которые строили храм, спросили: "Что вы делаете?" 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Первый сердито буркнул: "Разве не видите, я работаю". 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Второй ответил: "Я зарабатываю деньги себе и своей семье". 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А третий воодушевленно воскликнул: "Я строю величайший храм в мире!"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43956" cy="57864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1. Орг. момент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2. Минутка чистописания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Словарная работа.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4. Орфографическая минутка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5. Спряжение глаголов (Кардиограмма)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6. Изменение глаголов по числам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7. Определение времени глаголов. Предложения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8. Правописание глаголов 2 лица  ед. числа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9. Работа над фразеологизмами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10. Правописание НЕ с глаголами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11. Блиц - турнир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12. Рефлексия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13. Выставление отметок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14. Домашнее задание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Кому посвящены эти строчки?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Ваш милый образ снится мне,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С пером, бумагой при луне.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Все ваши строчки хороши,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Частичка вашей в ней души.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Стихи и сказки под пером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Ожили враз, и в каждый дом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Вошел прекрасный наш поэт.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Он – гений, в этом спору нет.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95861"/>
            <a:ext cx="4357718" cy="578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Минутка чистописания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0070C0"/>
                </a:solidFill>
              </a:rPr>
              <a:t>А С П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0070C0"/>
                </a:solidFill>
              </a:rPr>
              <a:t>Пушкин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0070C0"/>
                </a:solidFill>
              </a:rPr>
              <a:t>сказки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Однокоренные слова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   </a:t>
            </a:r>
            <a:r>
              <a:rPr lang="ru-RU" sz="4800" i="1" dirty="0" smtClean="0">
                <a:solidFill>
                  <a:srgbClr val="0070C0"/>
                </a:solidFill>
              </a:rPr>
              <a:t>Сказки – сказочка, сказочник, сказ, сказание, сказочный, пересказ, рассказ, сказать, рассказчик, рассказывать, … .</a:t>
            </a:r>
          </a:p>
          <a:p>
            <a:pPr>
              <a:buNone/>
            </a:pPr>
            <a:r>
              <a:rPr lang="ru-RU" sz="4800" i="1" dirty="0" smtClean="0">
                <a:solidFill>
                  <a:srgbClr val="0070C0"/>
                </a:solidFill>
              </a:rPr>
              <a:t>- Определите орфограммы</a:t>
            </a:r>
          </a:p>
          <a:p>
            <a:pPr>
              <a:buNone/>
            </a:pPr>
            <a:r>
              <a:rPr lang="ru-RU" sz="4800" i="1" dirty="0" smtClean="0">
                <a:solidFill>
                  <a:srgbClr val="0070C0"/>
                </a:solidFill>
              </a:rPr>
              <a:t>- Выпишите глаголы</a:t>
            </a:r>
            <a:endParaRPr lang="ru-RU" sz="4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Однокоренные слова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9001156" cy="5857916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i="1" dirty="0" smtClean="0"/>
              <a:t>        </a:t>
            </a:r>
            <a:r>
              <a:rPr lang="ru-RU" sz="4800" i="1" dirty="0" smtClean="0">
                <a:solidFill>
                  <a:srgbClr val="0070C0"/>
                </a:solidFill>
              </a:rPr>
              <a:t>Ска</a:t>
            </a:r>
            <a:r>
              <a:rPr lang="ru-RU" sz="4800" i="1" dirty="0" smtClean="0">
                <a:solidFill>
                  <a:srgbClr val="C00000"/>
                </a:solidFill>
              </a:rPr>
              <a:t>з</a:t>
            </a:r>
            <a:r>
              <a:rPr lang="ru-RU" sz="4800" i="1" dirty="0" smtClean="0">
                <a:solidFill>
                  <a:srgbClr val="0070C0"/>
                </a:solidFill>
              </a:rPr>
              <a:t>ки – сказо</a:t>
            </a:r>
            <a:r>
              <a:rPr lang="ru-RU" sz="4800" i="1" dirty="0" smtClean="0">
                <a:solidFill>
                  <a:srgbClr val="C00000"/>
                </a:solidFill>
              </a:rPr>
              <a:t>чк</a:t>
            </a:r>
            <a:r>
              <a:rPr lang="ru-RU" sz="4800" i="1" dirty="0" smtClean="0">
                <a:solidFill>
                  <a:srgbClr val="0070C0"/>
                </a:solidFill>
              </a:rPr>
              <a:t>а, сказо</a:t>
            </a:r>
            <a:r>
              <a:rPr lang="ru-RU" sz="4800" i="1" dirty="0" smtClean="0">
                <a:solidFill>
                  <a:srgbClr val="C00000"/>
                </a:solidFill>
              </a:rPr>
              <a:t>чн</a:t>
            </a:r>
            <a:r>
              <a:rPr lang="ru-RU" sz="4800" i="1" dirty="0" smtClean="0">
                <a:solidFill>
                  <a:srgbClr val="0070C0"/>
                </a:solidFill>
              </a:rPr>
              <a:t>ик, ска</a:t>
            </a:r>
            <a:r>
              <a:rPr lang="ru-RU" sz="4800" i="1" dirty="0" smtClean="0">
                <a:solidFill>
                  <a:srgbClr val="C00000"/>
                </a:solidFill>
              </a:rPr>
              <a:t>з</a:t>
            </a:r>
            <a:r>
              <a:rPr lang="ru-RU" sz="4800" i="1" dirty="0" smtClean="0">
                <a:solidFill>
                  <a:srgbClr val="0070C0"/>
                </a:solidFill>
              </a:rPr>
              <a:t>, ск</a:t>
            </a:r>
            <a:r>
              <a:rPr lang="ru-RU" sz="4800" i="1" dirty="0" smtClean="0">
                <a:solidFill>
                  <a:srgbClr val="C00000"/>
                </a:solidFill>
              </a:rPr>
              <a:t>а</a:t>
            </a:r>
            <a:r>
              <a:rPr lang="ru-RU" sz="4800" i="1" dirty="0" smtClean="0">
                <a:solidFill>
                  <a:srgbClr val="0070C0"/>
                </a:solidFill>
              </a:rPr>
              <a:t>зание, сказо</a:t>
            </a:r>
            <a:r>
              <a:rPr lang="ru-RU" sz="4800" i="1" dirty="0" smtClean="0">
                <a:solidFill>
                  <a:srgbClr val="C00000"/>
                </a:solidFill>
              </a:rPr>
              <a:t>чн</a:t>
            </a:r>
            <a:r>
              <a:rPr lang="ru-RU" sz="4800" i="1" dirty="0" smtClean="0">
                <a:solidFill>
                  <a:srgbClr val="0070C0"/>
                </a:solidFill>
              </a:rPr>
              <a:t>ый, </a:t>
            </a:r>
            <a:r>
              <a:rPr lang="ru-RU" sz="4800" i="1" dirty="0" smtClean="0">
                <a:solidFill>
                  <a:srgbClr val="C00000"/>
                </a:solidFill>
              </a:rPr>
              <a:t>пере</a:t>
            </a:r>
            <a:r>
              <a:rPr lang="ru-RU" sz="4800" i="1" dirty="0" smtClean="0">
                <a:solidFill>
                  <a:srgbClr val="0070C0"/>
                </a:solidFill>
              </a:rPr>
              <a:t>ска</a:t>
            </a:r>
            <a:r>
              <a:rPr lang="ru-RU" sz="4800" i="1" dirty="0" smtClean="0">
                <a:solidFill>
                  <a:srgbClr val="C00000"/>
                </a:solidFill>
              </a:rPr>
              <a:t>з</a:t>
            </a:r>
            <a:r>
              <a:rPr lang="ru-RU" sz="4800" i="1" dirty="0" smtClean="0">
                <a:solidFill>
                  <a:srgbClr val="0070C0"/>
                </a:solidFill>
              </a:rPr>
              <a:t>, ра</a:t>
            </a:r>
            <a:r>
              <a:rPr lang="ru-RU" sz="4800" i="1" dirty="0" smtClean="0">
                <a:solidFill>
                  <a:srgbClr val="C00000"/>
                </a:solidFill>
              </a:rPr>
              <a:t>сс</a:t>
            </a:r>
            <a:r>
              <a:rPr lang="ru-RU" sz="4800" i="1" dirty="0" smtClean="0">
                <a:solidFill>
                  <a:srgbClr val="0070C0"/>
                </a:solidFill>
              </a:rPr>
              <a:t>ка</a:t>
            </a:r>
            <a:r>
              <a:rPr lang="ru-RU" sz="4800" i="1" dirty="0" smtClean="0">
                <a:solidFill>
                  <a:srgbClr val="C00000"/>
                </a:solidFill>
              </a:rPr>
              <a:t>з</a:t>
            </a:r>
            <a:r>
              <a:rPr lang="ru-RU" sz="4800" i="1" dirty="0" smtClean="0">
                <a:solidFill>
                  <a:srgbClr val="0070C0"/>
                </a:solidFill>
              </a:rPr>
              <a:t>, сказат</a:t>
            </a:r>
            <a:r>
              <a:rPr lang="ru-RU" sz="4800" i="1" dirty="0" smtClean="0">
                <a:solidFill>
                  <a:srgbClr val="C00000"/>
                </a:solidFill>
              </a:rPr>
              <a:t>ь</a:t>
            </a:r>
            <a:r>
              <a:rPr lang="ru-RU" sz="4800" i="1" dirty="0" smtClean="0">
                <a:solidFill>
                  <a:srgbClr val="0070C0"/>
                </a:solidFill>
              </a:rPr>
              <a:t>, ра</a:t>
            </a:r>
            <a:r>
              <a:rPr lang="ru-RU" sz="4800" i="1" dirty="0" smtClean="0">
                <a:solidFill>
                  <a:srgbClr val="C00000"/>
                </a:solidFill>
              </a:rPr>
              <a:t>сс</a:t>
            </a:r>
            <a:r>
              <a:rPr lang="ru-RU" sz="4800" i="1" dirty="0" smtClean="0">
                <a:solidFill>
                  <a:srgbClr val="0070C0"/>
                </a:solidFill>
              </a:rPr>
              <a:t>ка</a:t>
            </a:r>
            <a:r>
              <a:rPr lang="ru-RU" sz="4800" i="1" dirty="0" smtClean="0">
                <a:solidFill>
                  <a:srgbClr val="C00000"/>
                </a:solidFill>
              </a:rPr>
              <a:t>зч</a:t>
            </a:r>
            <a:r>
              <a:rPr lang="ru-RU" sz="4800" i="1" dirty="0" smtClean="0">
                <a:solidFill>
                  <a:srgbClr val="0070C0"/>
                </a:solidFill>
              </a:rPr>
              <a:t>ик, ра</a:t>
            </a:r>
            <a:r>
              <a:rPr lang="ru-RU" sz="4800" i="1" dirty="0" smtClean="0">
                <a:solidFill>
                  <a:srgbClr val="C00000"/>
                </a:solidFill>
              </a:rPr>
              <a:t>сс</a:t>
            </a:r>
            <a:r>
              <a:rPr lang="ru-RU" sz="4800" i="1" dirty="0" smtClean="0">
                <a:solidFill>
                  <a:srgbClr val="0070C0"/>
                </a:solidFill>
              </a:rPr>
              <a:t>казывать, </a:t>
            </a:r>
            <a:r>
              <a:rPr lang="ru-RU" sz="2000" i="1" dirty="0" smtClean="0">
                <a:solidFill>
                  <a:srgbClr val="0070C0"/>
                </a:solidFill>
              </a:rPr>
              <a:t>… .</a:t>
            </a:r>
          </a:p>
          <a:p>
            <a:pPr marL="0">
              <a:spcBef>
                <a:spcPts val="0"/>
              </a:spcBef>
              <a:buNone/>
            </a:pPr>
            <a:r>
              <a:rPr lang="ru-RU" sz="4800" i="1" dirty="0" smtClean="0">
                <a:solidFill>
                  <a:srgbClr val="0070C0"/>
                </a:solidFill>
              </a:rPr>
              <a:t>- Определите орфограммы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4800" i="1" dirty="0" smtClean="0">
                <a:solidFill>
                  <a:srgbClr val="0070C0"/>
                </a:solidFill>
              </a:rPr>
              <a:t>- Выпишите глаголы.</a:t>
            </a:r>
          </a:p>
          <a:p>
            <a:pPr marL="0">
              <a:spcBef>
                <a:spcPts val="0"/>
              </a:spcBef>
              <a:buNone/>
            </a:pPr>
            <a:r>
              <a:rPr lang="ru-RU" sz="4800" i="1" dirty="0" smtClean="0">
                <a:solidFill>
                  <a:srgbClr val="C00000"/>
                </a:solidFill>
              </a:rPr>
              <a:t>- Работа по памятке.</a:t>
            </a:r>
            <a:endParaRPr lang="ru-RU" sz="4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880</Words>
  <PresentationFormat>Экран (4:3)</PresentationFormat>
  <Paragraphs>191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Повторение и систематизация знаний о глаголе</vt:lpstr>
      <vt:lpstr>Определите тему урока</vt:lpstr>
      <vt:lpstr>Определите тему урока</vt:lpstr>
      <vt:lpstr>ПЛАН урока</vt:lpstr>
      <vt:lpstr>Кому посвящены эти строчки?</vt:lpstr>
      <vt:lpstr>Слайд 6</vt:lpstr>
      <vt:lpstr>Минутка чистописания</vt:lpstr>
      <vt:lpstr>Однокоренные слова</vt:lpstr>
      <vt:lpstr>Однокоренные слова</vt:lpstr>
      <vt:lpstr>    Какое чудо увидел царь в последней части сказки?  Составьте предложение. Можно предложение из сказки.</vt:lpstr>
      <vt:lpstr>Анализ предложения</vt:lpstr>
      <vt:lpstr>Анализ предложения</vt:lpstr>
      <vt:lpstr>Слайд 13</vt:lpstr>
      <vt:lpstr> Самостоятельная работа.  Определи спряжение глагола.</vt:lpstr>
      <vt:lpstr>Определите спряжение глаголов</vt:lpstr>
      <vt:lpstr>Определите спряжение глаголов</vt:lpstr>
      <vt:lpstr>Проверка самостоятельной работы</vt:lpstr>
      <vt:lpstr>Как определить спряжение глагола и правильно написать безударные окончания глаголов </vt:lpstr>
      <vt:lpstr>Изменение глаголов по числам</vt:lpstr>
      <vt:lpstr>Слайд 20</vt:lpstr>
      <vt:lpstr>Изменение глаголов по числам.</vt:lpstr>
      <vt:lpstr>Глаголы настоящего времени  в 1 – м лице ед. числа.</vt:lpstr>
      <vt:lpstr>Глаголы настоящего времени  в 1 – м лице ед. числа.</vt:lpstr>
      <vt:lpstr>Глаголы настоящего времени  в 1 – м лице ед. числа.</vt:lpstr>
      <vt:lpstr>Глаголы настоящего времени  в 1 – м лице ед. числа.</vt:lpstr>
      <vt:lpstr> </vt:lpstr>
      <vt:lpstr>- Какими словами обращается будущий князь Гвидон к волне?   </vt:lpstr>
      <vt:lpstr>- Какими словами обращается будущий князь Гвидон к волне?   </vt:lpstr>
      <vt:lpstr>- Какими словами обращается будущий князь Гвидон к волне?   </vt:lpstr>
      <vt:lpstr>- Какими словами обращается будущий князь Гвидон к волне?   </vt:lpstr>
      <vt:lpstr>Работа с фразеологизмами.</vt:lpstr>
      <vt:lpstr>Работа с фразеологизмами. Проверка.</vt:lpstr>
      <vt:lpstr>Слайд 33</vt:lpstr>
      <vt:lpstr>Объясни значение фразеологизмов</vt:lpstr>
      <vt:lpstr>Объясни значение фразеологизмов</vt:lpstr>
      <vt:lpstr>Найдите в данных строчках правило написания и сформулируйте правило.</vt:lpstr>
      <vt:lpstr>РЕФЛЕКСИЯ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Al'bina</cp:lastModifiedBy>
  <cp:revision>24</cp:revision>
  <dcterms:modified xsi:type="dcterms:W3CDTF">2015-01-05T19:56:36Z</dcterms:modified>
</cp:coreProperties>
</file>