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61" r:id="rId5"/>
    <p:sldId id="277" r:id="rId6"/>
    <p:sldId id="263" r:id="rId7"/>
    <p:sldId id="264" r:id="rId8"/>
    <p:sldId id="268" r:id="rId9"/>
    <p:sldId id="269" r:id="rId10"/>
    <p:sldId id="267" r:id="rId11"/>
    <p:sldId id="266" r:id="rId12"/>
    <p:sldId id="278" r:id="rId13"/>
    <p:sldId id="271" r:id="rId14"/>
    <p:sldId id="279" r:id="rId15"/>
    <p:sldId id="280" r:id="rId16"/>
    <p:sldId id="272" r:id="rId17"/>
    <p:sldId id="275" r:id="rId18"/>
    <p:sldId id="274" r:id="rId19"/>
    <p:sldId id="273" r:id="rId20"/>
    <p:sldId id="27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ib.znate.ru/pars_docs/refs/159/158309/158309_html_1509d6bc.jpg" TargetMode="External"/><Relationship Id="rId13" Type="http://schemas.openxmlformats.org/officeDocument/2006/relationships/hyperlink" Target="http://lh6.ggpht.com/_drmG42J_6qo/Smytj1iG50I/AAAAAAAAEP0/lv5cy6aK8pw/s800/%CA%F0%E0%F1%ED%E0%FF%CF%EB%EE%F9%E0%E4%FC-0075.jpg" TargetMode="External"/><Relationship Id="rId18" Type="http://schemas.openxmlformats.org/officeDocument/2006/relationships/image" Target="../media/image1.jpg"/><Relationship Id="rId3" Type="http://schemas.openxmlformats.org/officeDocument/2006/relationships/hyperlink" Target="https://ru.wikipedia.org/wiki/%D2%E5%F0%F0%EE%F0%E8%F1%F2%E8%F7%E5%F1%EA%E8%E9_%E0%EA%F2_%E2_%C1%E5%F1%EB%E0%ED%E5" TargetMode="External"/><Relationship Id="rId7" Type="http://schemas.openxmlformats.org/officeDocument/2006/relationships/hyperlink" Target="http://www.contrasterra.ru/storage/newsimage/dcf48d49018554fc2451a2e97511956f.jpg" TargetMode="External"/><Relationship Id="rId12" Type="http://schemas.openxmlformats.org/officeDocument/2006/relationships/hyperlink" Target="http://msk.vgosti24.ru/userfiles/Moskva-Tur-Itogi-12.jpg" TargetMode="External"/><Relationship Id="rId17" Type="http://schemas.openxmlformats.org/officeDocument/2006/relationships/hyperlink" Target="http://yandex.ru/images/search?text=%D0%B4%D0%B5%D1%82%D0%B8%20%D0%B2%D0%BE%D0%B9%D0%BD%D1%8B&amp;img_url=http%3A%2F%2Fwww.stihi.ru%2Fpics%2F2009%2F11%2F28%2F2517.jpg&amp;pos=29&amp;uinfo=sw-1525-sh-858-ww-1506-wh-734-pd-0.89552241563797-wp-16x9_1366x768&amp;rpt=simage&amp;_=1409418093985&amp;pin=1" TargetMode="External"/><Relationship Id="rId2" Type="http://schemas.openxmlformats.org/officeDocument/2006/relationships/hyperlink" Target="https://ru.wikipedia.org/wiki/%D2%E5%F0%F0%EE%F0%E8%F1%F2%E8%F7%E5%F1%EA%E8%E9_%E0%EA%F2_%E2_%C1%E5%F1%EB%E0%ED%E5#mediaviewer/%D0%A4%D0%B0%D0%B9%D0%BB:Beslan_kollazh.jpg" TargetMode="External"/><Relationship Id="rId16" Type="http://schemas.openxmlformats.org/officeDocument/2006/relationships/hyperlink" Target="http://900igr.net/datas/geografija/Deti-Beslana/0016-016-Deti-Beslan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db.rferl.org/98E3D21D-C004-434D-977C-996D2024B320_mw1024_n_s.jpg" TargetMode="External"/><Relationship Id="rId11" Type="http://schemas.openxmlformats.org/officeDocument/2006/relationships/hyperlink" Target="http://www.trud.ru/userfiles/gallery/8c/b_8c048f320f3db189857f014bcb276cf2.jpg" TargetMode="External"/><Relationship Id="rId5" Type="http://schemas.openxmlformats.org/officeDocument/2006/relationships/hyperlink" Target="http://900igr.net/datai/obg/Terrorizm-v-Rossii/0012-017-Razrushennaja-shkola.jpg" TargetMode="External"/><Relationship Id="rId15" Type="http://schemas.openxmlformats.org/officeDocument/2006/relationships/hyperlink" Target="http://900igr.net/datas/geografija/Deti-Beslana/0026-026-Deti-Beslana.jpg" TargetMode="External"/><Relationship Id="rId10" Type="http://schemas.openxmlformats.org/officeDocument/2006/relationships/hyperlink" Target="http://starodubceva.ucoz.ru/_nw/2/65177441.jpg" TargetMode="External"/><Relationship Id="rId4" Type="http://schemas.openxmlformats.org/officeDocument/2006/relationships/hyperlink" Target="https://ru.wikipedia.org/wiki/%D2%E5%F0%F0%EE%F0%E8%F1%F2%E8%F7%E5%F1%EA%E8%E9_%E0%EA%F2_%E2_%C1%E5%F1%EB%E0%ED%E5#mediaviewer/%D0%A4%D0%B0%D0%B9%D0%BB:%D0%A5%D1%83%D1%87%D0%B1%D0%B0%D1%80%D0%BE%D0%B2_%D0%A0%D1%83%D1%81%D0%BB%D0%B0%D0%BD.jpg" TargetMode="External"/><Relationship Id="rId9" Type="http://schemas.openxmlformats.org/officeDocument/2006/relationships/hyperlink" Target="http://www.liveinternet.ru/community/2281209/post289727658/" TargetMode="External"/><Relationship Id="rId14" Type="http://schemas.openxmlformats.org/officeDocument/2006/relationships/hyperlink" Target="http://www.estadessaintandrews.com/wp-content/uploads/2011/12/joy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Классный час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 сентября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День Памяти  жертв терроризма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2190" y="3430279"/>
            <a:ext cx="5184576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Автор: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</a:rPr>
              <a:t>у</a:t>
            </a:r>
            <a:r>
              <a:rPr lang="ru-RU" sz="2400" dirty="0" smtClean="0">
                <a:solidFill>
                  <a:srgbClr val="002060"/>
                </a:solidFill>
              </a:rPr>
              <a:t>читель начальных классов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ГБОУ «Школа № 319»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Баранова Оксана Геннадиевна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373216"/>
            <a:ext cx="215661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Москва, 2014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52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На третий день около 13:05 в школе произошли взрывы, и позже возник пожар, в результате чего произошло частичное обрушение здания. После первых взрывов заложники начали выбегать из школы, и федеральными силами был предпринят штурм. Во время хаотичной перестрелки, в том числе с участием гражданских лиц, пользовавшихся личным оружием, было убито 28 </a:t>
            </a:r>
            <a:r>
              <a:rPr lang="ru-RU" dirty="0" smtClean="0"/>
              <a:t>террористов, </a:t>
            </a:r>
            <a:r>
              <a:rPr lang="ru-RU" dirty="0"/>
              <a:t>1 был арестован и впоследствии приговорён судом к пожизненному заключению.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3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Хотя большинство заложников были освобождены в ходе штурма, в результате теракта 334 человека, из них 186 детей, были убиты и свыше 800 ранены.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9" name="Picture 3" descr="C:\Users\Оксана\Desktop\Новая папка\0016-016-Deti-Besl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90129"/>
            <a:ext cx="3912435" cy="293432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68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Терроризм – это зло , которому нет оправдания.</a:t>
            </a:r>
          </a:p>
          <a:p>
            <a:pPr marL="0" indent="0" algn="ctr">
              <a:buNone/>
            </a:pPr>
            <a:r>
              <a:rPr lang="ru-RU" dirty="0" smtClean="0"/>
              <a:t>Конкретный пример проявления зла – это трагедия в Беслане 1 сентября 2004 года. Это невероятно страшное событие потрясло не только Россию, но и весь мир.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49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4068" y="2348880"/>
            <a:ext cx="63838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Памятники жертвам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Беслана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671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Памятник детям Беслана в </a:t>
            </a:r>
            <a:r>
              <a:rPr lang="ru-RU" dirty="0" smtClean="0">
                <a:solidFill>
                  <a:srgbClr val="FF0000"/>
                </a:solidFill>
              </a:rPr>
              <a:t>Сан-Марино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Users\Оксана\Desktop\104667682_large_0_abce8_d486a1b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45" y="1556792"/>
            <a:ext cx="3045042" cy="406005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7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Площадь имени детей Беслана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во Флоренции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338" name="Picture 2" descr="C:\Users\Оксана\Desktop\104667651_large_unpodimondo768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73" y="2132856"/>
            <a:ext cx="2690254" cy="358700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58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Памятник жертвам Беслана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во Владикавказе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18" name="Picture 2" descr="C:\Users\Оксана\Desktop\Новая папка\dcf48d49018554fc2451a2e9751195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25" y="2134086"/>
            <a:ext cx="4780947" cy="358571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33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Памятник </a:t>
            </a:r>
            <a:r>
              <a:rPr lang="ru-RU" dirty="0">
                <a:solidFill>
                  <a:srgbClr val="FF0000"/>
                </a:solidFill>
              </a:rPr>
              <a:t>жертвам </a:t>
            </a:r>
            <a:r>
              <a:rPr lang="ru-RU" dirty="0" err="1">
                <a:solidFill>
                  <a:srgbClr val="FF0000"/>
                </a:solidFill>
              </a:rPr>
              <a:t>бесланской</a:t>
            </a:r>
            <a:r>
              <a:rPr lang="ru-RU" dirty="0">
                <a:solidFill>
                  <a:srgbClr val="FF0000"/>
                </a:solidFill>
              </a:rPr>
              <a:t> трагедии у храма Пресвятой Богородицы </a:t>
            </a:r>
            <a:r>
              <a:rPr lang="ru-RU" dirty="0" smtClean="0">
                <a:solidFill>
                  <a:srgbClr val="FF0000"/>
                </a:solidFill>
              </a:rPr>
              <a:t>в Москве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Автор</a:t>
            </a:r>
            <a:r>
              <a:rPr lang="ru-RU" sz="2000" dirty="0"/>
              <a:t>: Зураб </a:t>
            </a:r>
            <a:r>
              <a:rPr lang="ru-RU" sz="2000" dirty="0" smtClean="0"/>
              <a:t>Церетели</a:t>
            </a: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2" name="Picture 2" descr="C:\Users\Оксана\Desktop\Новая папка\104668506_large_pamyatnikzhertvambisla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1534"/>
            <a:ext cx="2726527" cy="374229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28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Памятник "Детям </a:t>
            </a:r>
            <a:r>
              <a:rPr lang="ru-RU" dirty="0">
                <a:solidFill>
                  <a:srgbClr val="FF0000"/>
                </a:solidFill>
              </a:rPr>
              <a:t>Беслана".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В сквере храма Успения Пресвятой </a:t>
            </a:r>
            <a:r>
              <a:rPr lang="ru-RU" dirty="0" smtClean="0">
                <a:solidFill>
                  <a:srgbClr val="FF0000"/>
                </a:solidFill>
              </a:rPr>
              <a:t>Богородицы. Санкт-Петербург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6" name="Picture 2" descr="C:\Users\Оксана\Desktop\Новая папка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45362"/>
            <a:ext cx="2335210" cy="311361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28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Мемориальное кладбище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"Город </a:t>
            </a:r>
            <a:r>
              <a:rPr lang="ru-RU" dirty="0" smtClean="0">
                <a:solidFill>
                  <a:srgbClr val="FF0000"/>
                </a:solidFill>
              </a:rPr>
              <a:t>ангелов« в Беслане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290" name="Picture 2" descr="C:\Users\Оксана\Desktop\104668623_large_10720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691385" cy="352767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89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Главные цели урока:</a:t>
            </a:r>
          </a:p>
          <a:p>
            <a:pPr marL="0" indent="0">
              <a:buNone/>
            </a:pPr>
            <a:r>
              <a:rPr lang="ru-RU" dirty="0"/>
              <a:t>ф</a:t>
            </a:r>
            <a:r>
              <a:rPr lang="ru-RU" dirty="0" smtClean="0"/>
              <a:t>ормирование толерантности сострадания,  общероссийской гражданской идентичности;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оспитание патриотизма, уважения к Отечеству.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одействовать развитию сострадания и сочувствия к жертвам терроризма;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одействовать воспитанию чувства неприятия к насилию и терроризму.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31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C:\Users\Оксана\Desktop\Новая папка\b-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35" y="1093676"/>
            <a:ext cx="6227530" cy="467064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52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 fontScale="40000" lnSpcReduction="20000"/>
          </a:bodyPr>
          <a:lstStyle/>
          <a:p>
            <a:r>
              <a:rPr lang="ru-RU" u="sng" dirty="0">
                <a:hlinkClick r:id="rId2"/>
              </a:rPr>
              <a:t>https://ru.wikipedia.org/wiki/%D2%E5%F0%F0%EE%F0%E8%F1%F2%E8%F7%E5%F1%EA%E8%E9_%E0%EA%F2_%E2_%C1%E5%F1%EB%E0%ED%E5#mediaviewer/%D0%A4%D0%B0%D0%B9%D0%BB:Beslan_kollazh.jpg</a:t>
            </a:r>
            <a:endParaRPr lang="ru-RU" dirty="0"/>
          </a:p>
          <a:p>
            <a:r>
              <a:rPr lang="ru-RU" u="sng" dirty="0">
                <a:hlinkClick r:id="rId3"/>
              </a:rPr>
              <a:t>https://ru.wikipedia.org/wiki/%D2%E5%F0%F0%EE%F0%E8%F1%F2%E8%F7%E5%F1%EA%E8%E9_%E0%EA%F2_%E2_%C1%E5%F1%EB%E0%ED%E5</a:t>
            </a:r>
            <a:endParaRPr lang="ru-RU" dirty="0"/>
          </a:p>
          <a:p>
            <a:r>
              <a:rPr lang="ru-RU" u="sng" dirty="0">
                <a:hlinkClick r:id="rId4"/>
              </a:rPr>
              <a:t>https://ru.wikipedia.org/wiki/%D2%E5%F0%F0%EE%F0%E8%F1%F2%E8%F7%E5%F1%EA%E8%E9_%E0%EA%F2_%E2_%C1%E5%F1%EB%E0%ED%E5#mediaviewer/%D0%A4%D0%B0%D0%B9%D0%BB:%D0%A5%D1%83%D1%87%D0%B1%D0%B0%D1%80%D0%BE%D0%B2_%D0%A0%D1%83%D1%81%D0%BB%D0%B0%D0%BD.jpg</a:t>
            </a:r>
            <a:endParaRPr lang="ru-RU" dirty="0"/>
          </a:p>
          <a:p>
            <a:r>
              <a:rPr lang="ru-RU" u="sng" dirty="0">
                <a:hlinkClick r:id="rId5"/>
              </a:rPr>
              <a:t>http://900igr.net/datai/obg/Terrorizm-v-Rossii/0012-017-Razrushennaja-shkola.jpg</a:t>
            </a:r>
            <a:endParaRPr lang="ru-RU" dirty="0"/>
          </a:p>
          <a:p>
            <a:r>
              <a:rPr lang="ru-RU" u="sng" dirty="0">
                <a:hlinkClick r:id="rId6"/>
              </a:rPr>
              <a:t>http://gdb.rferl.org/98E3D21D-C004-434D-977C-996D2024B320_mw1024_n_s.jpg</a:t>
            </a:r>
            <a:endParaRPr lang="ru-RU" dirty="0"/>
          </a:p>
          <a:p>
            <a:r>
              <a:rPr lang="ru-RU" u="sng" dirty="0">
                <a:hlinkClick r:id="rId7"/>
              </a:rPr>
              <a:t>http://www.contrasterra.ru/storage/newsimage/dcf48d49018554fc2451a2e97511956f.jpg</a:t>
            </a:r>
            <a:endParaRPr lang="ru-RU" dirty="0"/>
          </a:p>
          <a:p>
            <a:r>
              <a:rPr lang="ru-RU" u="sng" dirty="0">
                <a:hlinkClick r:id="rId8"/>
              </a:rPr>
              <a:t>http://lib.znate.ru/pars_docs/refs/159/158309/158309_html_1509d6bc.jpg</a:t>
            </a:r>
            <a:endParaRPr lang="ru-RU" dirty="0"/>
          </a:p>
          <a:p>
            <a:r>
              <a:rPr lang="ru-RU" u="sng" dirty="0">
                <a:hlinkClick r:id="rId9"/>
              </a:rPr>
              <a:t>http://www.liveinternet.ru/community/2281209/post289727658</a:t>
            </a:r>
            <a:r>
              <a:rPr lang="ru-RU" u="sng" dirty="0" smtClean="0">
                <a:hlinkClick r:id="rId9"/>
              </a:rPr>
              <a:t>/</a:t>
            </a:r>
            <a:endParaRPr lang="ru-RU" u="sng" dirty="0" smtClean="0"/>
          </a:p>
          <a:p>
            <a:r>
              <a:rPr lang="ru-RU" u="sng" dirty="0">
                <a:hlinkClick r:id="rId10"/>
              </a:rPr>
              <a:t>http://starodubceva.ucoz.ru/_nw/2/65177441.jpg</a:t>
            </a:r>
            <a:endParaRPr lang="ru-RU" dirty="0"/>
          </a:p>
          <a:p>
            <a:r>
              <a:rPr lang="ru-RU" u="sng" dirty="0">
                <a:hlinkClick r:id="rId11"/>
              </a:rPr>
              <a:t>http://www.trud.ru/userfiles/gallery/8c/b_8c048f320f3db189857f014bcb276cf2.jpg</a:t>
            </a:r>
            <a:endParaRPr lang="ru-RU" dirty="0"/>
          </a:p>
          <a:p>
            <a:r>
              <a:rPr lang="ru-RU" u="sng" dirty="0">
                <a:hlinkClick r:id="rId12"/>
              </a:rPr>
              <a:t>http://msk.vgosti24.ru/userfiles/Moskva-Tur-Itogi-12.jpg</a:t>
            </a:r>
            <a:endParaRPr lang="ru-RU" dirty="0"/>
          </a:p>
          <a:p>
            <a:r>
              <a:rPr lang="ru-RU" u="sng" dirty="0">
                <a:hlinkClick r:id="rId13"/>
              </a:rPr>
              <a:t>http://lh6.ggpht.com/_drmG42J_6qo/Smytj1iG50I/AAAAAAAAEP0/lv5cy6aK8pw/s800/%CA%F0%E0%F1%ED%E0%FF%CF%EB%EE%F9%E0%E4%FC-0075.jpg</a:t>
            </a:r>
            <a:endParaRPr lang="ru-RU" dirty="0"/>
          </a:p>
          <a:p>
            <a:r>
              <a:rPr lang="ru-RU" u="sng" dirty="0">
                <a:hlinkClick r:id="rId14"/>
              </a:rPr>
              <a:t>http://www.estadessaintandrews.com/wp-content/uploads/2011/12/joy.jpg</a:t>
            </a:r>
            <a:endParaRPr lang="ru-RU" dirty="0"/>
          </a:p>
          <a:p>
            <a:r>
              <a:rPr lang="ru-RU" u="sng" dirty="0">
                <a:hlinkClick r:id="rId15"/>
              </a:rPr>
              <a:t>http://900igr.net/datas/geografija/Deti-Beslana/0026-026-Deti-Beslana.jpg</a:t>
            </a:r>
            <a:endParaRPr lang="ru-RU" dirty="0"/>
          </a:p>
          <a:p>
            <a:r>
              <a:rPr lang="ru-RU" u="sng" dirty="0" smtClean="0">
                <a:hlinkClick r:id="rId16"/>
              </a:rPr>
              <a:t>http</a:t>
            </a:r>
            <a:r>
              <a:rPr lang="ru-RU" u="sng" dirty="0">
                <a:hlinkClick r:id="rId16"/>
              </a:rPr>
              <a:t>://900igr.net/datas/geografija/Deti-Beslana/0016-016-Deti-Beslana.jpg</a:t>
            </a:r>
            <a:endParaRPr lang="ru-RU" dirty="0"/>
          </a:p>
          <a:p>
            <a:r>
              <a:rPr lang="ru-RU" u="sng" dirty="0">
                <a:hlinkClick r:id="rId17"/>
              </a:rPr>
              <a:t>http://yandex.ru/images/search?text=%D0%B4%D0%B5%D1%82%D0%B8%20%D0%B2%D0%BE%D0%B9%D0%BD%D1%8B&amp;img_url=http%3A%2F%2Fwww.stihi.ru%2Fpics%2F2009%2F11%2F28%2F2517.jpg&amp;pos=29&amp;uinfo=sw-1525-sh-858-ww-1506-wh-734-pd-0.89552241563797-wp-16x9_1366x768&amp;rpt=simage&amp;_=1409418093985&amp;pin=1</a:t>
            </a:r>
            <a:endParaRPr lang="ru-RU" dirty="0"/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07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Мы все живем в большой многонациональной стране, которая зовется Россией – Российская </a:t>
            </a:r>
            <a:r>
              <a:rPr lang="ru-RU" dirty="0">
                <a:solidFill>
                  <a:srgbClr val="002060"/>
                </a:solidFill>
              </a:rPr>
              <a:t>Ф</a:t>
            </a:r>
            <a:r>
              <a:rPr lang="ru-RU" dirty="0" smtClean="0">
                <a:solidFill>
                  <a:srgbClr val="002060"/>
                </a:solidFill>
              </a:rPr>
              <a:t>едерация, где все люди стремятся жить в мире и согласии.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3441041"/>
            <a:ext cx="3312368" cy="23762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633459"/>
            <a:ext cx="273630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Президент РФ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Владимир Владимирович Путин</a:t>
            </a:r>
          </a:p>
        </p:txBody>
      </p:sp>
    </p:spTree>
    <p:extLst>
      <p:ext uri="{BB962C8B-B14F-4D97-AF65-F5344CB8AC3E}">
        <p14:creationId xmlns:p14="http://schemas.microsoft.com/office/powerpoint/2010/main" val="3875537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/>
          <a:lstStyle/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C:\Users\Оксана\Desktop\Новая папка\Moskva-Tur-Itogi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42080"/>
            <a:ext cx="3765204" cy="236454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ксана\Desktop\Новая папка\j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3751412" cy="2502445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4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Есть люди, которые не хотят жить в мире. Они стремятся разрушить добрый светлый мир. Эти люди приносят зло и горе.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5" name="Picture 3" descr="C:\Users\Оксана\Desktop\Новая папка\1365515890_syria_in_ruins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2998"/>
            <a:ext cx="4058146" cy="23653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Оксана\Desktop\Новая папка\1360760387.78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222"/>
            <a:ext cx="3240360" cy="2157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9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Террор</a:t>
            </a:r>
            <a:r>
              <a:rPr lang="ru-RU" dirty="0" smtClean="0"/>
              <a:t> – насилие.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Терроризм</a:t>
            </a:r>
            <a:r>
              <a:rPr lang="ru-RU" dirty="0" smtClean="0"/>
              <a:t> – действия, основанные на терроре.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Террористический </a:t>
            </a:r>
            <a:r>
              <a:rPr lang="ru-RU" dirty="0">
                <a:solidFill>
                  <a:srgbClr val="FF0000"/>
                </a:solidFill>
              </a:rPr>
              <a:t>акт </a:t>
            </a:r>
            <a:r>
              <a:rPr lang="ru-RU" dirty="0"/>
              <a:t>- совершение взрыва, поджога или иных действий, устрашающих население и создающих опасность гибели человека, причинения значительного имущественного ущерба, либо наступления иных тяжких </a:t>
            </a:r>
            <a:r>
              <a:rPr lang="ru-RU" dirty="0" smtClean="0"/>
              <a:t>последствий.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Заложник</a:t>
            </a:r>
            <a:r>
              <a:rPr lang="ru-RU" dirty="0" smtClean="0"/>
              <a:t> – человек, удерживаемый силой.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Жертвы</a:t>
            </a:r>
            <a:r>
              <a:rPr lang="ru-RU" dirty="0" smtClean="0"/>
              <a:t> – человек пострадавший или погибший от чего-либо.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43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Беслан – город в России в Северной Осетии.</a:t>
            </a:r>
          </a:p>
          <a:p>
            <a:pPr marL="0" indent="0">
              <a:buNone/>
            </a:pPr>
            <a:r>
              <a:rPr lang="ru-RU" dirty="0" smtClean="0"/>
              <a:t>Национальный состав: осетины, русские, армяне и др.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C:\Users\Оксана\Desktop\Новая папка\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4051052" cy="30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86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Террористический акт в Беслане</a:t>
            </a:r>
          </a:p>
          <a:p>
            <a:pPr marL="0" indent="0" algn="just">
              <a:buNone/>
            </a:pPr>
            <a:r>
              <a:rPr lang="ru-RU" dirty="0" smtClean="0"/>
              <a:t>Захват заложников </a:t>
            </a:r>
            <a:r>
              <a:rPr lang="ru-RU" dirty="0"/>
              <a:t>в школе № 1 </a:t>
            </a:r>
            <a:r>
              <a:rPr lang="ru-RU" dirty="0" smtClean="0"/>
              <a:t>города Беслан, </a:t>
            </a:r>
            <a:r>
              <a:rPr lang="ru-RU" dirty="0"/>
              <a:t>совершённый террористами </a:t>
            </a:r>
            <a:r>
              <a:rPr lang="ru-RU" dirty="0" smtClean="0"/>
              <a:t>утром 1 сентября 2004 года </a:t>
            </a:r>
            <a:r>
              <a:rPr lang="ru-RU" dirty="0"/>
              <a:t>во время торжественной линейки, посвящённой началу учебного года.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C:\Users\Оксана\Desktop\Новая папка\0012-017-Razrushennaja-shko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738091" cy="2053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49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течение двух с половиной дней террористы удерживали в заминированном здании более 1100 заложников</a:t>
            </a:r>
            <a:r>
              <a:rPr lang="ru-RU" sz="2400" baseline="30000" dirty="0"/>
              <a:t> </a:t>
            </a:r>
            <a:r>
              <a:rPr lang="ru-RU" sz="2400" dirty="0"/>
              <a:t>(преимущественно детей, их родителей и сотрудников школы) в тяжелейших условиях, отказывая людям даже в минимальных естественных потребностях.</a:t>
            </a: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C:\Users\Оксана\Desktop\Новая папка\98E3D21D-C004-434D-977C-996D2024B320_mw1024_n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76" y="2924944"/>
            <a:ext cx="4262862" cy="284329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01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525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Баранова</dc:creator>
  <cp:lastModifiedBy>Андрей Баранова</cp:lastModifiedBy>
  <cp:revision>21</cp:revision>
  <dcterms:created xsi:type="dcterms:W3CDTF">2014-08-30T16:04:40Z</dcterms:created>
  <dcterms:modified xsi:type="dcterms:W3CDTF">2014-08-30T18:47:02Z</dcterms:modified>
</cp:coreProperties>
</file>