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23"/>
  </p:notesMasterIdLst>
  <p:sldIdLst>
    <p:sldId id="256" r:id="rId2"/>
    <p:sldId id="291" r:id="rId3"/>
    <p:sldId id="272" r:id="rId4"/>
    <p:sldId id="292" r:id="rId5"/>
    <p:sldId id="271" r:id="rId6"/>
    <p:sldId id="275" r:id="rId7"/>
    <p:sldId id="290" r:id="rId8"/>
    <p:sldId id="289" r:id="rId9"/>
    <p:sldId id="288" r:id="rId10"/>
    <p:sldId id="287" r:id="rId11"/>
    <p:sldId id="277" r:id="rId12"/>
    <p:sldId id="286" r:id="rId13"/>
    <p:sldId id="283" r:id="rId14"/>
    <p:sldId id="284" r:id="rId15"/>
    <p:sldId id="276" r:id="rId16"/>
    <p:sldId id="278" r:id="rId17"/>
    <p:sldId id="293" r:id="rId18"/>
    <p:sldId id="294" r:id="rId19"/>
    <p:sldId id="295" r:id="rId20"/>
    <p:sldId id="268" r:id="rId21"/>
    <p:sldId id="269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8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98307C-AE48-4814-8FB5-BEE8EB06CDB3}" type="datetimeFigureOut">
              <a:rPr lang="ru-RU" smtClean="0"/>
              <a:pPr/>
              <a:t>06.12.2014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98E2B6-E0B9-4E2C-924D-B0B4A2DC169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079FBD-F34C-453F-97BF-D6D01F8B0DF2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Овал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BE3CF41-C7F0-4E50-B979-9C6B076A38B1}" type="datetimeFigureOut">
              <a:rPr lang="ru-RU"/>
              <a:pPr>
                <a:defRPr/>
              </a:pPr>
              <a:t>06.12.2014</a:t>
            </a:fld>
            <a:endParaRPr lang="ru-RU"/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728E109-8DE3-4C2B-8DD4-56BBDAFA91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F288CF-AC3C-4BCC-9DF5-A3043E0AC080}" type="datetimeFigureOut">
              <a:rPr lang="ru-RU"/>
              <a:pPr>
                <a:defRPr/>
              </a:pPr>
              <a:t>06.12.2014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AE33E9-203E-4757-BD5E-AD718B5026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49CE94-F981-4D59-A49B-6EC1A0BF10A6}" type="datetimeFigureOut">
              <a:rPr lang="ru-RU"/>
              <a:pPr>
                <a:defRPr/>
              </a:pPr>
              <a:t>06.12.2014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9585DC-368B-405A-88E3-E1A0ED3169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31F684-0BF1-433D-8C5A-0246F3C4994F}" type="datetimeFigureOut">
              <a:rPr lang="ru-RU"/>
              <a:pPr>
                <a:defRPr/>
              </a:pPr>
              <a:t>06.12.2014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F91AE6-5878-4F74-8844-9BBE916DC2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Овал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Овал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ED7A8DF-153B-4BCE-BDA7-1F71AC362FC8}" type="datetimeFigureOut">
              <a:rPr lang="ru-RU"/>
              <a:pPr>
                <a:defRPr/>
              </a:pPr>
              <a:t>06.12.2014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73C13EA-3A47-4B89-9C78-0528F8AE67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699B82-4775-4E42-99D1-464FC6884C31}" type="datetimeFigureOut">
              <a:rPr lang="ru-RU"/>
              <a:pPr>
                <a:defRPr/>
              </a:pPr>
              <a:t>06.12.2014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E7C2CA-9C83-4A45-BADA-8ACB7E705B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282B86A-57C8-4516-851C-D699693E838C}" type="datetimeFigureOut">
              <a:rPr lang="ru-RU"/>
              <a:pPr>
                <a:defRPr/>
              </a:pPr>
              <a:t>06.12.2014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85FBBFF-8140-4645-831E-DD85DA68B0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7E7694-6FEB-4D29-9331-909BFCC0F2BC}" type="datetimeFigureOut">
              <a:rPr lang="ru-RU"/>
              <a:pPr>
                <a:defRPr/>
              </a:pPr>
              <a:t>06.12.2014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DCB65-2AA7-47FF-92F0-99ABC8D60C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Прямоугольник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5B3F847-16E8-4A61-8828-AFF0A83C8D18}" type="datetimeFigureOut">
              <a:rPr lang="ru-RU"/>
              <a:pPr>
                <a:defRPr/>
              </a:pPr>
              <a:t>06.12.2014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25B307C-925C-49C1-A020-71DF1C4279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530ED6A-7C22-4BCA-BD9A-800057C7FCBE}" type="datetimeFigureOut">
              <a:rPr lang="ru-RU"/>
              <a:pPr>
                <a:defRPr/>
              </a:pPr>
              <a:t>06.12.2014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8C1CCF8-9358-4C30-BF9A-43D970C282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  <a:cs typeface="+mn-cs"/>
            </a:endParaRPr>
          </a:p>
        </p:txBody>
      </p:sp>
      <p:sp>
        <p:nvSpPr>
          <p:cNvPr id="6" name="Блок-схема: процесс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Блок-схема: процесс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E7039A4-D6B4-4F07-87BE-297311070949}" type="datetimeFigureOut">
              <a:rPr lang="ru-RU"/>
              <a:pPr>
                <a:defRPr/>
              </a:pPr>
              <a:t>06.12.2014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0155C05-CF44-4D35-A913-90D8F3F681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88C3558-F408-407E-A515-693BCDE9941E}" type="datetimeFigureOut">
              <a:rPr lang="ru-RU"/>
              <a:pPr>
                <a:defRPr/>
              </a:pPr>
              <a:t>06.12.2014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485EF396-C80B-4ABE-9373-06EA61E308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798" r:id="rId2"/>
    <p:sldLayoutId id="2147483804" r:id="rId3"/>
    <p:sldLayoutId id="2147483799" r:id="rId4"/>
    <p:sldLayoutId id="2147483805" r:id="rId5"/>
    <p:sldLayoutId id="2147483800" r:id="rId6"/>
    <p:sldLayoutId id="2147483806" r:id="rId7"/>
    <p:sldLayoutId id="2147483807" r:id="rId8"/>
    <p:sldLayoutId id="2147483808" r:id="rId9"/>
    <p:sldLayoutId id="2147483801" r:id="rId10"/>
    <p:sldLayoutId id="214748380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9pPr>
      <a:extLst/>
    </p:titleStyle>
    <p:bodyStyle>
      <a:lvl1pPr marL="365125" indent="-282575" algn="l" rtl="0" fontAlgn="base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fontAlgn="base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fontAlgn="base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fontAlgn="base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776288"/>
            <a:ext cx="7199015" cy="3372792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800" dirty="0" smtClean="0">
                <a:solidFill>
                  <a:srgbClr val="FF0000"/>
                </a:solidFill>
                <a:latin typeface="Century Schoolbook" pitchFamily="18" charset="0"/>
              </a:rPr>
              <a:t>Развитие орфографической зоркости у младших школьников</a:t>
            </a:r>
            <a:endParaRPr lang="ru-RU" sz="4800" dirty="0">
              <a:solidFill>
                <a:srgbClr val="FF0000"/>
              </a:solidFill>
              <a:latin typeface="Century Schoolbook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51920" y="5229200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139952" y="5157192"/>
            <a:ext cx="41044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 smtClean="0">
                <a:solidFill>
                  <a:srgbClr val="7030A0"/>
                </a:solidFill>
              </a:rPr>
              <a:t>Учитель  начальных классов МБОУ Прогимназия №2</a:t>
            </a:r>
          </a:p>
          <a:p>
            <a:pPr algn="r"/>
            <a:r>
              <a:rPr lang="ru-RU" sz="2000" dirty="0" smtClean="0">
                <a:solidFill>
                  <a:srgbClr val="7030A0"/>
                </a:solidFill>
              </a:rPr>
              <a:t>Князева Татьяна Митрофановна</a:t>
            </a:r>
            <a:endParaRPr lang="ru-RU" sz="20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Program Files\Microsoft Office\CLIPART\PUB60COR\SO00257_.WM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43775" y="4500570"/>
            <a:ext cx="1800225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642918"/>
            <a:ext cx="7498080" cy="774720"/>
          </a:xfrm>
        </p:spPr>
        <p:txBody>
          <a:bodyPr>
            <a:normAutofit fontScale="90000"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</a:rPr>
              <a:t>АЛГОРИТМ ПРОВЕРКИ БЕЗУДАРНОЙ ГЛАСНОЙ В КОРНЕ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b="1" u="sng" dirty="0" smtClean="0">
                <a:solidFill>
                  <a:srgbClr val="C00000"/>
                </a:solidFill>
              </a:rPr>
              <a:t>1 шаг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</a:p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</a:rPr>
              <a:t>В корне слова есть безударная гласная?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Да    </a:t>
            </a:r>
            <a:r>
              <a:rPr lang="ru-RU" dirty="0" smtClean="0"/>
              <a:t>              </a:t>
            </a:r>
          </a:p>
          <a:p>
            <a:pPr>
              <a:buNone/>
            </a:pPr>
            <a:r>
              <a:rPr lang="ru-RU" dirty="0" smtClean="0"/>
              <a:t> </a:t>
            </a:r>
            <a:r>
              <a:rPr lang="ru-RU" b="1" u="sng" dirty="0" smtClean="0">
                <a:solidFill>
                  <a:srgbClr val="C00000"/>
                </a:solidFill>
              </a:rPr>
              <a:t>2шаг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7030A0"/>
                </a:solidFill>
              </a:rPr>
              <a:t>Подбери однокоренное слово, в котором проверяемая гласная стоит под ударением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Удаётся найти                  </a:t>
            </a:r>
            <a:r>
              <a:rPr lang="ru-RU" dirty="0" smtClean="0">
                <a:solidFill>
                  <a:srgbClr val="0070C0"/>
                </a:solidFill>
              </a:rPr>
              <a:t>не удаётся: </a:t>
            </a:r>
            <a:r>
              <a:rPr lang="ru-RU" dirty="0" smtClean="0">
                <a:solidFill>
                  <a:srgbClr val="7030A0"/>
                </a:solidFill>
              </a:rPr>
              <a:t>проверь по</a:t>
            </a:r>
          </a:p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</a:rPr>
              <a:t>проверочное слово           словарю.</a:t>
            </a:r>
          </a:p>
          <a:p>
            <a:pPr>
              <a:buNone/>
            </a:pPr>
            <a:r>
              <a:rPr lang="ru-RU" b="1" u="sng" dirty="0" smtClean="0">
                <a:solidFill>
                  <a:srgbClr val="C00000"/>
                </a:solidFill>
              </a:rPr>
              <a:t>3 шаг</a:t>
            </a:r>
            <a:endParaRPr lang="ru-RU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</a:rPr>
              <a:t>Напиши соответствующую гласную букву. Проверь написанное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\Desktop\фото Тани\SDC198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404664"/>
            <a:ext cx="7560840" cy="604867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Какографические упражнения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</a:rPr>
              <a:t>Разве можно без улыбки </a:t>
            </a:r>
          </a:p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</a:rPr>
              <a:t>видеть Лёнины ошибки.</a:t>
            </a:r>
          </a:p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</a:rPr>
              <a:t>«</a:t>
            </a:r>
            <a:r>
              <a:rPr lang="ru-RU" dirty="0" err="1" smtClean="0">
                <a:solidFill>
                  <a:srgbClr val="7030A0"/>
                </a:solidFill>
              </a:rPr>
              <a:t>Налител</a:t>
            </a:r>
            <a:r>
              <a:rPr lang="ru-RU" dirty="0" smtClean="0">
                <a:solidFill>
                  <a:srgbClr val="7030A0"/>
                </a:solidFill>
              </a:rPr>
              <a:t> я на </a:t>
            </a:r>
            <a:r>
              <a:rPr lang="ru-RU" dirty="0" err="1" smtClean="0">
                <a:solidFill>
                  <a:srgbClr val="7030A0"/>
                </a:solidFill>
              </a:rPr>
              <a:t>сугроп</a:t>
            </a:r>
            <a:endParaRPr lang="ru-RU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</a:rPr>
              <a:t> и </a:t>
            </a:r>
            <a:r>
              <a:rPr lang="ru-RU" dirty="0" err="1" smtClean="0">
                <a:solidFill>
                  <a:srgbClr val="7030A0"/>
                </a:solidFill>
              </a:rPr>
              <a:t>расшыб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сиводня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лоп</a:t>
            </a:r>
            <a:r>
              <a:rPr lang="ru-RU" dirty="0" smtClean="0">
                <a:solidFill>
                  <a:srgbClr val="7030A0"/>
                </a:solidFill>
              </a:rPr>
              <a:t>,</a:t>
            </a:r>
          </a:p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</a:rPr>
              <a:t> очень </a:t>
            </a:r>
            <a:r>
              <a:rPr lang="ru-RU" dirty="0" err="1" smtClean="0">
                <a:solidFill>
                  <a:srgbClr val="7030A0"/>
                </a:solidFill>
              </a:rPr>
              <a:t>болно</a:t>
            </a:r>
            <a:r>
              <a:rPr lang="ru-RU" dirty="0" smtClean="0">
                <a:solidFill>
                  <a:srgbClr val="7030A0"/>
                </a:solidFill>
              </a:rPr>
              <a:t> и обидно,</a:t>
            </a:r>
          </a:p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</a:rPr>
              <a:t> глас под </a:t>
            </a:r>
            <a:r>
              <a:rPr lang="ru-RU" dirty="0" err="1" smtClean="0">
                <a:solidFill>
                  <a:srgbClr val="7030A0"/>
                </a:solidFill>
              </a:rPr>
              <a:t>шышкою</a:t>
            </a:r>
            <a:r>
              <a:rPr lang="ru-RU" dirty="0" smtClean="0">
                <a:solidFill>
                  <a:srgbClr val="7030A0"/>
                </a:solidFill>
              </a:rPr>
              <a:t> не видно».</a:t>
            </a:r>
          </a:p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</a:rPr>
              <a:t> Быстро Лёне помогайте,</a:t>
            </a:r>
          </a:p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</a:rPr>
              <a:t> все ошибки исправляйте.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026" name="Picture 2" descr="C:\Documents and Settings\Пользователь\Мои документы\5\C145-0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74" y="4214818"/>
            <a:ext cx="2257426" cy="2237089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Использование разных видов диктантов: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Диктант с обоснованием.</a:t>
            </a:r>
          </a:p>
          <a:p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Диктант с постукиванием (не контрольный).</a:t>
            </a:r>
          </a:p>
          <a:p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Диктант «Найди слова».</a:t>
            </a:r>
          </a:p>
          <a:p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Диктант – игра «Кто больше запомнит».</a:t>
            </a:r>
          </a:p>
          <a:p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Зрительный диктант.</a:t>
            </a:r>
          </a:p>
          <a:p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Знаковый диктант.</a:t>
            </a:r>
          </a:p>
          <a:p>
            <a:endParaRPr lang="ru-RU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Знаковый диктант</a:t>
            </a:r>
            <a:endParaRPr lang="ru-RU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u="sng" dirty="0" smtClean="0">
                <a:solidFill>
                  <a:schemeClr val="accent3">
                    <a:lumMod val="75000"/>
                  </a:schemeClr>
                </a:solidFill>
              </a:rPr>
              <a:t>Тема «Части речи».</a:t>
            </a:r>
          </a:p>
          <a:p>
            <a:pPr>
              <a:buNone/>
            </a:pPr>
            <a:r>
              <a:rPr lang="ru-RU" dirty="0" smtClean="0"/>
              <a:t>Диктуются слова: </a:t>
            </a:r>
            <a:r>
              <a:rPr lang="ru-RU" b="1" i="1" dirty="0" smtClean="0"/>
              <a:t>бабочка, летать, двенадцать, красивый, я.</a:t>
            </a:r>
          </a:p>
          <a:p>
            <a:pPr>
              <a:buNone/>
            </a:pPr>
            <a:r>
              <a:rPr lang="ru-RU" dirty="0" smtClean="0"/>
              <a:t>У учеников запись: </a:t>
            </a:r>
            <a:r>
              <a:rPr lang="ru-RU" b="1" i="1" dirty="0" smtClean="0"/>
              <a:t>С, Г, Ч, П, М.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Группа 26"/>
          <p:cNvGrpSpPr/>
          <p:nvPr/>
        </p:nvGrpSpPr>
        <p:grpSpPr>
          <a:xfrm>
            <a:off x="3428992" y="1428736"/>
            <a:ext cx="3929090" cy="2961995"/>
            <a:chOff x="3428992" y="1428736"/>
            <a:chExt cx="3929090" cy="2961995"/>
          </a:xfrm>
        </p:grpSpPr>
        <p:sp>
          <p:nvSpPr>
            <p:cNvPr id="18" name="TextBox 17"/>
            <p:cNvSpPr txBox="1"/>
            <p:nvPr/>
          </p:nvSpPr>
          <p:spPr>
            <a:xfrm>
              <a:off x="6215074" y="2857496"/>
              <a:ext cx="11430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 smtClean="0">
                  <a:latin typeface="Times New Roman" pitchFamily="18" charset="0"/>
                  <a:cs typeface="Times New Roman" pitchFamily="18" charset="0"/>
                </a:rPr>
                <a:t>к…</a:t>
              </a:r>
              <a:r>
                <a:rPr lang="ru-RU" sz="2400" dirty="0" err="1" smtClean="0">
                  <a:latin typeface="Times New Roman" pitchFamily="18" charset="0"/>
                  <a:cs typeface="Times New Roman" pitchFamily="18" charset="0"/>
                </a:rPr>
                <a:t>са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500430" y="1824327"/>
              <a:ext cx="16430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 err="1" smtClean="0">
                  <a:latin typeface="Times New Roman" pitchFamily="18" charset="0"/>
                  <a:cs typeface="Times New Roman" pitchFamily="18" charset="0"/>
                </a:rPr>
                <a:t>нат</a:t>
              </a:r>
              <a:r>
                <a:rPr lang="ru-RU" sz="2400" dirty="0" smtClean="0">
                  <a:latin typeface="Times New Roman" pitchFamily="18" charset="0"/>
                  <a:cs typeface="Times New Roman" pitchFamily="18" charset="0"/>
                </a:rPr>
                <a:t>…</a:t>
              </a:r>
              <a:r>
                <a:rPr lang="ru-RU" sz="2400" dirty="0" err="1" smtClean="0">
                  <a:latin typeface="Times New Roman" pitchFamily="18" charset="0"/>
                  <a:cs typeface="Times New Roman" pitchFamily="18" charset="0"/>
                </a:rPr>
                <a:t>чить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215074" y="3929066"/>
              <a:ext cx="11430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 smtClean="0">
                  <a:latin typeface="Times New Roman" pitchFamily="18" charset="0"/>
                  <a:cs typeface="Times New Roman" pitchFamily="18" charset="0"/>
                </a:rPr>
                <a:t>с…</a:t>
              </a:r>
              <a:r>
                <a:rPr lang="ru-RU" sz="2400" dirty="0" err="1" smtClean="0">
                  <a:latin typeface="Times New Roman" pitchFamily="18" charset="0"/>
                  <a:cs typeface="Times New Roman" pitchFamily="18" charset="0"/>
                </a:rPr>
                <a:t>ло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428992" y="2643182"/>
              <a:ext cx="150019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 smtClean="0">
                  <a:latin typeface="Times New Roman" pitchFamily="18" charset="0"/>
                  <a:cs typeface="Times New Roman" pitchFamily="18" charset="0"/>
                </a:rPr>
                <a:t>д…</a:t>
              </a:r>
              <a:r>
                <a:rPr lang="ru-RU" sz="2400" dirty="0" err="1" smtClean="0">
                  <a:latin typeface="Times New Roman" pitchFamily="18" charset="0"/>
                  <a:cs typeface="Times New Roman" pitchFamily="18" charset="0"/>
                </a:rPr>
                <a:t>вно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500430" y="3143248"/>
              <a:ext cx="17145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 smtClean="0">
                  <a:latin typeface="Times New Roman" pitchFamily="18" charset="0"/>
                  <a:cs typeface="Times New Roman" pitchFamily="18" charset="0"/>
                </a:rPr>
                <a:t>по тр…</a:t>
              </a:r>
              <a:r>
                <a:rPr lang="ru-RU" sz="2400" dirty="0" err="1" smtClean="0">
                  <a:latin typeface="Times New Roman" pitchFamily="18" charset="0"/>
                  <a:cs typeface="Times New Roman" pitchFamily="18" charset="0"/>
                </a:rPr>
                <a:t>ве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500430" y="3643314"/>
              <a:ext cx="17145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 smtClean="0">
                  <a:latin typeface="Times New Roman" pitchFamily="18" charset="0"/>
                  <a:cs typeface="Times New Roman" pitchFamily="18" charset="0"/>
                </a:rPr>
                <a:t>ст…</a:t>
              </a:r>
              <a:r>
                <a:rPr lang="ru-RU" sz="2400" dirty="0" err="1" smtClean="0">
                  <a:latin typeface="Times New Roman" pitchFamily="18" charset="0"/>
                  <a:cs typeface="Times New Roman" pitchFamily="18" charset="0"/>
                </a:rPr>
                <a:t>пной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428992" y="1428736"/>
              <a:ext cx="150019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 smtClean="0">
                  <a:latin typeface="Times New Roman" pitchFamily="18" charset="0"/>
                  <a:cs typeface="Times New Roman" pitchFamily="18" charset="0"/>
                </a:rPr>
                <a:t>пл…</a:t>
              </a:r>
              <a:r>
                <a:rPr lang="ru-RU" sz="2400" dirty="0" err="1" smtClean="0">
                  <a:latin typeface="Times New Roman" pitchFamily="18" charset="0"/>
                  <a:cs typeface="Times New Roman" pitchFamily="18" charset="0"/>
                </a:rPr>
                <a:t>чо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215074" y="3357562"/>
              <a:ext cx="11430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 smtClean="0">
                  <a:latin typeface="Times New Roman" pitchFamily="18" charset="0"/>
                  <a:cs typeface="Times New Roman" pitchFamily="18" charset="0"/>
                </a:rPr>
                <a:t>л…</a:t>
              </a:r>
              <a:r>
                <a:rPr lang="ru-RU" sz="2400" dirty="0" err="1" smtClean="0">
                  <a:latin typeface="Times New Roman" pitchFamily="18" charset="0"/>
                  <a:cs typeface="Times New Roman" pitchFamily="18" charset="0"/>
                </a:rPr>
                <a:t>цо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571868" y="2285992"/>
              <a:ext cx="17145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 err="1" smtClean="0">
                  <a:latin typeface="Times New Roman" pitchFamily="18" charset="0"/>
                  <a:cs typeface="Times New Roman" pitchFamily="18" charset="0"/>
                </a:rPr>
                <a:t>пч</a:t>
              </a:r>
              <a:r>
                <a:rPr lang="ru-RU" sz="2400" dirty="0" smtClean="0">
                  <a:latin typeface="Times New Roman" pitchFamily="18" charset="0"/>
                  <a:cs typeface="Times New Roman" pitchFamily="18" charset="0"/>
                </a:rPr>
                <a:t>…</a:t>
              </a:r>
              <a:r>
                <a:rPr lang="ru-RU" sz="2400" dirty="0" err="1" smtClean="0">
                  <a:latin typeface="Times New Roman" pitchFamily="18" charset="0"/>
                  <a:cs typeface="Times New Roman" pitchFamily="18" charset="0"/>
                </a:rPr>
                <a:t>линый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4000496" y="1428736"/>
            <a:ext cx="285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071934" y="1824327"/>
            <a:ext cx="285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000496" y="2252955"/>
            <a:ext cx="285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857620" y="2643182"/>
            <a:ext cx="285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357686" y="3143248"/>
            <a:ext cx="285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000496" y="3610277"/>
            <a:ext cx="285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572264" y="2857496"/>
            <a:ext cx="285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572264" y="3324525"/>
            <a:ext cx="285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572264" y="3896029"/>
            <a:ext cx="285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857356" y="5429264"/>
            <a:ext cx="55007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Вставьте пропущенные буквы</a:t>
            </a:r>
            <a:endParaRPr lang="ru-RU" sz="28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lum bright="46000" contrast="-59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071538" y="2354041"/>
            <a:ext cx="17727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Лёд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00232" y="2354041"/>
            <a:ext cx="20386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потемнел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00496" y="2354041"/>
            <a:ext cx="4786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на  </a:t>
            </a:r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Воронежском море,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71538" y="3068421"/>
            <a:ext cx="73581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Улицы сбросили снежный покров.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71538" y="3711363"/>
            <a:ext cx="36433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Почки набухли, и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0" y="3711363"/>
            <a:ext cx="2071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выглянет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72264" y="3714752"/>
            <a:ext cx="1643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вскоре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71538" y="4425743"/>
            <a:ext cx="2071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Нежная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14612" y="4425743"/>
            <a:ext cx="5715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зелень смолистых листков.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85852" y="357166"/>
            <a:ext cx="6572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Найдите слова с безударной гласной</a:t>
            </a:r>
            <a:endParaRPr lang="ru-RU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0" grpId="0"/>
      <p:bldP spid="11" grpId="0"/>
      <p:bldP spid="13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0" name="Arc 14"/>
          <p:cNvSpPr>
            <a:spLocks/>
          </p:cNvSpPr>
          <p:nvPr/>
        </p:nvSpPr>
        <p:spPr bwMode="auto">
          <a:xfrm rot="13857428" flipV="1">
            <a:off x="1453562" y="5615488"/>
            <a:ext cx="166687" cy="207962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11" name="Arc 15"/>
          <p:cNvSpPr>
            <a:spLocks/>
          </p:cNvSpPr>
          <p:nvPr/>
        </p:nvSpPr>
        <p:spPr bwMode="auto">
          <a:xfrm rot="13857428" flipV="1">
            <a:off x="2605690" y="5615488"/>
            <a:ext cx="166687" cy="207962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12" name="Arc 16"/>
          <p:cNvSpPr>
            <a:spLocks/>
          </p:cNvSpPr>
          <p:nvPr/>
        </p:nvSpPr>
        <p:spPr bwMode="auto">
          <a:xfrm rot="13857428" flipV="1">
            <a:off x="3757818" y="5615488"/>
            <a:ext cx="166688" cy="207962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13" name="Arc 17"/>
          <p:cNvSpPr>
            <a:spLocks/>
          </p:cNvSpPr>
          <p:nvPr/>
        </p:nvSpPr>
        <p:spPr bwMode="auto">
          <a:xfrm rot="13857428" flipV="1">
            <a:off x="5053963" y="5615488"/>
            <a:ext cx="166688" cy="207963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18" name="Rectangle 22"/>
          <p:cNvSpPr>
            <a:spLocks noChangeArrowheads="1"/>
          </p:cNvSpPr>
          <p:nvPr/>
        </p:nvSpPr>
        <p:spPr bwMode="auto">
          <a:xfrm>
            <a:off x="1115616" y="329228"/>
            <a:ext cx="7848872" cy="4124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ПАМЯТКА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 работе над ошибками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Пропуск,  замена, искажение слов.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Напиши правильно три раза слово, в котором допущена ошибка, букву подчеркни.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Солн</a:t>
            </a:r>
            <a:r>
              <a:rPr kumimoji="0" lang="ru-RU" sz="2400" b="1" i="1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ы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шко  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солн</a:t>
            </a:r>
            <a:r>
              <a:rPr kumimoji="0" lang="ru-RU" sz="2400" b="1" i="1" u="sng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ы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шко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солн</a:t>
            </a:r>
            <a:r>
              <a:rPr kumimoji="0" lang="ru-RU" sz="2400" b="1" i="1" u="sng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ы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шко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Безударная гласная в корне, проверяемая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ударением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19" name="Rectangle 23"/>
          <p:cNvSpPr>
            <a:spLocks noChangeArrowheads="1"/>
          </p:cNvSpPr>
          <p:nvPr/>
        </p:nvSpPr>
        <p:spPr bwMode="auto">
          <a:xfrm>
            <a:off x="1115616" y="4037865"/>
            <a:ext cx="7848872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Выпиши слово правильно, подчеркни ударение, подчеркни безударную гласную, выдели корень. Подбери проверочное слово и запиши его через тире.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20" name="Rectangle 24"/>
          <p:cNvSpPr>
            <a:spLocks noChangeArrowheads="1"/>
          </p:cNvSpPr>
          <p:nvPr/>
        </p:nvSpPr>
        <p:spPr bwMode="auto">
          <a:xfrm>
            <a:off x="1043608" y="5589240"/>
            <a:ext cx="784887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</a:t>
            </a:r>
            <a:r>
              <a:rPr kumimoji="0" lang="ru-RU" sz="2800" b="1" i="1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гр</a:t>
            </a:r>
            <a:r>
              <a:rPr kumimoji="0" lang="ru-RU" sz="2800" b="1" i="1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зы,  з</a:t>
            </a:r>
            <a:r>
              <a:rPr kumimoji="0" lang="ru-RU" sz="2800" b="1" i="1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мля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</a:t>
            </a:r>
            <a:r>
              <a:rPr kumimoji="0" lang="ru-RU" sz="2800" b="1" i="1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мли.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1187624" y="27577"/>
            <a:ext cx="7416824" cy="630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Правила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использования памятки к работе над ошибками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Домашнюю работу всегда начинай с работы над ошибками.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Используй памятку к работе над ошибками.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Выполняя работу над ошибками, повтори правила, которые забыл. (Ведь из-за этого были допущены ошибки.)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043608" y="4221088"/>
          <a:ext cx="7704856" cy="2243328"/>
        </p:xfrm>
        <a:graphic>
          <a:graphicData uri="http://schemas.openxmlformats.org/drawingml/2006/table">
            <a:tbl>
              <a:tblPr/>
              <a:tblGrid>
                <a:gridCol w="7704856"/>
              </a:tblGrid>
              <a:tr h="18002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Помни!</a:t>
                      </a:r>
                      <a:endParaRPr lang="ru-RU" sz="18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Чем меньше будет ошибок в твоих работах, тем меньше времени ты потратишь на работу над ними!</a:t>
                      </a:r>
                      <a:endParaRPr lang="ru-RU" sz="1800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1115616" y="286671"/>
            <a:ext cx="7848872" cy="3447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Работу над ошибками выполняй так: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 классной формы (или домашней) выбери слова, которые относятся к одной орфограмме.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ru-RU" sz="2800" dirty="0" smtClean="0">
              <a:solidFill>
                <a:srgbClr val="7030A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Отработав с одной группой, ставь точку с запятой (;)  и продолжай работать с другой группой слов.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100" y="908720"/>
            <a:ext cx="7499350" cy="5339680"/>
          </a:xfrm>
        </p:spPr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«Грамотное письмо – не просто движение пишущей руки, а особая речевая деятельность. Чем развитие ребёнок, чем богаче его словарь и синтаксис, чем правильнее его произношение, тем легче даётся ему правописание.»</a:t>
            </a:r>
          </a:p>
          <a:p>
            <a:pPr algn="r"/>
            <a:endParaRPr lang="ru-RU" dirty="0" smtClean="0">
              <a:solidFill>
                <a:srgbClr val="7030A0"/>
              </a:solidFill>
            </a:endParaRPr>
          </a:p>
          <a:p>
            <a:pPr algn="r"/>
            <a:r>
              <a:rPr lang="ru-RU" dirty="0" smtClean="0">
                <a:solidFill>
                  <a:srgbClr val="7030A0"/>
                </a:solidFill>
              </a:rPr>
              <a:t>Н.С.Рождественский</a:t>
            </a:r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  <a:latin typeface="Century Schoolbook" pitchFamily="18" charset="0"/>
              </a:rPr>
              <a:t>Вывод:</a:t>
            </a:r>
            <a:endParaRPr lang="ru-RU" dirty="0">
              <a:solidFill>
                <a:srgbClr val="FF0000"/>
              </a:solidFill>
              <a:latin typeface="Century Schoolbook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solidFill>
                  <a:srgbClr val="7030A0"/>
                </a:solidFill>
              </a:rPr>
              <a:t>    </a:t>
            </a:r>
            <a:r>
              <a:rPr lang="ru-RU" dirty="0" smtClean="0">
                <a:solidFill>
                  <a:srgbClr val="7030A0"/>
                </a:solidFill>
                <a:latin typeface="Century Schoolbook" pitchFamily="18" charset="0"/>
              </a:rPr>
              <a:t>Необходимым условием формирования полноценного и прочного орфографического навыка на начальном этапе является </a:t>
            </a:r>
            <a:r>
              <a:rPr lang="ru-RU" b="1" dirty="0" smtClean="0">
                <a:solidFill>
                  <a:srgbClr val="FF0000"/>
                </a:solidFill>
                <a:latin typeface="Century Schoolbook" pitchFamily="18" charset="0"/>
              </a:rPr>
              <a:t>развитие орфографической зоркости, 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>
                <a:solidFill>
                  <a:srgbClr val="7030A0"/>
                </a:solidFill>
                <a:latin typeface="Century Schoolbook" pitchFamily="18" charset="0"/>
              </a:rPr>
              <a:t>   </a:t>
            </a:r>
            <a:r>
              <a:rPr lang="ru-RU" dirty="0" smtClean="0">
                <a:solidFill>
                  <a:srgbClr val="7030A0"/>
                </a:solidFill>
                <a:latin typeface="Century Schoolbook" pitchFamily="18" charset="0"/>
              </a:rPr>
              <a:t>которая заключается </a:t>
            </a:r>
            <a:r>
              <a:rPr lang="ru-RU" b="1" dirty="0" smtClean="0">
                <a:solidFill>
                  <a:srgbClr val="7030A0"/>
                </a:solidFill>
                <a:latin typeface="Century Schoolbook" pitchFamily="18" charset="0"/>
              </a:rPr>
              <a:t>в умении обнаруживать, видеть, замечать орфограммы 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>
                <a:solidFill>
                  <a:srgbClr val="7030A0"/>
                </a:solidFill>
                <a:latin typeface="Century Schoolbook" pitchFamily="18" charset="0"/>
              </a:rPr>
              <a:t>   и классифицировать их на основе опознавательных признаков. 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3">
              <a:buFont typeface="Wingdings 2" pitchFamily="18" charset="2"/>
              <a:buNone/>
            </a:pPr>
            <a:r>
              <a:rPr lang="ru-RU" sz="7200" dirty="0" smtClean="0">
                <a:solidFill>
                  <a:srgbClr val="FF0000"/>
                </a:solidFill>
                <a:latin typeface="Century Schoolbook" pitchFamily="18" charset="0"/>
              </a:rPr>
              <a:t>Спасибо за внимание!</a:t>
            </a: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фото Тани\SDC198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0"/>
            <a:ext cx="7056784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ден. Лена\SDC122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332656"/>
            <a:ext cx="7056784" cy="626469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dmin\Desktop\фото Тани\SDC198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836712"/>
            <a:ext cx="3456384" cy="5805264"/>
          </a:xfrm>
          <a:prstGeom prst="rect">
            <a:avLst/>
          </a:prstGeom>
          <a:noFill/>
        </p:spPr>
      </p:pic>
      <p:pic>
        <p:nvPicPr>
          <p:cNvPr id="1027" name="Picture 3" descr="C:\Users\Admin\Desktop\фото Тани\SDC198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908720"/>
            <a:ext cx="3816424" cy="573325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195736" y="188640"/>
            <a:ext cx="5976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 smtClean="0">
                <a:solidFill>
                  <a:srgbClr val="FF0000"/>
                </a:solidFill>
              </a:rPr>
              <a:t>Звуковички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min\Desktop\фото Тани\SDC198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404664"/>
            <a:ext cx="7560840" cy="604867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500042"/>
            <a:ext cx="7283152" cy="156080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Расшифруй слово, 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используя шифр внизу таблицы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100" y="2420888"/>
            <a:ext cx="7499350" cy="3827512"/>
          </a:xfrm>
        </p:spPr>
        <p:txBody>
          <a:bodyPr/>
          <a:lstStyle/>
          <a:p>
            <a:pPr algn="ctr">
              <a:buNone/>
            </a:pPr>
            <a:r>
              <a:rPr lang="ru-RU" sz="4000" b="1" dirty="0" smtClean="0">
                <a:solidFill>
                  <a:srgbClr val="00B050"/>
                </a:solidFill>
              </a:rPr>
              <a:t>3,1,11,6,12,13,1	</a:t>
            </a:r>
          </a:p>
          <a:p>
            <a:pPr>
              <a:buNone/>
            </a:pPr>
            <a:endParaRPr lang="ru-RU" sz="4000" b="1" dirty="0" smtClean="0"/>
          </a:p>
          <a:p>
            <a:pPr>
              <a:buNone/>
            </a:pPr>
            <a:r>
              <a:rPr lang="ru-RU" sz="4000" b="1" dirty="0" smtClean="0">
                <a:solidFill>
                  <a:srgbClr val="0070C0"/>
                </a:solidFill>
              </a:rPr>
              <a:t>1  2   3   4   5  6   7   8   9  10 11 12 13</a:t>
            </a:r>
            <a:endParaRPr lang="ru-RU" sz="4000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</a:rPr>
              <a:t>А  Г  К  О  Р  У  Ф  Ь  Л  Е  П  С  Т</a:t>
            </a:r>
            <a:endParaRPr lang="ru-RU" sz="40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Использование карточек с заданиями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</a:rPr>
              <a:t>Впиши в пропуски буквы.</a:t>
            </a:r>
          </a:p>
          <a:p>
            <a:pPr>
              <a:buNone/>
            </a:pPr>
            <a:r>
              <a:rPr lang="ru-RU" b="1" dirty="0" smtClean="0">
                <a:solidFill>
                  <a:srgbClr val="7030A0"/>
                </a:solidFill>
              </a:rPr>
              <a:t>Р..</a:t>
            </a:r>
            <a:r>
              <a:rPr lang="ru-RU" b="1" dirty="0" err="1" smtClean="0">
                <a:solidFill>
                  <a:srgbClr val="7030A0"/>
                </a:solidFill>
              </a:rPr>
              <a:t>сунок</a:t>
            </a:r>
            <a:r>
              <a:rPr lang="ru-RU" dirty="0" smtClean="0">
                <a:solidFill>
                  <a:srgbClr val="7030A0"/>
                </a:solidFill>
              </a:rPr>
              <a:t> – р..сование, нар..сованный. </a:t>
            </a:r>
            <a:r>
              <a:rPr lang="ru-RU" b="1" dirty="0" smtClean="0">
                <a:solidFill>
                  <a:srgbClr val="7030A0"/>
                </a:solidFill>
              </a:rPr>
              <a:t>Тр..</a:t>
            </a:r>
            <a:r>
              <a:rPr lang="ru-RU" b="1" dirty="0" err="1" smtClean="0">
                <a:solidFill>
                  <a:srgbClr val="7030A0"/>
                </a:solidFill>
              </a:rPr>
              <a:t>мвай</a:t>
            </a:r>
            <a:r>
              <a:rPr lang="ru-RU" dirty="0" smtClean="0">
                <a:solidFill>
                  <a:srgbClr val="7030A0"/>
                </a:solidFill>
              </a:rPr>
              <a:t> – тр..</a:t>
            </a:r>
            <a:r>
              <a:rPr lang="ru-RU" dirty="0" err="1" smtClean="0">
                <a:solidFill>
                  <a:srgbClr val="7030A0"/>
                </a:solidFill>
              </a:rPr>
              <a:t>мвайные</a:t>
            </a:r>
            <a:r>
              <a:rPr lang="ru-RU" dirty="0" smtClean="0">
                <a:solidFill>
                  <a:srgbClr val="7030A0"/>
                </a:solidFill>
              </a:rPr>
              <a:t> пути, остановка тр..</a:t>
            </a:r>
            <a:r>
              <a:rPr lang="ru-RU" dirty="0" err="1" smtClean="0">
                <a:solidFill>
                  <a:srgbClr val="7030A0"/>
                </a:solidFill>
              </a:rPr>
              <a:t>мвая</a:t>
            </a:r>
            <a:r>
              <a:rPr lang="ru-RU" dirty="0" smtClean="0">
                <a:solidFill>
                  <a:srgbClr val="7030A0"/>
                </a:solidFill>
              </a:rPr>
              <a:t>. </a:t>
            </a:r>
            <a:r>
              <a:rPr lang="ru-RU" b="1" dirty="0" smtClean="0">
                <a:solidFill>
                  <a:srgbClr val="7030A0"/>
                </a:solidFill>
              </a:rPr>
              <a:t>Ул..</a:t>
            </a:r>
            <a:r>
              <a:rPr lang="ru-RU" b="1" dirty="0" err="1" smtClean="0">
                <a:solidFill>
                  <a:srgbClr val="7030A0"/>
                </a:solidFill>
              </a:rPr>
              <a:t>ца</a:t>
            </a:r>
            <a:r>
              <a:rPr lang="ru-RU" dirty="0" smtClean="0">
                <a:solidFill>
                  <a:srgbClr val="7030A0"/>
                </a:solidFill>
              </a:rPr>
              <a:t> – ул..</a:t>
            </a:r>
            <a:r>
              <a:rPr lang="ru-RU" dirty="0" err="1" smtClean="0">
                <a:solidFill>
                  <a:srgbClr val="7030A0"/>
                </a:solidFill>
              </a:rPr>
              <a:t>чное</a:t>
            </a:r>
            <a:r>
              <a:rPr lang="ru-RU" dirty="0" smtClean="0">
                <a:solidFill>
                  <a:srgbClr val="7030A0"/>
                </a:solidFill>
              </a:rPr>
              <a:t> р..</a:t>
            </a:r>
            <a:r>
              <a:rPr lang="ru-RU" dirty="0" err="1" smtClean="0">
                <a:solidFill>
                  <a:srgbClr val="7030A0"/>
                </a:solidFill>
              </a:rPr>
              <a:t>стение</a:t>
            </a:r>
            <a:r>
              <a:rPr lang="ru-RU" dirty="0" smtClean="0">
                <a:solidFill>
                  <a:srgbClr val="7030A0"/>
                </a:solidFill>
              </a:rPr>
              <a:t>, выйти на ул..</a:t>
            </a:r>
            <a:r>
              <a:rPr lang="ru-RU" dirty="0" err="1" smtClean="0">
                <a:solidFill>
                  <a:srgbClr val="7030A0"/>
                </a:solidFill>
              </a:rPr>
              <a:t>цу</a:t>
            </a:r>
            <a:r>
              <a:rPr lang="ru-RU" dirty="0" smtClean="0">
                <a:solidFill>
                  <a:srgbClr val="7030A0"/>
                </a:solidFill>
              </a:rPr>
              <a:t>. </a:t>
            </a:r>
            <a:r>
              <a:rPr lang="ru-RU" b="1" dirty="0" smtClean="0">
                <a:solidFill>
                  <a:srgbClr val="7030A0"/>
                </a:solidFill>
              </a:rPr>
              <a:t>Р..</a:t>
            </a:r>
            <a:r>
              <a:rPr lang="ru-RU" b="1" dirty="0" err="1" smtClean="0">
                <a:solidFill>
                  <a:srgbClr val="7030A0"/>
                </a:solidFill>
              </a:rPr>
              <a:t>стение</a:t>
            </a:r>
            <a:r>
              <a:rPr lang="ru-RU" dirty="0" smtClean="0">
                <a:solidFill>
                  <a:srgbClr val="7030A0"/>
                </a:solidFill>
              </a:rPr>
              <a:t> – р..</a:t>
            </a:r>
            <a:r>
              <a:rPr lang="ru-RU" dirty="0" err="1" smtClean="0">
                <a:solidFill>
                  <a:srgbClr val="7030A0"/>
                </a:solidFill>
              </a:rPr>
              <a:t>стительность</a:t>
            </a:r>
            <a:r>
              <a:rPr lang="ru-RU" dirty="0" smtClean="0">
                <a:solidFill>
                  <a:srgbClr val="7030A0"/>
                </a:solidFill>
              </a:rPr>
              <a:t>, р..</a:t>
            </a:r>
            <a:r>
              <a:rPr lang="ru-RU" dirty="0" err="1" smtClean="0">
                <a:solidFill>
                  <a:srgbClr val="7030A0"/>
                </a:solidFill>
              </a:rPr>
              <a:t>стениеводство</a:t>
            </a:r>
            <a:r>
              <a:rPr lang="ru-RU" dirty="0" smtClean="0">
                <a:solidFill>
                  <a:srgbClr val="7030A0"/>
                </a:solidFill>
              </a:rPr>
              <a:t>. </a:t>
            </a:r>
            <a:r>
              <a:rPr lang="ru-RU" b="1" dirty="0" smtClean="0">
                <a:solidFill>
                  <a:srgbClr val="7030A0"/>
                </a:solidFill>
              </a:rPr>
              <a:t>Р..кета </a:t>
            </a:r>
            <a:r>
              <a:rPr lang="ru-RU" dirty="0" smtClean="0">
                <a:solidFill>
                  <a:srgbClr val="7030A0"/>
                </a:solidFill>
              </a:rPr>
              <a:t>– р..</a:t>
            </a:r>
            <a:r>
              <a:rPr lang="ru-RU" dirty="0" err="1" smtClean="0">
                <a:solidFill>
                  <a:srgbClr val="7030A0"/>
                </a:solidFill>
              </a:rPr>
              <a:t>кетоносец</a:t>
            </a:r>
            <a:r>
              <a:rPr lang="ru-RU" dirty="0" smtClean="0">
                <a:solidFill>
                  <a:srgbClr val="7030A0"/>
                </a:solidFill>
              </a:rPr>
              <a:t>, л..теть на р..кете. </a:t>
            </a:r>
            <a:r>
              <a:rPr lang="ru-RU" b="1" dirty="0" smtClean="0">
                <a:solidFill>
                  <a:srgbClr val="7030A0"/>
                </a:solidFill>
              </a:rPr>
              <a:t>Т..</a:t>
            </a:r>
            <a:r>
              <a:rPr lang="ru-RU" b="1" dirty="0" err="1" smtClean="0">
                <a:solidFill>
                  <a:srgbClr val="7030A0"/>
                </a:solidFill>
              </a:rPr>
              <a:t>традь</a:t>
            </a:r>
            <a:r>
              <a:rPr lang="ru-RU" dirty="0" smtClean="0">
                <a:solidFill>
                  <a:srgbClr val="7030A0"/>
                </a:solidFill>
              </a:rPr>
              <a:t> –т..</a:t>
            </a:r>
            <a:r>
              <a:rPr lang="ru-RU" dirty="0" err="1" smtClean="0">
                <a:solidFill>
                  <a:srgbClr val="7030A0"/>
                </a:solidFill>
              </a:rPr>
              <a:t>традный</a:t>
            </a:r>
            <a:r>
              <a:rPr lang="ru-RU" dirty="0" smtClean="0">
                <a:solidFill>
                  <a:srgbClr val="7030A0"/>
                </a:solidFill>
              </a:rPr>
              <a:t> лист, записать в т..</a:t>
            </a:r>
            <a:r>
              <a:rPr lang="ru-RU" dirty="0" err="1" smtClean="0">
                <a:solidFill>
                  <a:srgbClr val="7030A0"/>
                </a:solidFill>
              </a:rPr>
              <a:t>традь</a:t>
            </a:r>
            <a:r>
              <a:rPr lang="ru-RU" dirty="0" smtClean="0">
                <a:solidFill>
                  <a:srgbClr val="7030A0"/>
                </a:solidFill>
              </a:rPr>
              <a:t>.</a:t>
            </a:r>
          </a:p>
          <a:p>
            <a:pPr>
              <a:buNone/>
            </a:pPr>
            <a:r>
              <a:rPr lang="ru-RU" dirty="0" smtClean="0"/>
              <a:t> </a:t>
            </a:r>
            <a:endParaRPr lang="ru-RU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Использование перфокарт, тренажеров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100" y="1447800"/>
            <a:ext cx="7499350" cy="4933528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sz="4300" dirty="0" smtClean="0">
                <a:solidFill>
                  <a:srgbClr val="7030A0"/>
                </a:solidFill>
              </a:rPr>
              <a:t>Тренажёр « Непроизносимые  согласные »</a:t>
            </a:r>
          </a:p>
          <a:p>
            <a:pPr>
              <a:buNone/>
            </a:pPr>
            <a:r>
              <a:rPr lang="ru-RU" sz="4300" dirty="0" err="1" smtClean="0">
                <a:solidFill>
                  <a:srgbClr val="7030A0"/>
                </a:solidFill>
              </a:rPr>
              <a:t>Ф.И.ученика___________________________</a:t>
            </a:r>
            <a:endParaRPr lang="ru-RU" sz="4300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ru-RU" sz="4300" dirty="0" smtClean="0">
                <a:solidFill>
                  <a:srgbClr val="7030A0"/>
                </a:solidFill>
              </a:rPr>
              <a:t> </a:t>
            </a:r>
          </a:p>
          <a:p>
            <a:pPr marL="825500" indent="-742950">
              <a:buAutoNum type="arabicPeriod"/>
            </a:pPr>
            <a:r>
              <a:rPr lang="ru-RU" sz="5100" dirty="0" err="1" smtClean="0">
                <a:solidFill>
                  <a:srgbClr val="7030A0"/>
                </a:solidFill>
              </a:rPr>
              <a:t>Праз</a:t>
            </a:r>
            <a:r>
              <a:rPr lang="ru-RU" sz="5100" dirty="0" smtClean="0">
                <a:solidFill>
                  <a:srgbClr val="7030A0"/>
                </a:solidFill>
              </a:rPr>
              <a:t>..ник, </a:t>
            </a:r>
            <a:r>
              <a:rPr lang="ru-RU" sz="5100" dirty="0" err="1" smtClean="0">
                <a:solidFill>
                  <a:srgbClr val="7030A0"/>
                </a:solidFill>
              </a:rPr>
              <a:t>ярос</a:t>
            </a:r>
            <a:r>
              <a:rPr lang="ru-RU" sz="5100" dirty="0" smtClean="0">
                <a:solidFill>
                  <a:srgbClr val="7030A0"/>
                </a:solidFill>
              </a:rPr>
              <a:t>..</a:t>
            </a:r>
            <a:r>
              <a:rPr lang="ru-RU" sz="5100" dirty="0" err="1" smtClean="0">
                <a:solidFill>
                  <a:srgbClr val="7030A0"/>
                </a:solidFill>
              </a:rPr>
              <a:t>ный</a:t>
            </a:r>
            <a:r>
              <a:rPr lang="ru-RU" sz="5100" dirty="0" smtClean="0">
                <a:solidFill>
                  <a:srgbClr val="7030A0"/>
                </a:solidFill>
              </a:rPr>
              <a:t>, свис..</a:t>
            </a:r>
            <a:r>
              <a:rPr lang="ru-RU" sz="5100" dirty="0" err="1" smtClean="0">
                <a:solidFill>
                  <a:srgbClr val="7030A0"/>
                </a:solidFill>
              </a:rPr>
              <a:t>нул</a:t>
            </a:r>
            <a:r>
              <a:rPr lang="ru-RU" sz="5100" dirty="0" smtClean="0">
                <a:solidFill>
                  <a:srgbClr val="7030A0"/>
                </a:solidFill>
              </a:rPr>
              <a:t>, </a:t>
            </a:r>
            <a:r>
              <a:rPr lang="ru-RU" sz="5100" dirty="0" err="1" smtClean="0">
                <a:solidFill>
                  <a:srgbClr val="7030A0"/>
                </a:solidFill>
              </a:rPr>
              <a:t>прес</a:t>
            </a:r>
            <a:r>
              <a:rPr lang="ru-RU" sz="5100" dirty="0" smtClean="0">
                <a:solidFill>
                  <a:srgbClr val="7030A0"/>
                </a:solidFill>
              </a:rPr>
              <a:t>..</a:t>
            </a:r>
            <a:r>
              <a:rPr lang="ru-RU" sz="5100" dirty="0" err="1" smtClean="0">
                <a:solidFill>
                  <a:srgbClr val="7030A0"/>
                </a:solidFill>
              </a:rPr>
              <a:t>ный</a:t>
            </a:r>
            <a:r>
              <a:rPr lang="ru-RU" sz="5100" dirty="0" smtClean="0">
                <a:solidFill>
                  <a:srgbClr val="7030A0"/>
                </a:solidFill>
              </a:rPr>
              <a:t>, </a:t>
            </a:r>
            <a:r>
              <a:rPr lang="ru-RU" sz="5100" dirty="0" err="1" smtClean="0">
                <a:solidFill>
                  <a:srgbClr val="7030A0"/>
                </a:solidFill>
              </a:rPr>
              <a:t>любез</a:t>
            </a:r>
            <a:r>
              <a:rPr lang="ru-RU" sz="5100" dirty="0" smtClean="0">
                <a:solidFill>
                  <a:srgbClr val="7030A0"/>
                </a:solidFill>
              </a:rPr>
              <a:t>..</a:t>
            </a:r>
            <a:r>
              <a:rPr lang="ru-RU" sz="5100" dirty="0" err="1" smtClean="0">
                <a:solidFill>
                  <a:srgbClr val="7030A0"/>
                </a:solidFill>
              </a:rPr>
              <a:t>ный</a:t>
            </a:r>
            <a:r>
              <a:rPr lang="ru-RU" sz="5100" dirty="0" smtClean="0">
                <a:solidFill>
                  <a:srgbClr val="7030A0"/>
                </a:solidFill>
              </a:rPr>
              <a:t>,  тес..</a:t>
            </a:r>
            <a:r>
              <a:rPr lang="ru-RU" sz="5100" dirty="0" err="1" smtClean="0">
                <a:solidFill>
                  <a:srgbClr val="7030A0"/>
                </a:solidFill>
              </a:rPr>
              <a:t>ный</a:t>
            </a:r>
            <a:r>
              <a:rPr lang="ru-RU" sz="5100" dirty="0" smtClean="0">
                <a:solidFill>
                  <a:srgbClr val="7030A0"/>
                </a:solidFill>
              </a:rPr>
              <a:t>, </a:t>
            </a:r>
            <a:r>
              <a:rPr lang="ru-RU" sz="5100" dirty="0" err="1" smtClean="0">
                <a:solidFill>
                  <a:srgbClr val="7030A0"/>
                </a:solidFill>
              </a:rPr>
              <a:t>здра</a:t>
            </a:r>
            <a:r>
              <a:rPr lang="ru-RU" sz="5100" dirty="0" smtClean="0">
                <a:solidFill>
                  <a:srgbClr val="7030A0"/>
                </a:solidFill>
              </a:rPr>
              <a:t>..</a:t>
            </a:r>
            <a:r>
              <a:rPr lang="ru-RU" sz="5100" dirty="0" err="1" smtClean="0">
                <a:solidFill>
                  <a:srgbClr val="7030A0"/>
                </a:solidFill>
              </a:rPr>
              <a:t>ствуй</a:t>
            </a:r>
            <a:r>
              <a:rPr lang="ru-RU" sz="5100" dirty="0" smtClean="0">
                <a:solidFill>
                  <a:srgbClr val="7030A0"/>
                </a:solidFill>
              </a:rPr>
              <a:t>, со..</a:t>
            </a:r>
            <a:r>
              <a:rPr lang="ru-RU" sz="5100" dirty="0" err="1" smtClean="0">
                <a:solidFill>
                  <a:srgbClr val="7030A0"/>
                </a:solidFill>
              </a:rPr>
              <a:t>нце</a:t>
            </a:r>
            <a:r>
              <a:rPr lang="ru-RU" sz="5100" dirty="0" smtClean="0">
                <a:solidFill>
                  <a:srgbClr val="7030A0"/>
                </a:solidFill>
              </a:rPr>
              <a:t>, час..</a:t>
            </a:r>
            <a:r>
              <a:rPr lang="ru-RU" sz="5100" dirty="0" err="1" smtClean="0">
                <a:solidFill>
                  <a:srgbClr val="7030A0"/>
                </a:solidFill>
              </a:rPr>
              <a:t>ное</a:t>
            </a:r>
            <a:r>
              <a:rPr lang="ru-RU" sz="5100" dirty="0" smtClean="0">
                <a:solidFill>
                  <a:srgbClr val="7030A0"/>
                </a:solidFill>
              </a:rPr>
              <a:t>, чу..</a:t>
            </a:r>
            <a:r>
              <a:rPr lang="ru-RU" sz="5100" dirty="0" err="1" smtClean="0">
                <a:solidFill>
                  <a:srgbClr val="7030A0"/>
                </a:solidFill>
              </a:rPr>
              <a:t>ство</a:t>
            </a:r>
            <a:r>
              <a:rPr lang="ru-RU" sz="5100" dirty="0" smtClean="0">
                <a:solidFill>
                  <a:srgbClr val="7030A0"/>
                </a:solidFill>
              </a:rPr>
              <a:t>, чудес..но, вес..ник,  </a:t>
            </a:r>
            <a:r>
              <a:rPr lang="ru-RU" sz="5100" dirty="0" err="1" smtClean="0">
                <a:solidFill>
                  <a:srgbClr val="7030A0"/>
                </a:solidFill>
              </a:rPr>
              <a:t>инерес</a:t>
            </a:r>
            <a:r>
              <a:rPr lang="ru-RU" sz="5100" dirty="0" smtClean="0">
                <a:solidFill>
                  <a:srgbClr val="7030A0"/>
                </a:solidFill>
              </a:rPr>
              <a:t>..но, трос..ник, </a:t>
            </a:r>
            <a:r>
              <a:rPr lang="ru-RU" sz="5100" dirty="0" err="1" smtClean="0">
                <a:solidFill>
                  <a:srgbClr val="7030A0"/>
                </a:solidFill>
              </a:rPr>
              <a:t>опас</a:t>
            </a:r>
            <a:r>
              <a:rPr lang="ru-RU" sz="5100" dirty="0" smtClean="0">
                <a:solidFill>
                  <a:srgbClr val="7030A0"/>
                </a:solidFill>
              </a:rPr>
              <a:t>..но, </a:t>
            </a:r>
            <a:r>
              <a:rPr lang="ru-RU" sz="5100" dirty="0" err="1" smtClean="0">
                <a:solidFill>
                  <a:srgbClr val="7030A0"/>
                </a:solidFill>
              </a:rPr>
              <a:t>напрас</a:t>
            </a:r>
            <a:r>
              <a:rPr lang="ru-RU" sz="5100" dirty="0" smtClean="0">
                <a:solidFill>
                  <a:srgbClr val="7030A0"/>
                </a:solidFill>
              </a:rPr>
              <a:t>..но.</a:t>
            </a:r>
          </a:p>
          <a:p>
            <a:pPr marL="825500" indent="-742950">
              <a:buAutoNum type="arabicPeriod"/>
            </a:pPr>
            <a:endParaRPr lang="ru-RU" sz="5100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ru-RU" sz="5100" dirty="0" smtClean="0">
                <a:solidFill>
                  <a:srgbClr val="7030A0"/>
                </a:solidFill>
              </a:rPr>
              <a:t>            </a:t>
            </a:r>
            <a:r>
              <a:rPr lang="ru-RU" sz="5100" dirty="0" err="1" smtClean="0">
                <a:solidFill>
                  <a:srgbClr val="7030A0"/>
                </a:solidFill>
              </a:rPr>
              <a:t>Облас</a:t>
            </a:r>
            <a:r>
              <a:rPr lang="ru-RU" sz="5100" dirty="0" smtClean="0">
                <a:solidFill>
                  <a:srgbClr val="7030A0"/>
                </a:solidFill>
              </a:rPr>
              <a:t>..ной , </a:t>
            </a:r>
            <a:r>
              <a:rPr lang="ru-RU" sz="5100" dirty="0" err="1" smtClean="0">
                <a:solidFill>
                  <a:srgbClr val="7030A0"/>
                </a:solidFill>
              </a:rPr>
              <a:t>крепос</a:t>
            </a:r>
            <a:r>
              <a:rPr lang="ru-RU" sz="5100" dirty="0" smtClean="0">
                <a:solidFill>
                  <a:srgbClr val="7030A0"/>
                </a:solidFill>
              </a:rPr>
              <a:t>..</a:t>
            </a:r>
            <a:r>
              <a:rPr lang="ru-RU" sz="5100" dirty="0" err="1" smtClean="0">
                <a:solidFill>
                  <a:srgbClr val="7030A0"/>
                </a:solidFill>
              </a:rPr>
              <a:t>ной</a:t>
            </a:r>
            <a:r>
              <a:rPr lang="ru-RU" sz="5100" dirty="0" smtClean="0">
                <a:solidFill>
                  <a:srgbClr val="7030A0"/>
                </a:solidFill>
              </a:rPr>
              <a:t>, чес..</a:t>
            </a:r>
            <a:r>
              <a:rPr lang="ru-RU" sz="5100" dirty="0" err="1" smtClean="0">
                <a:solidFill>
                  <a:srgbClr val="7030A0"/>
                </a:solidFill>
              </a:rPr>
              <a:t>ный</a:t>
            </a:r>
            <a:r>
              <a:rPr lang="ru-RU" sz="5100" dirty="0" smtClean="0">
                <a:solidFill>
                  <a:srgbClr val="7030A0"/>
                </a:solidFill>
              </a:rPr>
              <a:t>, алмаз..</a:t>
            </a:r>
            <a:r>
              <a:rPr lang="ru-RU" sz="5100" dirty="0" err="1" smtClean="0">
                <a:solidFill>
                  <a:srgbClr val="7030A0"/>
                </a:solidFill>
              </a:rPr>
              <a:t>ный</a:t>
            </a:r>
            <a:r>
              <a:rPr lang="ru-RU" sz="5100" dirty="0" smtClean="0">
                <a:solidFill>
                  <a:srgbClr val="7030A0"/>
                </a:solidFill>
              </a:rPr>
              <a:t>, сер..</a:t>
            </a:r>
            <a:r>
              <a:rPr lang="ru-RU" sz="5100" dirty="0" err="1" smtClean="0">
                <a:solidFill>
                  <a:srgbClr val="7030A0"/>
                </a:solidFill>
              </a:rPr>
              <a:t>це</a:t>
            </a:r>
            <a:r>
              <a:rPr lang="ru-RU" sz="5100" dirty="0" smtClean="0">
                <a:solidFill>
                  <a:srgbClr val="7030A0"/>
                </a:solidFill>
              </a:rPr>
              <a:t>, </a:t>
            </a:r>
            <a:r>
              <a:rPr lang="ru-RU" sz="5100" dirty="0" err="1" smtClean="0">
                <a:solidFill>
                  <a:srgbClr val="7030A0"/>
                </a:solidFill>
              </a:rPr>
              <a:t>ненас</a:t>
            </a:r>
            <a:r>
              <a:rPr lang="ru-RU" sz="5100" dirty="0" smtClean="0">
                <a:solidFill>
                  <a:srgbClr val="7030A0"/>
                </a:solidFill>
              </a:rPr>
              <a:t>..но,  </a:t>
            </a:r>
            <a:r>
              <a:rPr lang="ru-RU" sz="5100" dirty="0" err="1" smtClean="0">
                <a:solidFill>
                  <a:srgbClr val="7030A0"/>
                </a:solidFill>
              </a:rPr>
              <a:t>звез</a:t>
            </a:r>
            <a:r>
              <a:rPr lang="ru-RU" sz="5100" dirty="0" smtClean="0">
                <a:solidFill>
                  <a:srgbClr val="7030A0"/>
                </a:solidFill>
              </a:rPr>
              <a:t>..</a:t>
            </a:r>
            <a:r>
              <a:rPr lang="ru-RU" sz="5100" dirty="0" err="1" smtClean="0">
                <a:solidFill>
                  <a:srgbClr val="7030A0"/>
                </a:solidFill>
              </a:rPr>
              <a:t>ный</a:t>
            </a:r>
            <a:r>
              <a:rPr lang="ru-RU" sz="5100" dirty="0" smtClean="0">
                <a:solidFill>
                  <a:srgbClr val="7030A0"/>
                </a:solidFill>
              </a:rPr>
              <a:t>, </a:t>
            </a:r>
            <a:r>
              <a:rPr lang="ru-RU" sz="5100" dirty="0" err="1" smtClean="0">
                <a:solidFill>
                  <a:srgbClr val="7030A0"/>
                </a:solidFill>
              </a:rPr>
              <a:t>доблес</a:t>
            </a:r>
            <a:r>
              <a:rPr lang="ru-RU" sz="5100" dirty="0" smtClean="0">
                <a:solidFill>
                  <a:srgbClr val="7030A0"/>
                </a:solidFill>
              </a:rPr>
              <a:t>..но, мес..</a:t>
            </a:r>
            <a:r>
              <a:rPr lang="ru-RU" sz="5100" dirty="0" err="1" smtClean="0">
                <a:solidFill>
                  <a:srgbClr val="7030A0"/>
                </a:solidFill>
              </a:rPr>
              <a:t>ный</a:t>
            </a:r>
            <a:r>
              <a:rPr lang="ru-RU" sz="5100" dirty="0" smtClean="0">
                <a:solidFill>
                  <a:srgbClr val="7030A0"/>
                </a:solidFill>
              </a:rPr>
              <a:t>,  </a:t>
            </a:r>
            <a:r>
              <a:rPr lang="ru-RU" sz="5100" dirty="0" err="1" smtClean="0">
                <a:solidFill>
                  <a:srgbClr val="7030A0"/>
                </a:solidFill>
              </a:rPr>
              <a:t>радос</a:t>
            </a:r>
            <a:r>
              <a:rPr lang="ru-RU" sz="5100" dirty="0" smtClean="0">
                <a:solidFill>
                  <a:srgbClr val="7030A0"/>
                </a:solidFill>
              </a:rPr>
              <a:t>..но, </a:t>
            </a:r>
            <a:r>
              <a:rPr lang="ru-RU" sz="5100" dirty="0" err="1" smtClean="0">
                <a:solidFill>
                  <a:srgbClr val="7030A0"/>
                </a:solidFill>
              </a:rPr>
              <a:t>счас</a:t>
            </a:r>
            <a:r>
              <a:rPr lang="ru-RU" sz="5100" dirty="0" smtClean="0">
                <a:solidFill>
                  <a:srgbClr val="7030A0"/>
                </a:solidFill>
              </a:rPr>
              <a:t>..</a:t>
            </a:r>
            <a:r>
              <a:rPr lang="ru-RU" sz="5100" dirty="0" err="1" smtClean="0">
                <a:solidFill>
                  <a:srgbClr val="7030A0"/>
                </a:solidFill>
              </a:rPr>
              <a:t>ливо</a:t>
            </a:r>
            <a:r>
              <a:rPr lang="ru-RU" sz="5100" dirty="0" smtClean="0">
                <a:solidFill>
                  <a:srgbClr val="7030A0"/>
                </a:solidFill>
              </a:rPr>
              <a:t>,  </a:t>
            </a:r>
            <a:r>
              <a:rPr lang="ru-RU" sz="5100" dirty="0" err="1" smtClean="0">
                <a:solidFill>
                  <a:srgbClr val="7030A0"/>
                </a:solidFill>
              </a:rPr>
              <a:t>капус</a:t>
            </a:r>
            <a:r>
              <a:rPr lang="ru-RU" sz="5100" dirty="0" smtClean="0">
                <a:solidFill>
                  <a:srgbClr val="7030A0"/>
                </a:solidFill>
              </a:rPr>
              <a:t>..</a:t>
            </a:r>
            <a:r>
              <a:rPr lang="ru-RU" sz="5100" dirty="0" err="1" smtClean="0">
                <a:solidFill>
                  <a:srgbClr val="7030A0"/>
                </a:solidFill>
              </a:rPr>
              <a:t>ный</a:t>
            </a:r>
            <a:r>
              <a:rPr lang="ru-RU" sz="5100" dirty="0" smtClean="0">
                <a:solidFill>
                  <a:srgbClr val="7030A0"/>
                </a:solidFill>
              </a:rPr>
              <a:t>,  вес..ник, вкус..но, ужас..но.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334</TotalTime>
  <Words>558</Words>
  <Application>Microsoft Office PowerPoint</Application>
  <PresentationFormat>Экран (4:3)</PresentationFormat>
  <Paragraphs>108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Солнцестояние</vt:lpstr>
      <vt:lpstr>Развитие орфографической зоркости у младших школьников</vt:lpstr>
      <vt:lpstr>Слайд 2</vt:lpstr>
      <vt:lpstr>Слайд 3</vt:lpstr>
      <vt:lpstr>Слайд 4</vt:lpstr>
      <vt:lpstr>Слайд 5</vt:lpstr>
      <vt:lpstr>Слайд 6</vt:lpstr>
      <vt:lpstr>Расшифруй слово,  используя шифр внизу таблицы </vt:lpstr>
      <vt:lpstr>Использование карточек с заданиями</vt:lpstr>
      <vt:lpstr>Использование перфокарт, тренажеров</vt:lpstr>
      <vt:lpstr>АЛГОРИТМ ПРОВЕРКИ БЕЗУДАРНОЙ ГЛАСНОЙ В КОРНЕ </vt:lpstr>
      <vt:lpstr>Слайд 11</vt:lpstr>
      <vt:lpstr>Какографические упражнения</vt:lpstr>
      <vt:lpstr>Использование разных видов диктантов:</vt:lpstr>
      <vt:lpstr>Знаковый диктант</vt:lpstr>
      <vt:lpstr>Слайд 15</vt:lpstr>
      <vt:lpstr>Слайд 16</vt:lpstr>
      <vt:lpstr>Слайд 17</vt:lpstr>
      <vt:lpstr>Слайд 18</vt:lpstr>
      <vt:lpstr>Слайд 19</vt:lpstr>
      <vt:lpstr>Вывод:</vt:lpstr>
      <vt:lpstr>Слайд 21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орфографической зоркости у младших школьников</dc:title>
  <dc:creator>Admin</dc:creator>
  <cp:lastModifiedBy>Ирина</cp:lastModifiedBy>
  <cp:revision>36</cp:revision>
  <dcterms:created xsi:type="dcterms:W3CDTF">2009-11-26T18:11:17Z</dcterms:created>
  <dcterms:modified xsi:type="dcterms:W3CDTF">2014-12-06T17:50:13Z</dcterms:modified>
</cp:coreProperties>
</file>