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9" r:id="rId3"/>
    <p:sldId id="271" r:id="rId4"/>
    <p:sldId id="259" r:id="rId5"/>
    <p:sldId id="260" r:id="rId6"/>
    <p:sldId id="299" r:id="rId7"/>
    <p:sldId id="290" r:id="rId8"/>
    <p:sldId id="264" r:id="rId9"/>
    <p:sldId id="267" r:id="rId10"/>
    <p:sldId id="270" r:id="rId11"/>
    <p:sldId id="275" r:id="rId12"/>
    <p:sldId id="273" r:id="rId13"/>
    <p:sldId id="282" r:id="rId14"/>
    <p:sldId id="274" r:id="rId15"/>
    <p:sldId id="295" r:id="rId16"/>
    <p:sldId id="297" r:id="rId17"/>
    <p:sldId id="284" r:id="rId18"/>
    <p:sldId id="281" r:id="rId19"/>
    <p:sldId id="280" r:id="rId20"/>
    <p:sldId id="276" r:id="rId21"/>
    <p:sldId id="279" r:id="rId22"/>
    <p:sldId id="277" r:id="rId23"/>
    <p:sldId id="278" r:id="rId24"/>
    <p:sldId id="305" r:id="rId25"/>
    <p:sldId id="306" r:id="rId26"/>
    <p:sldId id="307" r:id="rId27"/>
    <p:sldId id="30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99"/>
    <a:srgbClr val="009900"/>
    <a:srgbClr val="CC00CC"/>
    <a:srgbClr val="66FFFF"/>
    <a:srgbClr val="0066FF"/>
    <a:srgbClr val="FF0000"/>
    <a:srgbClr val="FF99FF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94660"/>
  </p:normalViewPr>
  <p:slideViewPr>
    <p:cSldViewPr>
      <p:cViewPr varScale="1">
        <p:scale>
          <a:sx n="86" d="100"/>
          <a:sy n="86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03DDF-3B3D-466D-B299-45D62AE321E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FEA4B-48D6-4814-9BE0-1C281371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FEA4B-48D6-4814-9BE0-1C281371A0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774DE-E210-4403-8374-7B70B0DA0783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17.jpeg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slide" Target="slide3.xml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10.gif"/><Relationship Id="rId5" Type="http://schemas.openxmlformats.org/officeDocument/2006/relationships/slide" Target="slide10.xml"/><Relationship Id="rId10" Type="http://schemas.openxmlformats.org/officeDocument/2006/relationships/image" Target="../media/image9.gif"/><Relationship Id="rId4" Type="http://schemas.openxmlformats.org/officeDocument/2006/relationships/slide" Target="slide8.xml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72066" y="285728"/>
            <a:ext cx="2786082" cy="385765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Занимательный </a:t>
            </a:r>
          </a:p>
          <a:p>
            <a:pPr algn="ctr"/>
            <a:r>
              <a:rPr lang="ru-RU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русский </a:t>
            </a:r>
          </a:p>
          <a:p>
            <a:pPr algn="ctr"/>
            <a:r>
              <a:rPr lang="ru-RU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язык</a:t>
            </a:r>
            <a:endParaRPr lang="ru-RU" sz="6000" b="1" spc="50" dirty="0">
              <a:ln w="11430">
                <a:solidFill>
                  <a:schemeClr val="tx1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pic>
        <p:nvPicPr>
          <p:cNvPr id="1026" name="Picture 2" descr="E:\мама\Мои рисунки\вещи, инструменты , компы\office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61972"/>
            <a:ext cx="928694" cy="1181599"/>
          </a:xfrm>
          <a:prstGeom prst="rect">
            <a:avLst/>
          </a:prstGeom>
          <a:noFill/>
        </p:spPr>
      </p:pic>
      <p:pic>
        <p:nvPicPr>
          <p:cNvPr id="12" name="Picture 10" descr="jiv23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5583">
            <a:off x="6886977" y="4812431"/>
            <a:ext cx="486794" cy="533903"/>
          </a:xfrm>
          <a:prstGeom prst="rect">
            <a:avLst/>
          </a:prstGeom>
          <a:noFill/>
        </p:spPr>
      </p:pic>
      <p:pic>
        <p:nvPicPr>
          <p:cNvPr id="13" name="Picture 10" descr="jiv23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649891">
            <a:off x="6529188" y="4350654"/>
            <a:ext cx="486794" cy="533903"/>
          </a:xfrm>
          <a:prstGeom prst="rect">
            <a:avLst/>
          </a:prstGeom>
          <a:noFill/>
        </p:spPr>
      </p:pic>
      <p:pic>
        <p:nvPicPr>
          <p:cNvPr id="14" name="Picture 13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09649">
            <a:off x="5168025" y="1917647"/>
            <a:ext cx="593922" cy="53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42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571604" y="428604"/>
            <a:ext cx="5929354" cy="250033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Загадки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40" descr="26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928934"/>
            <a:ext cx="1428760" cy="1428760"/>
          </a:xfrm>
          <a:prstGeom prst="rect">
            <a:avLst/>
          </a:prstGeom>
          <a:noFill/>
        </p:spPr>
      </p:pic>
      <p:pic>
        <p:nvPicPr>
          <p:cNvPr id="5" name="Picture 10" descr="anim17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38300"/>
            <a:ext cx="2571768" cy="21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46" y="0"/>
            <a:ext cx="3220753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FF"/>
                </a:solidFill>
              </a:rPr>
              <a:t>О</a:t>
            </a:r>
            <a:endParaRPr lang="ru-RU" sz="35000" b="1" dirty="0">
              <a:ln>
                <a:solidFill>
                  <a:sysClr val="windowText" lastClr="000000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3571876"/>
            <a:ext cx="878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О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9289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</a:rPr>
              <a:t>Р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35721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Какие буквы спрятались? </a:t>
            </a:r>
            <a:r>
              <a:rPr lang="ru-RU" sz="9600" b="1" spc="50" dirty="0" smtClean="0">
                <a:ln w="11430"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3600" b="1" spc="50" dirty="0" smtClean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3214686"/>
            <a:ext cx="1122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Ю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3500438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Ь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3357562"/>
            <a:ext cx="92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</a:rPr>
              <a:t>Ф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357562"/>
            <a:ext cx="728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</a:rPr>
              <a:t>С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3429000"/>
            <a:ext cx="840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Ъ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2678892" y="892952"/>
            <a:ext cx="2714643" cy="5643601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pic>
        <p:nvPicPr>
          <p:cNvPr id="14" name="Рисунок 13" descr="9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15338" y="6020976"/>
            <a:ext cx="928662" cy="837024"/>
          </a:xfrm>
          <a:prstGeom prst="rect">
            <a:avLst/>
          </a:prstGeom>
        </p:spPr>
      </p:pic>
      <p:pic>
        <p:nvPicPr>
          <p:cNvPr id="17" name="Picture 2" descr="кар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285860"/>
            <a:ext cx="132426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21979 0.28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052 0.270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5313 0.239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1243 0.322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0185 L 0.02778 0.237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22257 0.260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28455 0.239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" grpId="0"/>
      <p:bldP spid="8" grpId="0"/>
      <p:bldP spid="11" grpId="0"/>
      <p:bldP spid="13" grpId="0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14338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Какие буквы спрятались? </a:t>
            </a:r>
            <a:r>
              <a:rPr lang="ru-RU" sz="9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36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357166"/>
            <a:ext cx="2374368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0" b="1" dirty="0" smtClean="0">
                <a:solidFill>
                  <a:srgbClr val="FFFF00"/>
                </a:solidFill>
              </a:rPr>
              <a:t>Е</a:t>
            </a:r>
            <a:endParaRPr lang="ru-RU" sz="35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3214686"/>
            <a:ext cx="68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2214554"/>
            <a:ext cx="1104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Ш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2214554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Р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357430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</a:rPr>
              <a:t>Ь</a:t>
            </a:r>
            <a:endParaRPr lang="ru-RU" sz="80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2214554"/>
            <a:ext cx="760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В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3214686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Б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82651">
            <a:off x="3041136" y="1893357"/>
            <a:ext cx="1910286" cy="33855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" name="Picture 2" descr="кар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16121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41736 0.440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724 0.3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1599 0.3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0503 0.448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9653 0.448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19479 0.427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1643050"/>
            <a:ext cx="23198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Ж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285776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Недописанные  буквы.</a:t>
            </a:r>
            <a:endParaRPr lang="ru-RU" sz="66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643042" y="2357430"/>
            <a:ext cx="785818" cy="9286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Шалунья –тряпка  стёрла часть букв с доски. Какие  буквы были написаны?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687901"/>
            <a:ext cx="143500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Е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571612"/>
            <a:ext cx="18020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</a:rPr>
              <a:t>Н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687901"/>
            <a:ext cx="25282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Ю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687901"/>
            <a:ext cx="204094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Ф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66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1643050"/>
            <a:ext cx="16450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990099"/>
                </a:solidFill>
              </a:rPr>
              <a:t>Ч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99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428596" y="2357430"/>
            <a:ext cx="785818" cy="9286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4107653" y="2678901"/>
            <a:ext cx="1857388" cy="9286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6858016" y="3429000"/>
            <a:ext cx="785818" cy="9286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1107257" y="4179099"/>
            <a:ext cx="785818" cy="114300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2821769" y="4822041"/>
            <a:ext cx="1857388" cy="9286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6822297" y="4822041"/>
            <a:ext cx="1857388" cy="9286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2132" y="2214554"/>
            <a:ext cx="143500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Е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2214554"/>
            <a:ext cx="18573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И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2214554"/>
            <a:ext cx="24513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Ц</a:t>
            </a:r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 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 </a:t>
            </a:r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КОЛОННЫ  БУКВ.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85723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  назовёт буквы в колоннах?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357430"/>
            <a:ext cx="23198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Ж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000240"/>
            <a:ext cx="14542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Т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857496"/>
            <a:ext cx="204094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Ф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000240"/>
            <a:ext cx="14542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</a:t>
            </a:r>
            <a:endParaRPr lang="ru-RU" sz="20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357826"/>
            <a:ext cx="2322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ЖТГК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5429264"/>
            <a:ext cx="3270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ФТГРЬЪ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1428736"/>
            <a:ext cx="5091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ЕИЦГШНЩП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2419098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643042" y="2071678"/>
            <a:ext cx="3143272" cy="250033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Игры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3" descr="кар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786190"/>
            <a:ext cx="890574" cy="1329215"/>
          </a:xfrm>
          <a:prstGeom prst="rect">
            <a:avLst/>
          </a:prstGeom>
          <a:noFill/>
        </p:spPr>
      </p:pic>
      <p:pic>
        <p:nvPicPr>
          <p:cNvPr id="6" name="Рисунок 5" descr="солнц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9" y="-16662"/>
            <a:ext cx="1643042" cy="1588273"/>
          </a:xfrm>
          <a:prstGeom prst="rect">
            <a:avLst/>
          </a:prstGeom>
        </p:spPr>
      </p:pic>
      <p:pic>
        <p:nvPicPr>
          <p:cNvPr id="7171" name="Picture 3" descr="E:\мама\Мои рисунки\анимации животные\F24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23486">
            <a:off x="236688" y="2065265"/>
            <a:ext cx="676400" cy="676400"/>
          </a:xfrm>
          <a:prstGeom prst="rect">
            <a:avLst/>
          </a:prstGeom>
          <a:noFill/>
        </p:spPr>
      </p:pic>
      <p:pic>
        <p:nvPicPr>
          <p:cNvPr id="7172" name="Picture 4" descr="E:\мама\Мои рисунки\анимации животные\F24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2970" flipH="1">
            <a:off x="5882368" y="843796"/>
            <a:ext cx="657341" cy="642729"/>
          </a:xfrm>
          <a:prstGeom prst="rect">
            <a:avLst/>
          </a:prstGeom>
          <a:noFill/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42873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28586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6840538" cy="108108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/>
            <a:r>
              <a:rPr lang="ru-RU" sz="4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4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"Сто слов из одного"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357290" y="2214554"/>
            <a:ext cx="51876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Light" pitchFamily="34" charset="0"/>
              </a:rPr>
              <a:t>Секундомер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214414" y="3214686"/>
            <a:ext cx="6121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ДОМ      </a:t>
            </a:r>
            <a:r>
              <a:rPr lang="ru-RU" sz="3600" b="1" dirty="0" smtClean="0">
                <a:solidFill>
                  <a:srgbClr val="0033CC"/>
                </a:solidFill>
              </a:rPr>
              <a:t>  НОМЕР      МУСОР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b="1" dirty="0">
                <a:solidFill>
                  <a:srgbClr val="0033CC"/>
                </a:solidFill>
              </a:rPr>
              <a:t>СУК 	</a:t>
            </a:r>
            <a:r>
              <a:rPr lang="ru-RU" sz="3600" b="1" dirty="0" smtClean="0">
                <a:solidFill>
                  <a:srgbClr val="0033CC"/>
                </a:solidFill>
              </a:rPr>
              <a:t>         СУКНО </a:t>
            </a:r>
            <a:r>
              <a:rPr lang="ru-RU" sz="3600" b="1" dirty="0">
                <a:solidFill>
                  <a:srgbClr val="0033CC"/>
                </a:solidFill>
              </a:rPr>
              <a:t>	  </a:t>
            </a:r>
            <a:r>
              <a:rPr lang="ru-RU" sz="3600" b="1" dirty="0" smtClean="0">
                <a:solidFill>
                  <a:srgbClr val="0033CC"/>
                </a:solidFill>
              </a:rPr>
              <a:t>СОМ 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b="1" dirty="0">
                <a:solidFill>
                  <a:srgbClr val="0033CC"/>
                </a:solidFill>
              </a:rPr>
              <a:t>КУРС 	МОРЕ       </a:t>
            </a:r>
            <a:r>
              <a:rPr lang="ru-RU" sz="3600" b="1" dirty="0" smtClean="0">
                <a:solidFill>
                  <a:srgbClr val="0033CC"/>
                </a:solidFill>
              </a:rPr>
              <a:t>  УРОК 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b="1" dirty="0">
                <a:solidFill>
                  <a:srgbClr val="0033CC"/>
                </a:solidFill>
              </a:rPr>
              <a:t>СЕНО 	РУНО 	</a:t>
            </a:r>
            <a:r>
              <a:rPr lang="ru-RU" sz="3600" b="1" dirty="0" smtClean="0">
                <a:solidFill>
                  <a:srgbClr val="0033CC"/>
                </a:solidFill>
              </a:rPr>
              <a:t>   УМ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b="1" dirty="0">
                <a:solidFill>
                  <a:srgbClr val="0033CC"/>
                </a:solidFill>
              </a:rPr>
              <a:t>ДНО 	КОМ 	   УКОР	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СОК	</a:t>
            </a:r>
            <a:r>
              <a:rPr lang="ru-RU" sz="3600" b="1" dirty="0" smtClean="0">
                <a:solidFill>
                  <a:srgbClr val="0033CC"/>
                </a:solidFill>
              </a:rPr>
              <a:t>         КОНУС     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dirty="0"/>
              <a:t>        </a:t>
            </a:r>
          </a:p>
          <a:p>
            <a:endParaRPr lang="ru-RU" sz="3600" dirty="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0" y="214290"/>
            <a:ext cx="14189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Игра: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857232"/>
            <a:ext cx="86407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3000" b="1" dirty="0">
                <a:solidFill>
                  <a:srgbClr val="0000FF"/>
                </a:solidFill>
              </a:rPr>
              <a:t>За 2 минуты записать как можно больше имён существительных в единственном числе из букв, входящих в слово:</a:t>
            </a:r>
          </a:p>
        </p:txBody>
      </p:sp>
      <p:pic>
        <p:nvPicPr>
          <p:cNvPr id="8" name="Picture 1" descr="Добро пожаловать на сайт!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000372"/>
            <a:ext cx="1428681" cy="25050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5" grpId="0"/>
      <p:bldP spid="39947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429520" cy="1846659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Замени первую БУКВУ в слове на БУКВУ    </a:t>
            </a:r>
            <a:r>
              <a:rPr lang="ru-RU" sz="3600" b="1" i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ЛЕЙКА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71462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428736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КОЗЫ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357826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ЛАМА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00050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НОГА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643182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МУКА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1357298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00050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357826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78605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ПУГАТЬ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3929066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КЕПКА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5286388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ПЕЧКА</a:t>
            </a:r>
            <a:endParaRPr lang="ru-RU" sz="3600" dirty="0">
              <a:ln w="11430"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736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71462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4000504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357826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1428736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643182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000504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5357826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1357298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57950" y="2786058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3929066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57950" y="5286388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0" y="142852"/>
            <a:ext cx="14189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Игра: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1" animBg="1"/>
      <p:bldP spid="16" grpId="1" animBg="1"/>
      <p:bldP spid="17" grpId="1" animBg="1"/>
      <p:bldP spid="18" grpId="1" animBg="1"/>
      <p:bldP spid="20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857364"/>
            <a:ext cx="78581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ЗВОНОК</a:t>
            </a:r>
          </a:p>
          <a:p>
            <a:endParaRPr lang="ru-RU" sz="17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286118" y="-357182"/>
            <a:ext cx="2571769" cy="91440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214290"/>
            <a:ext cx="14189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Игра: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14488"/>
            <a:ext cx="8929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УЧЕНИКИ</a:t>
            </a:r>
          </a:p>
          <a:p>
            <a:endParaRPr lang="ru-RU" sz="17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286114" y="-428620"/>
            <a:ext cx="2571769" cy="91440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214678" y="3857628"/>
            <a:ext cx="2682145" cy="1446550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Ре</a:t>
            </a:r>
            <a:r>
              <a:rPr lang="ru-RU" sz="8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бу</a:t>
            </a:r>
            <a:r>
              <a:rPr lang="ru-RU" sz="8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сы</a:t>
            </a:r>
            <a:endParaRPr lang="ru-RU" sz="88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3214678" y="785794"/>
            <a:ext cx="3000396" cy="144655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Кроссворды</a:t>
            </a:r>
            <a:endParaRPr lang="ru-RU" sz="88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2928926" y="2571744"/>
            <a:ext cx="3291286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Загадки </a:t>
            </a:r>
            <a:endParaRPr lang="ru-RU" sz="88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428992" y="2000240"/>
            <a:ext cx="2428892" cy="928694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И</a:t>
            </a:r>
            <a:r>
              <a:rPr lang="ru-RU" sz="8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г</a:t>
            </a:r>
            <a:r>
              <a:rPr lang="ru-RU" sz="8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р</a:t>
            </a:r>
            <a:r>
              <a:rPr lang="ru-RU" sz="8800" b="1" spc="50" dirty="0" smtClean="0">
                <a:ln w="11430"/>
                <a:solidFill>
                  <a:srgbClr val="66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ы</a:t>
            </a:r>
            <a:endParaRPr lang="ru-RU" sz="8800" b="1" spc="50" dirty="0">
              <a:ln w="11430"/>
              <a:solidFill>
                <a:srgbClr val="66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pic>
        <p:nvPicPr>
          <p:cNvPr id="11" name="Picture 10" descr="bird2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-1"/>
            <a:ext cx="1804437" cy="1870427"/>
          </a:xfrm>
          <a:prstGeom prst="rect">
            <a:avLst/>
          </a:prstGeom>
          <a:noFill/>
        </p:spPr>
      </p:pic>
      <p:pic>
        <p:nvPicPr>
          <p:cNvPr id="12" name="Picture 14" descr="jiv235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164547"/>
            <a:ext cx="785818" cy="510782"/>
          </a:xfrm>
          <a:prstGeom prst="rect">
            <a:avLst/>
          </a:prstGeom>
          <a:noFill/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535782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621505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471488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71475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jiv238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6215082"/>
            <a:ext cx="500066" cy="378555"/>
          </a:xfrm>
          <a:prstGeom prst="rect">
            <a:avLst/>
          </a:prstGeom>
          <a:noFill/>
        </p:spPr>
      </p:pic>
      <p:pic>
        <p:nvPicPr>
          <p:cNvPr id="20" name="Picture 11" descr="jiv238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73056" flipH="1">
            <a:off x="7262201" y="6229688"/>
            <a:ext cx="371542" cy="309387"/>
          </a:xfrm>
          <a:prstGeom prst="rect">
            <a:avLst/>
          </a:prstGeom>
          <a:noFill/>
        </p:spPr>
      </p:pic>
      <p:pic>
        <p:nvPicPr>
          <p:cNvPr id="21" name="Picture 49" descr="j028357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8822901">
            <a:off x="1355725" y="3838510"/>
            <a:ext cx="761954" cy="51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857364"/>
            <a:ext cx="80974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УКАЗКА</a:t>
            </a:r>
            <a:endParaRPr lang="ru-RU" sz="15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178959" y="250009"/>
            <a:ext cx="2571769" cy="835824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858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13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393255" y="-321479"/>
            <a:ext cx="2571769" cy="89297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500174"/>
            <a:ext cx="80974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20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178959" y="464323"/>
            <a:ext cx="2571769" cy="835824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285992"/>
            <a:ext cx="89297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  <a:endParaRPr lang="ru-RU" sz="13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250397" y="464323"/>
            <a:ext cx="2571769" cy="835824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Буквы  рассыпались.</a:t>
            </a:r>
            <a:endParaRPr lang="ru-RU" sz="66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CordiaUPC" pitchFamily="34" charset="-34"/>
              </a:rPr>
              <a:t>Из букв составь словарные слова, запиши их  в тетрадь.</a:t>
            </a:r>
            <a:endParaRPr lang="ru-RU" sz="320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714488"/>
            <a:ext cx="3593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Е,Н,А,П,Л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3000372"/>
            <a:ext cx="32099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Е,Т,У,П,Х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3929066"/>
            <a:ext cx="40171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О,З,О,М,Р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14282" y="0"/>
            <a:ext cx="19223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Игра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: 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5143512"/>
            <a:ext cx="6481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</a:rPr>
              <a:t>Р,А,Н,Д,А,К,Ш,А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500306"/>
            <a:ext cx="1828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0526" r="-2446" b="10526"/>
          <a:stretch>
            <a:fillRect/>
          </a:stretch>
        </p:blipFill>
        <p:spPr bwMode="auto">
          <a:xfrm>
            <a:off x="4929190" y="1785926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кар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20414"/>
            <a:ext cx="1500198" cy="18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t="8772" r="-1053"/>
          <a:stretch>
            <a:fillRect/>
          </a:stretch>
        </p:blipFill>
        <p:spPr bwMode="auto">
          <a:xfrm>
            <a:off x="3929058" y="2859537"/>
            <a:ext cx="1928826" cy="274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7258" t="13803" r="5645" b="12576"/>
          <a:stretch>
            <a:fillRect/>
          </a:stretch>
        </p:blipFill>
        <p:spPr bwMode="auto">
          <a:xfrm>
            <a:off x="9144000" y="1857364"/>
            <a:ext cx="25717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-285776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Буквы  рассыпались.</a:t>
            </a:r>
            <a:endParaRPr lang="ru-RU" sz="66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42324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О,Р,А,К,О,В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2285992"/>
            <a:ext cx="4905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</a:rPr>
              <a:t>А,Ш,И,М,А,Н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CC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3571876"/>
            <a:ext cx="45450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А,Н,О,Р,О,В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072074"/>
            <a:ext cx="28251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Ц,Я,З,А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" name="Picture 42" descr="корова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2466256" cy="1587197"/>
          </a:xfrm>
          <a:prstGeom prst="rect">
            <a:avLst/>
          </a:prstGeom>
          <a:noFill/>
        </p:spPr>
      </p:pic>
      <p:pic>
        <p:nvPicPr>
          <p:cNvPr id="11" name="Picture 9" descr="bird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14686"/>
            <a:ext cx="1857388" cy="1857386"/>
          </a:xfrm>
          <a:prstGeom prst="rect">
            <a:avLst/>
          </a:prstGeom>
          <a:noFill/>
        </p:spPr>
      </p:pic>
      <p:pic>
        <p:nvPicPr>
          <p:cNvPr id="4098" name="Picture 2" descr="E:\мама\Мои рисунки\анимации животные\SAI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714875"/>
            <a:ext cx="20859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63 0.03029 L -0.33351 0.030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5776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Буквы  рассыпались.</a:t>
            </a:r>
            <a:endParaRPr lang="ru-RU" sz="66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857232"/>
            <a:ext cx="50002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Е,Д,Ч,О,К,В,А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2357430"/>
            <a:ext cx="4910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А,Р,А,Б,Н,А,Б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3500438"/>
            <a:ext cx="45133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О,К,Б,А,С,А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072074"/>
            <a:ext cx="42178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О,Ц,Г,Е,Р,У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Picture 2" descr="Добро пожаловать на сайт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6"/>
            <a:ext cx="1639346" cy="207170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36"/>
            <a:ext cx="1643074" cy="18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857760"/>
            <a:ext cx="208557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E:\мама\Мои рисунки\анимации животные\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2200281" cy="1763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Georgia" pitchFamily="18" charset="0"/>
              </a:rPr>
              <a:t>Запиши  предложение в 12 клетках  так , чтобы в 1 клетке-1 буква.</a:t>
            </a:r>
            <a:endParaRPr lang="ru-RU" sz="2800" b="1" dirty="0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99"/>
                </a:solidFill>
                <a:latin typeface="Georgia" pitchFamily="18" charset="0"/>
              </a:rPr>
              <a:t>Анюточка  деточка  утри нос.</a:t>
            </a:r>
            <a:endParaRPr lang="ru-RU" sz="36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857496"/>
          <a:ext cx="750099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11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12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3357562"/>
          <a:ext cx="7500996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  <a:gridCol w="62508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33CC"/>
                          </a:solidFill>
                        </a:rPr>
                        <a:t>.</a:t>
                      </a:r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20002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99"/>
                </a:solidFill>
                <a:latin typeface="Georgia" pitchFamily="18" charset="0"/>
              </a:rPr>
              <a:t>Аню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точка</a:t>
            </a:r>
            <a:r>
              <a:rPr lang="ru-RU" sz="3600" b="1" i="1" dirty="0" smtClean="0">
                <a:solidFill>
                  <a:srgbClr val="990099"/>
                </a:solidFill>
                <a:latin typeface="Georgia" pitchFamily="18" charset="0"/>
              </a:rPr>
              <a:t>  де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точка</a:t>
            </a:r>
            <a:r>
              <a:rPr lang="ru-RU" sz="3600" b="1" i="1" dirty="0" smtClean="0">
                <a:solidFill>
                  <a:srgbClr val="990099"/>
                </a:solidFill>
                <a:latin typeface="Georgia" pitchFamily="18" charset="0"/>
              </a:rPr>
              <a:t>  у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три</a:t>
            </a:r>
            <a:r>
              <a:rPr lang="ru-RU" sz="3600" b="1" i="1" dirty="0" smtClean="0">
                <a:solidFill>
                  <a:srgbClr val="990099"/>
                </a:solidFill>
                <a:latin typeface="Georgia" pitchFamily="18" charset="0"/>
              </a:rPr>
              <a:t> нос.</a:t>
            </a:r>
            <a:endParaRPr lang="ru-RU" sz="36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pic>
        <p:nvPicPr>
          <p:cNvPr id="12" name="Рисунок 11" descr="9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15338" y="6020976"/>
            <a:ext cx="928662" cy="837024"/>
          </a:xfrm>
          <a:prstGeom prst="rect">
            <a:avLst/>
          </a:prstGeom>
        </p:spPr>
      </p:pic>
      <p:pic>
        <p:nvPicPr>
          <p:cNvPr id="8" name="Picture 3" descr="Добро пожаловать на сайт!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71942"/>
            <a:ext cx="1357322" cy="2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85720" y="1214422"/>
            <a:ext cx="3857652" cy="1900241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jiv4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2286016" cy="20170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5281" r="4761" b="4494"/>
          <a:stretch>
            <a:fillRect/>
          </a:stretch>
        </p:blipFill>
        <p:spPr bwMode="auto">
          <a:xfrm>
            <a:off x="2214546" y="3286124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928662" y="3429000"/>
            <a:ext cx="1285884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5072066" y="3500438"/>
            <a:ext cx="2071702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кис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4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250157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26120" r="-2001" b="29104"/>
          <a:stretch>
            <a:fillRect/>
          </a:stretch>
        </p:blipFill>
        <p:spPr bwMode="auto">
          <a:xfrm>
            <a:off x="6429388" y="857232"/>
            <a:ext cx="24288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6" cstate="print"/>
          <a:srcRect t="3729" r="10097" b="17964"/>
          <a:stretch>
            <a:fillRect/>
          </a:stretch>
        </p:blipFill>
        <p:spPr bwMode="auto">
          <a:xfrm>
            <a:off x="0" y="357166"/>
            <a:ext cx="21431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 l="40000" t="2500" r="31666"/>
          <a:stretch>
            <a:fillRect/>
          </a:stretch>
        </p:blipFill>
        <p:spPr bwMode="auto">
          <a:xfrm>
            <a:off x="4786314" y="214290"/>
            <a:ext cx="1571636" cy="21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Блок-схема: узел 21"/>
          <p:cNvSpPr/>
          <p:nvPr/>
        </p:nvSpPr>
        <p:spPr>
          <a:xfrm>
            <a:off x="7715272" y="4357694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42910" y="1285860"/>
            <a:ext cx="3102131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шутка</a:t>
            </a:r>
            <a:r>
              <a:rPr lang="ru-RU" sz="13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13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1285860"/>
            <a:ext cx="2311851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бусы</a:t>
            </a:r>
            <a:r>
              <a:rPr lang="ru-RU" sz="13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13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4572008"/>
            <a:ext cx="2778325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экран</a:t>
            </a:r>
            <a:r>
              <a:rPr lang="ru-RU" sz="13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13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5000636"/>
            <a:ext cx="39789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кисточка</a:t>
            </a:r>
            <a:endParaRPr lang="ru-RU" sz="96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" grpId="0" animBg="1"/>
      <p:bldP spid="23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5400000">
            <a:off x="1214438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1571636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215206" y="3357562"/>
            <a:ext cx="1571636" cy="2071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</a:t>
            </a:r>
            <a:endParaRPr lang="ru-RU" sz="9600" kern="10" spc="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blipFill>
                <a:blip r:embed="rId2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5116" r="-3572" b="15116"/>
          <a:stretch>
            <a:fillRect/>
          </a:stretch>
        </p:blipFill>
        <p:spPr bwMode="auto">
          <a:xfrm>
            <a:off x="2285984" y="428604"/>
            <a:ext cx="19335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7813" t="2852" r="6249" b="8745"/>
          <a:stretch>
            <a:fillRect/>
          </a:stretch>
        </p:blipFill>
        <p:spPr bwMode="auto">
          <a:xfrm rot="663462">
            <a:off x="5382394" y="3362654"/>
            <a:ext cx="1408222" cy="19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40278" t="4100" r="30557"/>
          <a:stretch>
            <a:fillRect/>
          </a:stretch>
        </p:blipFill>
        <p:spPr bwMode="auto">
          <a:xfrm>
            <a:off x="285720" y="3429000"/>
            <a:ext cx="857256" cy="149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t="-4590" r="58684"/>
          <a:stretch>
            <a:fillRect/>
          </a:stretch>
        </p:blipFill>
        <p:spPr bwMode="auto">
          <a:xfrm>
            <a:off x="1000100" y="3286124"/>
            <a:ext cx="1214446" cy="162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286124"/>
            <a:ext cx="1418207" cy="196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5429256" y="357166"/>
            <a:ext cx="1714512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де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7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643834" y="928670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57224" y="1714488"/>
            <a:ext cx="223490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крот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1714488"/>
            <a:ext cx="346280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деточка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5072074"/>
            <a:ext cx="330250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бабочка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5072074"/>
            <a:ext cx="23775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шарф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 animBg="1"/>
      <p:bldP spid="13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5286379" y="3500438"/>
            <a:ext cx="1285884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2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14686"/>
            <a:ext cx="13201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85720" y="3571876"/>
            <a:ext cx="2786082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карам</a:t>
            </a:r>
            <a:endParaRPr lang="ru-RU" sz="9600" kern="10" spc="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250157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00919">
            <a:off x="7184817" y="3392432"/>
            <a:ext cx="885825" cy="971550"/>
          </a:xfrm>
          <a:prstGeom prst="rect">
            <a:avLst/>
          </a:prstGeom>
          <a:noFill/>
        </p:spPr>
      </p:pic>
      <p:pic>
        <p:nvPicPr>
          <p:cNvPr id="17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01760">
            <a:off x="7149098" y="4272703"/>
            <a:ext cx="885825" cy="971550"/>
          </a:xfrm>
          <a:prstGeom prst="rect">
            <a:avLst/>
          </a:prstGeom>
          <a:noFill/>
        </p:spPr>
      </p:pic>
      <p:pic>
        <p:nvPicPr>
          <p:cNvPr id="19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4728">
            <a:off x="7952210" y="3512847"/>
            <a:ext cx="885825" cy="971550"/>
          </a:xfrm>
          <a:prstGeom prst="rect">
            <a:avLst/>
          </a:prstGeom>
          <a:noFill/>
        </p:spPr>
      </p:pic>
      <p:pic>
        <p:nvPicPr>
          <p:cNvPr id="20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2632">
            <a:off x="7855111" y="4374493"/>
            <a:ext cx="885825" cy="9715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28794" y="0"/>
            <a:ext cx="2475358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ник </a:t>
            </a:r>
            <a:endParaRPr lang="ru-RU" sz="13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>
            <a:off x="4786314" y="285728"/>
            <a:ext cx="2143140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лас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643834" y="1214422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 Картинка 4. Весёлый счёт. "/>
          <p:cNvPicPr/>
          <p:nvPr/>
        </p:nvPicPr>
        <p:blipFill>
          <a:blip r:embed="rId5" cstate="print"/>
          <a:srcRect l="9091" t="21151" r="50001"/>
          <a:stretch>
            <a:fillRect/>
          </a:stretch>
        </p:blipFill>
        <p:spPr bwMode="auto">
          <a:xfrm>
            <a:off x="500034" y="0"/>
            <a:ext cx="14287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8596" y="1643050"/>
            <a:ext cx="351731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грибник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628" y="171448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ласточка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5288340"/>
            <a:ext cx="38186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карамель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6446" y="5288340"/>
            <a:ext cx="204254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косы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21" grpId="0"/>
      <p:bldP spid="22" grpId="0"/>
      <p:bldP spid="23" grpId="0" animBg="1"/>
      <p:bldP spid="18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5400000">
            <a:off x="1214438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929190" y="0"/>
            <a:ext cx="2000264" cy="2143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фа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000628" y="3357562"/>
            <a:ext cx="2500330" cy="2071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589"/>
              </a:avLst>
            </a:prstTxWarp>
          </a:bodyPr>
          <a:lstStyle/>
          <a:p>
            <a:pPr algn="ctr" rtl="0"/>
            <a:r>
              <a:rPr lang="ru-RU" sz="9600" kern="10" spc="0" dirty="0" err="1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ве</a:t>
            </a:r>
            <a:endParaRPr lang="ru-RU" sz="9600" kern="10" spc="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blipFill>
                <a:blip r:embed="rId2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571736" y="214290"/>
            <a:ext cx="1928826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БЫ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3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Блок-схема: узел 11"/>
          <p:cNvSpPr/>
          <p:nvPr/>
        </p:nvSpPr>
        <p:spPr>
          <a:xfrm>
            <a:off x="7786710" y="4286256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357158" y="3429000"/>
            <a:ext cx="1500198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5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</a:t>
            </a:r>
            <a:endParaRPr lang="ru-RU" sz="9600" kern="10" spc="0" dirty="0">
              <a:ln w="12700">
                <a:solidFill>
                  <a:schemeClr val="tx1"/>
                </a:solidFill>
                <a:round/>
                <a:headEnd/>
                <a:tailEnd/>
              </a:ln>
              <a:blipFill>
                <a:blip r:embed="rId5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429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 l="10001" t="6667" r="9999"/>
          <a:stretch>
            <a:fillRect/>
          </a:stretch>
        </p:blipFill>
        <p:spPr bwMode="auto">
          <a:xfrm>
            <a:off x="7072330" y="214290"/>
            <a:ext cx="1714512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58" y="1714488"/>
            <a:ext cx="335861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r>
              <a:rPr lang="ru-RU" sz="9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столбы</a:t>
            </a:r>
            <a:endParaRPr lang="ru-RU" sz="96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1714488"/>
            <a:ext cx="285046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фасоль</a:t>
            </a:r>
            <a:endParaRPr lang="ru-RU" sz="96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5288340"/>
            <a:ext cx="233269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гроза</a:t>
            </a:r>
            <a:endParaRPr lang="ru-RU" sz="96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5288340"/>
            <a:ext cx="345479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веточка</a:t>
            </a:r>
            <a:endParaRPr lang="ru-RU" sz="96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42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714348" y="1714488"/>
            <a:ext cx="6500858" cy="257176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Кроссворды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2" descr="кар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357694"/>
            <a:ext cx="1500198" cy="18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0" descr="26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500174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071546"/>
          <a:ext cx="3342370" cy="4932043"/>
        </p:xfrm>
        <a:graphic>
          <a:graphicData uri="http://schemas.openxmlformats.org/drawingml/2006/table">
            <a:tbl>
              <a:tblPr/>
              <a:tblGrid>
                <a:gridCol w="451396"/>
                <a:gridCol w="481829"/>
                <a:gridCol w="481829"/>
                <a:gridCol w="481829"/>
                <a:gridCol w="481829"/>
                <a:gridCol w="481829"/>
                <a:gridCol w="481829"/>
              </a:tblGrid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99"/>
                </a:solidFill>
              </a:rPr>
              <a:t> </a:t>
            </a:r>
            <a:r>
              <a:rPr lang="ru-RU" sz="50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Начинай с буквы </a:t>
            </a:r>
            <a:r>
              <a:rPr lang="ru-RU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0" y="214290"/>
            <a:ext cx="362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1. Покрывало на стол.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643050"/>
          <a:ext cx="451396" cy="4337683"/>
        </p:xfrm>
        <a:graphic>
          <a:graphicData uri="http://schemas.openxmlformats.org/drawingml/2006/table">
            <a:tbl>
              <a:tblPr/>
              <a:tblGrid>
                <a:gridCol w="451396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4810" y="642918"/>
            <a:ext cx="3705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2. Куст с сильно 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пахнувшими цветами.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38" y="1643050"/>
          <a:ext cx="481829" cy="3098345"/>
        </p:xfrm>
        <a:graphic>
          <a:graphicData uri="http://schemas.openxmlformats.org/drawingml/2006/table">
            <a:tbl>
              <a:tblPr/>
              <a:tblGrid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4810" y="1571612"/>
            <a:ext cx="35578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3. Что необходимо,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чтобы поймать сразу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много рыбы?</a:t>
            </a:r>
            <a:endParaRPr lang="ru-RU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1604" y="1643050"/>
          <a:ext cx="481829" cy="1859007"/>
        </p:xfrm>
        <a:graphic>
          <a:graphicData uri="http://schemas.openxmlformats.org/drawingml/2006/table">
            <a:tbl>
              <a:tblPr/>
              <a:tblGrid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4810" y="2857496"/>
            <a:ext cx="36734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4. Комната, в которой 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только спят.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071670" y="1643050"/>
          <a:ext cx="481829" cy="3718014"/>
        </p:xfrm>
        <a:graphic>
          <a:graphicData uri="http://schemas.openxmlformats.org/drawingml/2006/table">
            <a:tbl>
              <a:tblPr/>
              <a:tblGrid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52661" y="3714752"/>
            <a:ext cx="4891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5. Что отдельно не едят,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но всегда добавляют в пищу?</a:t>
            </a:r>
            <a:endParaRPr lang="ru-RU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1737" y="1643050"/>
          <a:ext cx="428628" cy="1859007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86248" y="4572008"/>
            <a:ext cx="2977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6. Засохший хлеб.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000364" y="1643050"/>
          <a:ext cx="481829" cy="3098345"/>
        </p:xfrm>
        <a:graphic>
          <a:graphicData uri="http://schemas.openxmlformats.org/drawingml/2006/table">
            <a:tbl>
              <a:tblPr/>
              <a:tblGrid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86248" y="5042118"/>
            <a:ext cx="33847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7. Висит за окошком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   Кулёк ледяной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   Он полон капели 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   И пахнет весной.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500430" y="1643050"/>
          <a:ext cx="481829" cy="4337683"/>
        </p:xfrm>
        <a:graphic>
          <a:graphicData uri="http://schemas.openxmlformats.org/drawingml/2006/table">
            <a:tbl>
              <a:tblPr/>
              <a:tblGrid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455</Words>
  <Application>Microsoft Office PowerPoint</Application>
  <PresentationFormat>Экран (4:3)</PresentationFormat>
  <Paragraphs>239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Люба</cp:lastModifiedBy>
  <cp:revision>111</cp:revision>
  <dcterms:created xsi:type="dcterms:W3CDTF">2011-05-06T12:09:52Z</dcterms:created>
  <dcterms:modified xsi:type="dcterms:W3CDTF">2013-11-26T14:38:52Z</dcterms:modified>
</cp:coreProperties>
</file>