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8" r:id="rId3"/>
    <p:sldId id="275" r:id="rId4"/>
    <p:sldId id="258" r:id="rId5"/>
    <p:sldId id="277" r:id="rId6"/>
    <p:sldId id="279" r:id="rId7"/>
    <p:sldId id="276" r:id="rId8"/>
    <p:sldId id="259" r:id="rId9"/>
    <p:sldId id="274" r:id="rId10"/>
    <p:sldId id="261" r:id="rId11"/>
    <p:sldId id="260" r:id="rId12"/>
    <p:sldId id="262" r:id="rId13"/>
    <p:sldId id="263" r:id="rId14"/>
    <p:sldId id="268" r:id="rId15"/>
    <p:sldId id="266" r:id="rId16"/>
    <p:sldId id="267" r:id="rId17"/>
    <p:sldId id="269" r:id="rId18"/>
    <p:sldId id="270" r:id="rId19"/>
    <p:sldId id="271" r:id="rId20"/>
    <p:sldId id="272" r:id="rId21"/>
    <p:sldId id="264" r:id="rId22"/>
    <p:sldId id="265" r:id="rId23"/>
    <p:sldId id="273" r:id="rId24"/>
    <p:sldId id="285" r:id="rId25"/>
    <p:sldId id="280" r:id="rId26"/>
    <p:sldId id="281" r:id="rId27"/>
    <p:sldId id="282" r:id="rId28"/>
    <p:sldId id="283" r:id="rId29"/>
    <p:sldId id="284" r:id="rId30"/>
    <p:sldId id="286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1C90B-9A8C-4043-B2EC-704FB9218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55;&#1088;&#1077;&#1079;&#1077;&#1085;&#1090;&#1072;&#1094;&#1080;&#1103;%20&#1084;&#1091;&#1079;&#1077;&#1081;%20&#1052;&#1050;&#1054;&#1059;8%202013\&#1087;&#1072;&#1084;&#1103;&#1090;&#1085;&#1080;&#1082;.wmv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BE47D01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DDD2BC"/>
              </a:clrFrom>
              <a:clrTo>
                <a:srgbClr val="DDD2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1052737"/>
            <a:ext cx="4536504" cy="3040288"/>
          </a:xfrm>
          <a:prstGeom prst="rect">
            <a:avLst/>
          </a:prstGeom>
          <a:noFill/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-293688"/>
            <a:ext cx="1841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400">
                <a:cs typeface="Times New Roman" pitchFamily="18" charset="0"/>
              </a:rPr>
              <a:t/>
            </a:r>
            <a:br>
              <a:rPr lang="ru-RU" sz="1400">
                <a:cs typeface="Times New Roman" pitchFamily="18" charset="0"/>
              </a:rPr>
            </a:br>
            <a:endParaRPr lang="ru-RU" sz="1100"/>
          </a:p>
          <a:p>
            <a:pPr eaLnBrk="0" hangingPunct="0"/>
            <a:endParaRPr lang="ru-RU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388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555776" y="1052736"/>
            <a:ext cx="439365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tabLst>
                <a:tab pos="4524375" algn="l"/>
              </a:tabLst>
            </a:pPr>
            <a:r>
              <a:rPr lang="ru-RU" sz="17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Классный час в 4-а классе  </a:t>
            </a:r>
            <a:endParaRPr lang="ru-RU" sz="17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4524375" algn="l"/>
              </a:tabLst>
            </a:pPr>
            <a:r>
              <a:rPr lang="ru-RU" sz="1700" b="1" i="1" u="sng" dirty="0" smtClean="0">
                <a:solidFill>
                  <a:srgbClr val="000000"/>
                </a:solidFill>
                <a:cs typeface="Times New Roman" pitchFamily="18" charset="0"/>
              </a:rPr>
              <a:t>Подготовила </a:t>
            </a:r>
            <a:r>
              <a:rPr lang="ru-RU" sz="1700" b="1" dirty="0" smtClean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ru-RU" sz="1700" b="1" dirty="0" err="1">
                <a:solidFill>
                  <a:srgbClr val="000000"/>
                </a:solidFill>
                <a:cs typeface="Times New Roman" pitchFamily="18" charset="0"/>
              </a:rPr>
              <a:t>Остренко</a:t>
            </a:r>
            <a:r>
              <a:rPr lang="ru-RU" sz="1700" b="1" dirty="0">
                <a:solidFill>
                  <a:srgbClr val="000000"/>
                </a:solidFill>
                <a:cs typeface="Times New Roman" pitchFamily="18" charset="0"/>
              </a:rPr>
              <a:t> Л.П., </a:t>
            </a:r>
            <a:endParaRPr lang="ru-RU" sz="1700" b="1" dirty="0">
              <a:solidFill>
                <a:srgbClr val="000000"/>
              </a:solidFill>
            </a:endParaRPr>
          </a:p>
          <a:p>
            <a:pPr algn="ctr" eaLnBrk="0" hangingPunct="0">
              <a:tabLst>
                <a:tab pos="4524375" algn="l"/>
              </a:tabLst>
            </a:pPr>
            <a:r>
              <a:rPr lang="ru-RU" sz="1700" b="1" dirty="0">
                <a:solidFill>
                  <a:srgbClr val="000000"/>
                </a:solidFill>
                <a:cs typeface="Times New Roman" pitchFamily="18" charset="0"/>
              </a:rPr>
              <a:t>учитель начальных классов.</a:t>
            </a:r>
            <a:endParaRPr lang="ru-RU" sz="1700" b="1" dirty="0">
              <a:solidFill>
                <a:srgbClr val="000000"/>
              </a:solidFill>
            </a:endParaRPr>
          </a:p>
          <a:p>
            <a:pPr algn="ctr" eaLnBrk="0" hangingPunct="0">
              <a:tabLst>
                <a:tab pos="4524375" algn="l"/>
              </a:tabLst>
            </a:pPr>
            <a:r>
              <a:rPr lang="ru-RU" sz="1700" b="1" dirty="0">
                <a:solidFill>
                  <a:srgbClr val="000000"/>
                </a:solidFill>
                <a:cs typeface="Times New Roman" pitchFamily="18" charset="0"/>
              </a:rPr>
              <a:t>МКОУ СОШ №</a:t>
            </a:r>
            <a:r>
              <a:rPr lang="ru-RU" sz="1700" b="1" dirty="0" smtClean="0">
                <a:solidFill>
                  <a:srgbClr val="000000"/>
                </a:solidFill>
                <a:cs typeface="Times New Roman" pitchFamily="18" charset="0"/>
              </a:rPr>
              <a:t>8</a:t>
            </a:r>
            <a:r>
              <a:rPr lang="ru-RU" sz="1700" b="1" dirty="0">
                <a:solidFill>
                  <a:srgbClr val="000000"/>
                </a:solidFill>
              </a:rPr>
              <a:t> </a:t>
            </a:r>
            <a:r>
              <a:rPr lang="ru-RU" sz="1700" b="1" dirty="0" smtClean="0">
                <a:solidFill>
                  <a:srgbClr val="000000"/>
                </a:solidFill>
                <a:cs typeface="Times New Roman" pitchFamily="18" charset="0"/>
              </a:rPr>
              <a:t>с. </a:t>
            </a:r>
            <a:r>
              <a:rPr lang="ru-RU" sz="1700" b="1" dirty="0">
                <a:solidFill>
                  <a:srgbClr val="000000"/>
                </a:solidFill>
                <a:cs typeface="Times New Roman" pitchFamily="18" charset="0"/>
              </a:rPr>
              <a:t>Тахта</a:t>
            </a:r>
            <a:endParaRPr lang="ru-RU" sz="1700" b="1" dirty="0">
              <a:solidFill>
                <a:srgbClr val="000000"/>
              </a:solidFill>
            </a:endParaRPr>
          </a:p>
        </p:txBody>
      </p:sp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899591" y="692696"/>
            <a:ext cx="7128793" cy="863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Тахта -частица России</a:t>
            </a:r>
            <a:endParaRPr lang="ru-RU" sz="28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060" name="WordArt 12"/>
          <p:cNvSpPr>
            <a:spLocks noChangeArrowheads="1" noChangeShapeType="1" noTextEdit="1"/>
          </p:cNvSpPr>
          <p:nvPr/>
        </p:nvSpPr>
        <p:spPr bwMode="auto">
          <a:xfrm>
            <a:off x="2484438" y="1844675"/>
            <a:ext cx="6667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Тахта</a:t>
            </a:r>
          </a:p>
        </p:txBody>
      </p:sp>
      <p:pic>
        <p:nvPicPr>
          <p:cNvPr id="2062" name="Picture 14" descr="Photo-002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192" y="4725144"/>
            <a:ext cx="2483768" cy="1862826"/>
          </a:xfrm>
          <a:prstGeom prst="rect">
            <a:avLst/>
          </a:prstGeom>
          <a:noFill/>
        </p:spPr>
      </p:pic>
      <p:pic>
        <p:nvPicPr>
          <p:cNvPr id="2063" name="Picture 15" descr="Photo-004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4208" y="2420888"/>
            <a:ext cx="2405307" cy="192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Картинка1" descr="DSC00139"/>
          <p:cNvPicPr>
            <a:picLocks noRo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3861048"/>
            <a:ext cx="5904656" cy="2592288"/>
          </a:xfrm>
          <a:prstGeom prst="rect">
            <a:avLst/>
          </a:prstGeom>
          <a:noFill/>
          <a:ln w="76200" cmpd="tri" algn="ctr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ustomShape 1"/>
          <p:cNvSpPr>
            <a:spLocks noChangeArrowheads="1"/>
          </p:cNvSpPr>
          <p:nvPr/>
        </p:nvSpPr>
        <p:spPr bwMode="auto">
          <a:xfrm>
            <a:off x="0" y="-274638"/>
            <a:ext cx="22542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r>
              <a:rPr lang="ru-RU" sz="1200" u="sng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31746" name="CustomShape 2"/>
          <p:cNvSpPr>
            <a:spLocks noChangeArrowheads="1"/>
          </p:cNvSpPr>
          <p:nvPr/>
        </p:nvSpPr>
        <p:spPr bwMode="auto">
          <a:xfrm>
            <a:off x="0" y="-236538"/>
            <a:ext cx="18256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31747" name="CustomShape 3"/>
          <p:cNvSpPr>
            <a:spLocks noChangeArrowheads="1"/>
          </p:cNvSpPr>
          <p:nvPr/>
        </p:nvSpPr>
        <p:spPr bwMode="auto">
          <a:xfrm>
            <a:off x="254000" y="2271713"/>
            <a:ext cx="40322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48" name="CustomShape 4"/>
          <p:cNvSpPr>
            <a:spLocks noChangeArrowheads="1"/>
          </p:cNvSpPr>
          <p:nvPr/>
        </p:nvSpPr>
        <p:spPr bwMode="auto">
          <a:xfrm>
            <a:off x="251520" y="3933056"/>
            <a:ext cx="3960812" cy="8636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</a:rPr>
              <a:t>Поэтесса и корреспондент-</a:t>
            </a:r>
          </a:p>
          <a:p>
            <a:r>
              <a:rPr lang="ru-RU" sz="2400" b="1" dirty="0" err="1" smtClean="0">
                <a:solidFill>
                  <a:srgbClr val="000000"/>
                </a:solidFill>
                <a:latin typeface="Calibri" pitchFamily="34" charset="0"/>
              </a:rPr>
              <a:t>Таиса</a:t>
            </a: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</a:rPr>
              <a:t> Тимофеевна Иванова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31749" name="TextBox 7"/>
          <p:cNvSpPr txBox="1">
            <a:spLocks noChangeArrowheads="1"/>
          </p:cNvSpPr>
          <p:nvPr/>
        </p:nvSpPr>
        <p:spPr bwMode="auto">
          <a:xfrm>
            <a:off x="1907704" y="188640"/>
            <a:ext cx="3626442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dirty="0" smtClean="0">
                <a:latin typeface="Calibri" pitchFamily="34" charset="0"/>
              </a:rPr>
              <a:t>Таланты села</a:t>
            </a:r>
            <a:endParaRPr lang="ru-RU" sz="4800" dirty="0">
              <a:latin typeface="Calibri" pitchFamily="34" charset="0"/>
            </a:endParaRPr>
          </a:p>
        </p:txBody>
      </p:sp>
      <p:pic>
        <p:nvPicPr>
          <p:cNvPr id="11" name="Picture 4" descr="Photo-00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340768"/>
            <a:ext cx="3287349" cy="2465512"/>
          </a:xfrm>
          <a:prstGeom prst="rect">
            <a:avLst/>
          </a:prstGeom>
          <a:noFill/>
        </p:spPr>
      </p:pic>
      <p:pic>
        <p:nvPicPr>
          <p:cNvPr id="12" name="Picture 4" descr="Photo-004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764704"/>
            <a:ext cx="3591322" cy="287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292080" y="3717032"/>
            <a:ext cx="3384376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Calibri" pitchFamily="34" charset="0"/>
              </a:rPr>
              <a:t>Местный художник, подаривший школе множество картин –Илья Павлович Кущ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Calibri" pitchFamily="34" charset="0"/>
              </a:rPr>
              <a:t>(недавно умер)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14" name="Picture 2" descr="Photo-008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67944" y="5157192"/>
            <a:ext cx="2116489" cy="145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Photo-009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16216" y="4941168"/>
            <a:ext cx="2304177" cy="175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Photo-007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11760" y="4869160"/>
            <a:ext cx="1359371" cy="182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ustomShape 1"/>
          <p:cNvSpPr>
            <a:spLocks noChangeArrowheads="1"/>
          </p:cNvSpPr>
          <p:nvPr/>
        </p:nvSpPr>
        <p:spPr bwMode="auto">
          <a:xfrm>
            <a:off x="0" y="-274638"/>
            <a:ext cx="22542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r>
              <a:rPr lang="ru-RU" sz="1200" u="sng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31746" name="CustomShape 2"/>
          <p:cNvSpPr>
            <a:spLocks noChangeArrowheads="1"/>
          </p:cNvSpPr>
          <p:nvPr/>
        </p:nvSpPr>
        <p:spPr bwMode="auto">
          <a:xfrm>
            <a:off x="0" y="-236538"/>
            <a:ext cx="18256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31747" name="CustomShape 3"/>
          <p:cNvSpPr>
            <a:spLocks noChangeArrowheads="1"/>
          </p:cNvSpPr>
          <p:nvPr/>
        </p:nvSpPr>
        <p:spPr bwMode="auto">
          <a:xfrm>
            <a:off x="254000" y="2271713"/>
            <a:ext cx="40322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48" name="CustomShape 4"/>
          <p:cNvSpPr>
            <a:spLocks noChangeArrowheads="1"/>
          </p:cNvSpPr>
          <p:nvPr/>
        </p:nvSpPr>
        <p:spPr bwMode="auto">
          <a:xfrm>
            <a:off x="4716016" y="5661248"/>
            <a:ext cx="3960812" cy="8636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</a:rPr>
              <a:t>Будет чисто </a:t>
            </a:r>
          </a:p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</a:rPr>
              <a:t>в школьном дворе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31749" name="TextBox 7"/>
          <p:cNvSpPr txBox="1">
            <a:spLocks noChangeArrowheads="1"/>
          </p:cNvSpPr>
          <p:nvPr/>
        </p:nvSpPr>
        <p:spPr bwMode="auto">
          <a:xfrm>
            <a:off x="1619672" y="188640"/>
            <a:ext cx="5912068" cy="156966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dirty="0" smtClean="0">
                <a:latin typeface="Calibri" pitchFamily="34" charset="0"/>
              </a:rPr>
              <a:t>Украсим наше село</a:t>
            </a:r>
          </a:p>
          <a:p>
            <a:r>
              <a:rPr lang="ru-RU" sz="4800" dirty="0" smtClean="0">
                <a:latin typeface="Calibri" pitchFamily="34" charset="0"/>
              </a:rPr>
              <a:t>цветами и деревьями</a:t>
            </a:r>
            <a:endParaRPr lang="ru-RU" sz="4800" dirty="0">
              <a:latin typeface="Calibri" pitchFamily="34" charset="0"/>
            </a:endParaRPr>
          </a:p>
        </p:txBody>
      </p:sp>
      <p:pic>
        <p:nvPicPr>
          <p:cNvPr id="2050" name="Picture 2" descr="D:\Foto\день села 13\DSC074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276872"/>
            <a:ext cx="4262174" cy="3197052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59445" y="1844824"/>
            <a:ext cx="1784555" cy="133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D:\Foto\день села 13\DSC0740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3356992"/>
            <a:ext cx="2678340" cy="2009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Foto\июль 13\DSC067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1628800"/>
            <a:ext cx="6480720" cy="48605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692696"/>
            <a:ext cx="8339334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Мы помним прадедов- участников войны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1371600" y="188913"/>
            <a:ext cx="7772400" cy="25193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"Учителя нашей школы - 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участники Великой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Отечественной войны"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116013" y="333375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000" b="1" dirty="0"/>
          </a:p>
        </p:txBody>
      </p:sp>
      <p:pic>
        <p:nvPicPr>
          <p:cNvPr id="3076" name="Picture 6" descr="DSCN3264"/>
          <p:cNvPicPr>
            <a:picLocks noGrp="1" noChangeAspect="1" noChangeArrowheads="1"/>
          </p:cNvPicPr>
          <p:nvPr>
            <p:ph type="subTitle" idx="4294967295"/>
          </p:nvPr>
        </p:nvPicPr>
        <p:blipFill>
          <a:blip r:embed="rId2" cstate="email">
            <a:lum bright="30000" contrast="36000"/>
            <a:grayscl/>
          </a:blip>
          <a:srcRect/>
          <a:stretch>
            <a:fillRect/>
          </a:stretch>
        </p:blipFill>
        <p:spPr>
          <a:xfrm>
            <a:off x="1547664" y="3284984"/>
            <a:ext cx="1600200" cy="1454150"/>
          </a:xfrm>
          <a:noFill/>
          <a:ln w="38100">
            <a:solidFill>
              <a:srgbClr val="0000FF"/>
            </a:solidFill>
          </a:ln>
        </p:spPr>
      </p:pic>
      <p:pic>
        <p:nvPicPr>
          <p:cNvPr id="3077" name="Picture 7" descr="DSC007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484784"/>
            <a:ext cx="1350963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8" descr="DSC0100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0072" y="4653136"/>
            <a:ext cx="1584176" cy="197512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079" name="Picture 9" descr="DSC010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92950" y="2565400"/>
            <a:ext cx="12541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1" descr="DSC0099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91880" y="4581128"/>
            <a:ext cx="1495425" cy="206057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081" name="Picture 12" descr="фот_сем2"/>
          <p:cNvPicPr>
            <a:picLocks noChangeAspect="1" noChangeArrowheads="1"/>
          </p:cNvPicPr>
          <p:nvPr/>
        </p:nvPicPr>
        <p:blipFill>
          <a:blip r:embed="rId7" cstate="email">
            <a:lum bright="-6000" contrast="18000"/>
          </a:blip>
          <a:srcRect l="52341" t="3140" r="12880" b="66621"/>
          <a:stretch>
            <a:fillRect/>
          </a:stretch>
        </p:blipFill>
        <p:spPr bwMode="auto">
          <a:xfrm>
            <a:off x="3779838" y="2781300"/>
            <a:ext cx="1406525" cy="1716088"/>
          </a:xfrm>
          <a:prstGeom prst="rect">
            <a:avLst/>
          </a:prstGeom>
          <a:noFill/>
          <a:ln w="25400" cmpd="tri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082" name="Picture 1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435600" y="2708275"/>
            <a:ext cx="12969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Rectangle 14"/>
          <p:cNvSpPr>
            <a:spLocks noChangeArrowheads="1"/>
          </p:cNvSpPr>
          <p:nvPr/>
        </p:nvSpPr>
        <p:spPr bwMode="auto">
          <a:xfrm>
            <a:off x="4385972" y="5488086"/>
            <a:ext cx="1847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 sz="1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фот_сем1"/>
          <p:cNvPicPr>
            <a:picLocks noChangeAspect="1" noChangeArrowheads="1"/>
          </p:cNvPicPr>
          <p:nvPr/>
        </p:nvPicPr>
        <p:blipFill>
          <a:blip r:embed="rId2" cstate="email">
            <a:lum bright="6000" contrast="6000"/>
          </a:blip>
          <a:srcRect/>
          <a:stretch>
            <a:fillRect/>
          </a:stretch>
        </p:blipFill>
        <p:spPr bwMode="auto">
          <a:xfrm>
            <a:off x="250825" y="188913"/>
            <a:ext cx="4945063" cy="3276600"/>
          </a:xfrm>
          <a:prstGeom prst="rect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0483" name="Picture 5" descr="0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6600" y="3573463"/>
            <a:ext cx="5600700" cy="3049587"/>
          </a:xfrm>
          <a:prstGeom prst="rect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Зиновьев Алексей Георгиевич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6350" y="1746250"/>
            <a:ext cx="5327650" cy="5111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600" b="1" smtClean="0"/>
              <a:t>Зиновьев Алексей Георгиевич</a:t>
            </a:r>
            <a:endParaRPr lang="ru-RU" sz="16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smtClean="0"/>
              <a:t>(15 марта 1913 г.- 23 января 1982 г.)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smtClean="0"/>
              <a:t>20 декабря 1941 г. Алексей Георгиевич – учитель Тахтинской средней школы  № 8 был призван в ряды действующей армии. Алексея Георгиевича записали в строительный батальон, который находился в Новочеркасске. Осенью 1942 г. Алексей Георгиевич тяжело заболел, попал в госпиталь и был снят с военного учёта. В стране шла страшная война, и молодой учитель считал, что его место на фронте. Добравшись до Саратова, он добровольно идёт в Армию и направляется под Москву на Западный фронт. Далее за отличные боевые действия получал несколько раз благодарности. Алексей Георгиевич награждён медалями: «За отвагу», «За боевые заслуги», «За взятие Кенигсберга», «За победу над Германией», «20 лет Победы над Германией в 1941-1945 гг.»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smtClean="0"/>
              <a:t>С 15 декабря 1945 г. по август 1973 г. непрерывно работал учителем в Тахте – преподавал математику, черчение, физику и рисование. Алексей Георгиевич отдал школе и детям 42 года. А односельчане навечно занесли его имя в список почётных жителей с. Тахта.</a:t>
            </a:r>
          </a:p>
        </p:txBody>
      </p:sp>
      <p:pic>
        <p:nvPicPr>
          <p:cNvPr id="17412" name="Picture 4" descr="DSCN326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lum bright="30000" contrast="36000"/>
            <a:grayscl/>
          </a:blip>
          <a:srcRect/>
          <a:stretch>
            <a:fillRect/>
          </a:stretch>
        </p:blipFill>
        <p:spPr>
          <a:xfrm>
            <a:off x="395536" y="1916832"/>
            <a:ext cx="3467100" cy="4357688"/>
          </a:xfrm>
          <a:noFill/>
          <a:ln w="76200" cmpd="tri"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Серяков Михаил Михайлович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400" smtClean="0"/>
              <a:t>Родился в крестьянской семье в с. Тахта. Окончил Тахтинскую школу.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smtClean="0"/>
              <a:t>В 1941 году ушел на фронт добровольно в 17 лет.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smtClean="0"/>
              <a:t>С 1943 года окончил танковое училище и воевал в составе гвардейской Таманской танковой бригады.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smtClean="0"/>
              <a:t>Был награжден орденом Отечественной войны </a:t>
            </a:r>
            <a:r>
              <a:rPr lang="en-US" sz="1400" smtClean="0"/>
              <a:t>I</a:t>
            </a:r>
            <a:r>
              <a:rPr lang="ru-RU" sz="1400" smtClean="0"/>
              <a:t> степени, медалями «За боевые заслуги», «За оборону Кавказа», «За победу над Германией».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smtClean="0"/>
              <a:t>В 1947 году начал работать учителем истории и НВП в СШ № 1 с. Тахта, и учиться сначала в Московском институте культуры им. Сталина, а потом в Ставропольском педагогическом институте на историческом факультете.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smtClean="0"/>
              <a:t>С 1952 года был директором СШ № 8 с. Тахта.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smtClean="0"/>
              <a:t>Интереснейшие уроки истории и занятия исторического кружка Михаила Михайловича до сих пор помнят тех, кому посчастливилось тогда учиться. Замечательный учитель не только рассказывал о прошлом, но и раскрывал будущее.</a:t>
            </a:r>
          </a:p>
        </p:txBody>
      </p:sp>
      <p:pic>
        <p:nvPicPr>
          <p:cNvPr id="19460" name="Picture 4" descr="фот_сем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859338" y="1484313"/>
            <a:ext cx="3611562" cy="5032375"/>
          </a:xfrm>
          <a:noFill/>
          <a:ln w="76200" cmpd="tri"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4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5238750" cy="18573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Постол Петр</a:t>
            </a:r>
          </a:p>
          <a:p>
            <a:pPr algn="ctr"/>
            <a:r>
              <a:rPr lang="ru-RU" sz="2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Дмитриевич</a:t>
            </a:r>
          </a:p>
        </p:txBody>
      </p:sp>
      <p:pic>
        <p:nvPicPr>
          <p:cNvPr id="21507" name="Picture 5" descr="DSC0100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61075" y="0"/>
            <a:ext cx="30829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179388" y="1889125"/>
            <a:ext cx="5399087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Arial" charset="0"/>
                <a:cs typeface="Times New Roman" pitchFamily="18" charset="0"/>
              </a:rPr>
              <a:t>Родился в 1926 году</a:t>
            </a:r>
            <a:r>
              <a:rPr lang="ru-RU">
                <a:latin typeface="Arial" charset="0"/>
              </a:rPr>
              <a:t> </a:t>
            </a:r>
            <a:r>
              <a:rPr lang="ru-RU">
                <a:latin typeface="Arial" charset="0"/>
                <a:cs typeface="Times New Roman" pitchFamily="18" charset="0"/>
              </a:rPr>
              <a:t>в селе Новоандреевском в крестьянской семье. Детство и юность пришлись на военные годы. В 1943 году ушел добровольцем на фронт и воевал до мая 1945 года.</a:t>
            </a:r>
            <a:r>
              <a:rPr lang="ru-RU">
                <a:latin typeface="Arial" charset="0"/>
              </a:rPr>
              <a:t> </a:t>
            </a:r>
            <a:r>
              <a:rPr lang="ru-RU">
                <a:latin typeface="Arial" charset="0"/>
                <a:cs typeface="Times New Roman" pitchFamily="18" charset="0"/>
              </a:rPr>
              <a:t>С боями прошел от Кавказа до города Грау, что в Австрии. В 1950 году был демобилизован. Награжден орденом «Отечественной войны 2-й степени», орденом «Славы».</a:t>
            </a:r>
            <a:endParaRPr lang="ru-RU">
              <a:latin typeface="Arial" charset="0"/>
            </a:endParaRPr>
          </a:p>
          <a:p>
            <a:pPr eaLnBrk="0" hangingPunct="0"/>
            <a:endParaRPr lang="ru-RU">
              <a:latin typeface="Arial" charset="0"/>
            </a:endParaRPr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684213" y="4292600"/>
            <a:ext cx="82232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Arial" charset="0"/>
                <a:cs typeface="Times New Roman" pitchFamily="18" charset="0"/>
              </a:rPr>
              <a:t>После войны окончил Минераловодское педучилище по специальности учитель начальной школы в 1956 году. А в 1964 году окончил  Ростовский пед институт по специальности физическое воспитание, анатомия, физиология.. С 1951 года работал в Тахтинской школе учителем физкультуры и начальной военной подготовки. За годы работы он вырастил немало замечательных спортсменов, защищавшим честь школы на районных и краевых соревнованиях. Увлеченность военным делом он сумел передать своим ученикам, многие из которых стали офицерами. </a:t>
            </a:r>
            <a:endParaRPr lang="ru-RU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DSC0103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7984" y="1844824"/>
            <a:ext cx="4464050" cy="338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5" descr="DSC01030"/>
          <p:cNvPicPr>
            <a:picLocks noChangeAspect="1" noChangeArrowheads="1"/>
          </p:cNvPicPr>
          <p:nvPr/>
        </p:nvPicPr>
        <p:blipFill>
          <a:blip r:embed="rId3" cstate="email">
            <a:lum bright="-6000" contrast="24000"/>
          </a:blip>
          <a:srcRect/>
          <a:stretch>
            <a:fillRect/>
          </a:stretch>
        </p:blipFill>
        <p:spPr bwMode="auto">
          <a:xfrm>
            <a:off x="683568" y="836712"/>
            <a:ext cx="33321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4"/>
          <p:cNvSpPr>
            <a:spLocks noChangeArrowheads="1" noChangeShapeType="1" noTextEdit="1"/>
          </p:cNvSpPr>
          <p:nvPr/>
        </p:nvSpPr>
        <p:spPr bwMode="auto">
          <a:xfrm>
            <a:off x="1835150" y="260350"/>
            <a:ext cx="5724525" cy="17145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Палун Андрей </a:t>
            </a:r>
          </a:p>
          <a:p>
            <a:pPr algn="ctr"/>
            <a:r>
              <a:rPr lang="ru-RU" sz="2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Артемович</a:t>
            </a:r>
          </a:p>
        </p:txBody>
      </p:sp>
      <p:pic>
        <p:nvPicPr>
          <p:cNvPr id="23555" name="Picture 5" descr="DSC010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2205038"/>
            <a:ext cx="3298825" cy="426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-4232275" y="1168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57" name="Rectangle 8"/>
          <p:cNvSpPr>
            <a:spLocks noChangeArrowheads="1"/>
          </p:cNvSpPr>
          <p:nvPr/>
        </p:nvSpPr>
        <p:spPr bwMode="auto">
          <a:xfrm>
            <a:off x="4787900" y="2276475"/>
            <a:ext cx="38163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latin typeface="Arial" charset="0"/>
                <a:cs typeface="Times New Roman" pitchFamily="18" charset="0"/>
              </a:rPr>
              <a:t>(1920- 1999) </a:t>
            </a:r>
            <a:endParaRPr lang="ru-RU" sz="2000">
              <a:latin typeface="Arial" charset="0"/>
            </a:endParaRPr>
          </a:p>
          <a:p>
            <a:pPr eaLnBrk="0" hangingPunct="0"/>
            <a:r>
              <a:rPr lang="ru-RU" sz="2000">
                <a:latin typeface="Arial" charset="0"/>
                <a:cs typeface="Times New Roman" pitchFamily="18" charset="0"/>
              </a:rPr>
              <a:t>Родился в Тахте. В 1942 году ушел на войну. На войне был сапером. Прошел дорогами войны : Германия, Польша. Награжден орденом «Славы». После войны работал учителем, председателем РК профсоюза, заведовал РОНО, работник РК КПСС. С 1960 по 1977 год был председателем сельского Совета. Пенсионер местного значения.</a:t>
            </a:r>
            <a:endParaRPr lang="ru-RU" sz="2000">
              <a:latin typeface="Arial" charset="0"/>
            </a:endParaRPr>
          </a:p>
          <a:p>
            <a:pPr eaLnBrk="0" hangingPunct="0"/>
            <a:r>
              <a:rPr lang="ru-RU" sz="1400">
                <a:latin typeface="Arial" charset="0"/>
                <a:cs typeface="Times New Roman" pitchFamily="18" charset="0"/>
              </a:rPr>
              <a:t>                   </a:t>
            </a:r>
            <a:endParaRPr lang="ru-RU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BE47D01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DDD2BC"/>
              </a:clrFrom>
              <a:clrTo>
                <a:srgbClr val="DDD2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980728"/>
            <a:ext cx="5436096" cy="3643179"/>
          </a:xfrm>
          <a:prstGeom prst="rect">
            <a:avLst/>
          </a:prstGeom>
          <a:noFill/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-293688"/>
            <a:ext cx="1841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400">
                <a:cs typeface="Times New Roman" pitchFamily="18" charset="0"/>
              </a:rPr>
              <a:t/>
            </a:r>
            <a:br>
              <a:rPr lang="ru-RU" sz="1400">
                <a:cs typeface="Times New Roman" pitchFamily="18" charset="0"/>
              </a:rPr>
            </a:br>
            <a:endParaRPr lang="ru-RU" sz="1100"/>
          </a:p>
          <a:p>
            <a:pPr eaLnBrk="0" hangingPunct="0"/>
            <a:endParaRPr lang="ru-RU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388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899591" y="692696"/>
            <a:ext cx="7128793" cy="863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Тахта -частица России</a:t>
            </a:r>
            <a:endParaRPr lang="ru-RU" sz="28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060" name="WordArt 12"/>
          <p:cNvSpPr>
            <a:spLocks noChangeArrowheads="1" noChangeShapeType="1" noTextEdit="1"/>
          </p:cNvSpPr>
          <p:nvPr/>
        </p:nvSpPr>
        <p:spPr bwMode="auto">
          <a:xfrm>
            <a:off x="2484438" y="1844675"/>
            <a:ext cx="6667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Тахта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31840" y="5085184"/>
            <a:ext cx="5436096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ru-RU" b="1" i="1" dirty="0" smtClean="0">
                <a:solidFill>
                  <a:srgbClr val="000000"/>
                </a:solidFill>
                <a:latin typeface="Georgia" pitchFamily="18" charset="0"/>
              </a:rPr>
              <a:t>Для  России  наше  село – частица,</a:t>
            </a:r>
          </a:p>
          <a:p>
            <a:pPr eaLnBrk="0" hangingPunct="0"/>
            <a:r>
              <a:rPr lang="ru-RU" b="1" i="1" dirty="0" smtClean="0">
                <a:solidFill>
                  <a:srgbClr val="000000"/>
                </a:solidFill>
                <a:latin typeface="Georgia" pitchFamily="18" charset="0"/>
              </a:rPr>
              <a:t>А  для  нас  он – родительский  дом.</a:t>
            </a:r>
          </a:p>
          <a:p>
            <a:pPr eaLnBrk="0" hangingPunct="0"/>
            <a:r>
              <a:rPr lang="ru-RU" b="1" i="1" dirty="0" smtClean="0">
                <a:solidFill>
                  <a:srgbClr val="000000"/>
                </a:solidFill>
                <a:latin typeface="Georgia" pitchFamily="18" charset="0"/>
              </a:rPr>
              <a:t>И  мы  рады,  что  можем  гордиться</a:t>
            </a:r>
          </a:p>
          <a:p>
            <a:pPr eaLnBrk="0" hangingPunct="0"/>
            <a:r>
              <a:rPr lang="ru-RU" b="1" i="1" dirty="0" smtClean="0">
                <a:solidFill>
                  <a:srgbClr val="000000"/>
                </a:solidFill>
                <a:latin typeface="Georgia" pitchFamily="18" charset="0"/>
              </a:rPr>
              <a:t>Малой  Родиной,  где мы  живём.  </a:t>
            </a:r>
            <a:endParaRPr lang="ru-RU" b="1" i="1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8" name="Картинка1" descr="P6075051"/>
          <p:cNvPicPr>
            <a:picLocks noRot="1"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4509120"/>
            <a:ext cx="2255128" cy="1691730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9" name="памятник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5652120" y="1988840"/>
            <a:ext cx="3039164" cy="1999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53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4"/>
          <p:cNvSpPr>
            <a:spLocks noChangeArrowheads="1" noChangeShapeType="1" noTextEdit="1"/>
          </p:cNvSpPr>
          <p:nvPr/>
        </p:nvSpPr>
        <p:spPr bwMode="auto">
          <a:xfrm>
            <a:off x="3492500" y="260350"/>
            <a:ext cx="5362575" cy="17287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Вейтко Анатолий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Анатольевич</a:t>
            </a:r>
          </a:p>
        </p:txBody>
      </p:sp>
      <p:pic>
        <p:nvPicPr>
          <p:cNvPr id="24579" name="Picture 5" descr="DSC0103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341438"/>
            <a:ext cx="31242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7"/>
          <p:cNvSpPr>
            <a:spLocks noChangeArrowheads="1"/>
          </p:cNvSpPr>
          <p:nvPr/>
        </p:nvSpPr>
        <p:spPr bwMode="auto">
          <a:xfrm>
            <a:off x="3851275" y="2431137"/>
            <a:ext cx="5292725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Родился в 1914 году. Закончил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физико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–математический факультет Ставропольского государственного педагогического института в 1939 году.</a:t>
            </a:r>
          </a:p>
          <a:p>
            <a:pPr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службу в армию был призван в октябре 1940 года. Великую Отечественную войну встретил в Одессе. Воевал штурмовом батальоне третьего Белорусского фронта. В должности командира стрелкового взвода. Принимал участие в освобождении г. Каунас, был ранен. После ранения и лечения штурмовал г. Кенигсберг. За участие в операции был награжден орденом Красной Звезды. Имеет и другие боевые награды.</a:t>
            </a:r>
          </a:p>
          <a:p>
            <a:pPr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После демобилизации в 1947 году был направлен Краевым отделом образования директором СШ№1 с. Тахта Дмитриевского района Ставропольского края, где и проработал до 1953 года.</a:t>
            </a:r>
          </a:p>
          <a:p>
            <a:pPr eaLnBrk="0" hangingPunct="0"/>
            <a:endParaRPr lang="ru-RU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DSC0070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773238"/>
            <a:ext cx="3371850" cy="4495800"/>
          </a:xfrm>
          <a:noFill/>
        </p:spPr>
      </p:pic>
      <p:sp>
        <p:nvSpPr>
          <p:cNvPr id="10243" name="WordArt 5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Александр Родионович</a:t>
            </a:r>
          </a:p>
          <a:p>
            <a:pPr algn="ctr"/>
            <a:r>
              <a:rPr lang="ru-RU" sz="2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Булюкин </a:t>
            </a:r>
          </a:p>
        </p:txBody>
      </p:sp>
      <p:pic>
        <p:nvPicPr>
          <p:cNvPr id="10244" name="Picture 6" descr="DSC007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938" y="2133600"/>
            <a:ext cx="5580062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10" descr="DSC0099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404664"/>
            <a:ext cx="2243138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WordArt 11"/>
          <p:cNvSpPr>
            <a:spLocks noChangeArrowheads="1" noChangeShapeType="1" noTextEdit="1"/>
          </p:cNvSpPr>
          <p:nvPr/>
        </p:nvSpPr>
        <p:spPr bwMode="auto">
          <a:xfrm>
            <a:off x="3635375" y="1700213"/>
            <a:ext cx="4400550" cy="12969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20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Рудницкий</a:t>
            </a:r>
            <a:r>
              <a:rPr lang="ru-RU" sz="20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Иван</a:t>
            </a:r>
            <a:endParaRPr lang="ru-RU" sz="20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20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Матвеевич</a:t>
            </a:r>
            <a:endParaRPr lang="ru-RU" sz="20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9" name="Picture 4" descr="DSC0099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944" y="3284984"/>
            <a:ext cx="39147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4"/>
          <p:cNvSpPr>
            <a:spLocks noChangeArrowheads="1" noChangeShapeType="1" noTextEdit="1"/>
          </p:cNvSpPr>
          <p:nvPr/>
        </p:nvSpPr>
        <p:spPr bwMode="auto">
          <a:xfrm>
            <a:off x="3419475" y="0"/>
            <a:ext cx="5372100" cy="20605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Витохина Таиссия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Ивановна</a:t>
            </a:r>
          </a:p>
        </p:txBody>
      </p:sp>
      <p:pic>
        <p:nvPicPr>
          <p:cNvPr id="26627" name="Picture 5" descr="DSC01047"/>
          <p:cNvPicPr>
            <a:picLocks noChangeAspect="1" noChangeArrowheads="1"/>
          </p:cNvPicPr>
          <p:nvPr/>
        </p:nvPicPr>
        <p:blipFill>
          <a:blip r:embed="rId2" cstate="email">
            <a:lum bright="6000" contrast="12000"/>
          </a:blip>
          <a:srcRect/>
          <a:stretch>
            <a:fillRect/>
          </a:stretch>
        </p:blipFill>
        <p:spPr bwMode="auto">
          <a:xfrm>
            <a:off x="395288" y="188913"/>
            <a:ext cx="1957387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7"/>
          <p:cNvSpPr>
            <a:spLocks noChangeArrowheads="1"/>
          </p:cNvSpPr>
          <p:nvPr/>
        </p:nvSpPr>
        <p:spPr bwMode="auto">
          <a:xfrm>
            <a:off x="-1244600" y="1919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3644900"/>
            <a:ext cx="18986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8"/>
          <p:cNvSpPr>
            <a:spLocks noChangeArrowheads="1"/>
          </p:cNvSpPr>
          <p:nvPr/>
        </p:nvSpPr>
        <p:spPr bwMode="auto">
          <a:xfrm>
            <a:off x="2555875" y="1865313"/>
            <a:ext cx="6192838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>
                <a:latin typeface="Arial" charset="0"/>
                <a:cs typeface="Times New Roman" pitchFamily="18" charset="0"/>
              </a:rPr>
              <a:t>Целая жизнь Таисии Ивановны </a:t>
            </a:r>
            <a:r>
              <a:rPr lang="ru-RU" dirty="0" err="1">
                <a:latin typeface="Arial" charset="0"/>
                <a:cs typeface="Times New Roman" pitchFamily="18" charset="0"/>
              </a:rPr>
              <a:t>Витохиной</a:t>
            </a:r>
            <a:r>
              <a:rPr lang="ru-RU" dirty="0">
                <a:latin typeface="Arial" charset="0"/>
                <a:cs typeface="Times New Roman" pitchFamily="18" charset="0"/>
              </a:rPr>
              <a:t> (</a:t>
            </a:r>
            <a:r>
              <a:rPr lang="ru-RU" dirty="0" err="1">
                <a:latin typeface="Arial" charset="0"/>
                <a:cs typeface="Times New Roman" pitchFamily="18" charset="0"/>
              </a:rPr>
              <a:t>Макшицкой</a:t>
            </a:r>
            <a:r>
              <a:rPr lang="ru-RU" dirty="0">
                <a:latin typeface="Arial" charset="0"/>
                <a:cs typeface="Times New Roman" pitchFamily="18" charset="0"/>
              </a:rPr>
              <a:t>) – жизнь, отданная людям. </a:t>
            </a:r>
            <a:endParaRPr lang="ru-RU" dirty="0">
              <a:latin typeface="Arial" charset="0"/>
            </a:endParaRPr>
          </a:p>
          <a:p>
            <a:pPr eaLnBrk="0" hangingPunct="0"/>
            <a:r>
              <a:rPr lang="ru-RU" dirty="0">
                <a:latin typeface="Arial" charset="0"/>
                <a:cs typeface="Times New Roman" pitchFamily="18" charset="0"/>
              </a:rPr>
              <a:t>В 1940 году окончила Учительский институт с отличием. Была назначена учителем истории в </a:t>
            </a:r>
            <a:r>
              <a:rPr lang="ru-RU" dirty="0" err="1">
                <a:latin typeface="Arial" charset="0"/>
                <a:cs typeface="Times New Roman" pitchFamily="18" charset="0"/>
              </a:rPr>
              <a:t>Тахтинскую</a:t>
            </a:r>
            <a:r>
              <a:rPr lang="ru-RU" dirty="0">
                <a:latin typeface="Arial" charset="0"/>
                <a:cs typeface="Times New Roman" pitchFamily="18" charset="0"/>
              </a:rPr>
              <a:t> школу.</a:t>
            </a:r>
            <a:endParaRPr lang="ru-RU" dirty="0">
              <a:latin typeface="Arial" charset="0"/>
            </a:endParaRPr>
          </a:p>
          <a:p>
            <a:pPr eaLnBrk="0" hangingPunct="0"/>
            <a:r>
              <a:rPr lang="ru-RU" dirty="0">
                <a:latin typeface="Arial" charset="0"/>
                <a:cs typeface="Times New Roman" pitchFamily="18" charset="0"/>
              </a:rPr>
              <a:t>С января 1942 года была избрана первым секретарем  Дмитриевского РК ВЛКСМ.</a:t>
            </a:r>
            <a:endParaRPr lang="ru-RU" dirty="0">
              <a:latin typeface="Arial" charset="0"/>
            </a:endParaRPr>
          </a:p>
          <a:p>
            <a:pPr eaLnBrk="0" hangingPunct="0"/>
            <a:r>
              <a:rPr lang="ru-RU" dirty="0">
                <a:latin typeface="Arial" charset="0"/>
                <a:cs typeface="Times New Roman" pitchFamily="18" charset="0"/>
              </a:rPr>
              <a:t>В августе 1942 года –комсорг партизанского отряда «Алексей», боец-минометчик.</a:t>
            </a:r>
            <a:endParaRPr lang="ru-RU" dirty="0">
              <a:latin typeface="Arial" charset="0"/>
            </a:endParaRPr>
          </a:p>
          <a:p>
            <a:pPr eaLnBrk="0" hangingPunct="0"/>
            <a:r>
              <a:rPr lang="ru-RU" dirty="0">
                <a:latin typeface="Arial" charset="0"/>
                <a:cs typeface="Times New Roman" pitchFamily="18" charset="0"/>
              </a:rPr>
              <a:t>С 1943 года, после освобождения края от фашистских захватчиков, первый секретарь Дмитриевского РК ВЛКСМ в Тахте. Имеет два ордена отечественной войны, 10 медалей. </a:t>
            </a:r>
            <a:endParaRPr lang="ru-RU" dirty="0">
              <a:latin typeface="Arial" charset="0"/>
            </a:endParaRPr>
          </a:p>
          <a:p>
            <a:pPr eaLnBrk="0" hangingPunct="0"/>
            <a:r>
              <a:rPr lang="ru-RU" dirty="0">
                <a:latin typeface="Arial" charset="0"/>
                <a:cs typeface="Times New Roman" pitchFamily="18" charset="0"/>
              </a:rPr>
              <a:t>С 1945 года живет в городе Невинномысске. Была директором средней школы, заведующей идеологическим отделом </a:t>
            </a:r>
            <a:r>
              <a:rPr lang="ru-RU" dirty="0" err="1">
                <a:latin typeface="Arial" charset="0"/>
                <a:cs typeface="Times New Roman" pitchFamily="18" charset="0"/>
              </a:rPr>
              <a:t>Невинномысского</a:t>
            </a:r>
            <a:r>
              <a:rPr lang="ru-RU" dirty="0">
                <a:latin typeface="Arial" charset="0"/>
                <a:cs typeface="Times New Roman" pitchFamily="18" charset="0"/>
              </a:rPr>
              <a:t> РК КПСС.</a:t>
            </a:r>
            <a:endParaRPr lang="ru-RU" dirty="0">
              <a:latin typeface="Arial" charset="0"/>
            </a:endParaRPr>
          </a:p>
          <a:p>
            <a:pPr eaLnBrk="0" hangingPunct="0"/>
            <a:r>
              <a:rPr lang="ru-RU" dirty="0">
                <a:latin typeface="Arial" charset="0"/>
                <a:cs typeface="Times New Roman" pitchFamily="18" charset="0"/>
              </a:rPr>
              <a:t>Персональный пенсионер, член Совета ветеранов города . Возглавляет</a:t>
            </a:r>
            <a:r>
              <a:rPr lang="ru-RU" dirty="0">
                <a:latin typeface="Arial" charset="0"/>
              </a:rPr>
              <a:t> </a:t>
            </a:r>
            <a:r>
              <a:rPr lang="ru-RU" dirty="0">
                <a:latin typeface="Arial" charset="0"/>
                <a:cs typeface="Times New Roman" pitchFamily="18" charset="0"/>
              </a:rPr>
              <a:t>Совет женщин – участниц войны. </a:t>
            </a:r>
          </a:p>
          <a:p>
            <a:pPr eaLnBrk="0" hangingPunct="0"/>
            <a:r>
              <a:rPr lang="ru-RU" dirty="0">
                <a:latin typeface="Arial" charset="0"/>
                <a:cs typeface="Times New Roman" pitchFamily="18" charset="0"/>
              </a:rPr>
              <a:t>Воспитала двоих детей и четверых внуков</a:t>
            </a:r>
            <a:r>
              <a:rPr lang="ru-RU" dirty="0">
                <a:latin typeface="Arial" charset="0"/>
              </a:rPr>
              <a:t>.</a:t>
            </a:r>
            <a:r>
              <a:rPr lang="ru-RU" sz="1100" dirty="0">
                <a:latin typeface="Arial" charset="0"/>
              </a:rPr>
              <a:t> </a:t>
            </a:r>
            <a:endParaRPr lang="ru-RU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2420888"/>
            <a:ext cx="61588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Учителя-ветераны </a:t>
            </a:r>
          </a:p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нашей школы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P3206785_c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88913"/>
            <a:ext cx="4233863" cy="4121150"/>
          </a:xfrm>
          <a:prstGeom prst="rect">
            <a:avLst/>
          </a:prstGeom>
          <a:noFill/>
          <a:ln w="76200" cmpd="tri" algn="ctr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5059" name="Picture 3" descr="P3206784_c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2349500"/>
            <a:ext cx="4248150" cy="4143375"/>
          </a:xfrm>
          <a:prstGeom prst="rect">
            <a:avLst/>
          </a:prstGeom>
          <a:noFill/>
          <a:ln w="76200" cmpd="tri" algn="ctr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5060" name="Picture 4" descr="символика школьная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39075" y="115888"/>
            <a:ext cx="130492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53732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Учителя-ветераны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нашей школы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P3206781_c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349500"/>
            <a:ext cx="4175125" cy="4070350"/>
          </a:xfrm>
          <a:prstGeom prst="rect">
            <a:avLst/>
          </a:prstGeom>
          <a:noFill/>
          <a:ln w="76200" cmpd="tri" algn="ctr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6083" name="Picture 3" descr="P3206794_c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260350"/>
            <a:ext cx="4175125" cy="4060825"/>
          </a:xfrm>
          <a:prstGeom prst="rect">
            <a:avLst/>
          </a:prstGeom>
          <a:noFill/>
          <a:ln w="76200" cmpd="tri" algn="ctr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6084" name="Picture 4" descr="символика школьная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39075" y="115888"/>
            <a:ext cx="130492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6926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Учителя-ветераны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нашей школы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P3206793_c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260350"/>
            <a:ext cx="4176713" cy="4062413"/>
          </a:xfrm>
          <a:prstGeom prst="rect">
            <a:avLst/>
          </a:prstGeom>
          <a:noFill/>
          <a:ln w="76200" cmpd="tri" algn="ctr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7107" name="Picture 3" descr="P3206792_c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2492375"/>
            <a:ext cx="4103688" cy="3990975"/>
          </a:xfrm>
          <a:prstGeom prst="rect">
            <a:avLst/>
          </a:prstGeom>
          <a:noFill/>
          <a:ln w="76200" cmpd="tri" algn="ctr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7108" name="Picture 5" descr="символика школьная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39075" y="115888"/>
            <a:ext cx="130492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54452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Учителя-ветераны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нашей школы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P3206791_c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2636838"/>
            <a:ext cx="3960813" cy="3852862"/>
          </a:xfrm>
          <a:prstGeom prst="rect">
            <a:avLst/>
          </a:prstGeom>
          <a:noFill/>
          <a:ln w="76200" cmpd="tri" algn="ctr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8131" name="Picture 3" descr="P3206790_c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620713"/>
            <a:ext cx="3905250" cy="3797300"/>
          </a:xfrm>
          <a:prstGeom prst="rect">
            <a:avLst/>
          </a:prstGeom>
          <a:noFill/>
          <a:ln w="76200" cmpd="tri" algn="ctr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8132" name="Picture 5" descr="символика школьная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39075" y="115888"/>
            <a:ext cx="130492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8367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Учителя-ветераны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нашей школы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P3206767_c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15888"/>
            <a:ext cx="4019550" cy="4176712"/>
          </a:xfrm>
          <a:prstGeom prst="rect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9155" name="Picture 3" descr="P3206787_c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2060575"/>
            <a:ext cx="4465637" cy="4343400"/>
          </a:xfrm>
          <a:prstGeom prst="rect">
            <a:avLst/>
          </a:prstGeom>
          <a:noFill/>
          <a:ln w="76200" cmpd="tri" algn="ctr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9156" name="Picture 4" descr="символика школьная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39075" y="115888"/>
            <a:ext cx="130492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55172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Учителя-ветераны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нашей школы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ustomShape 1"/>
          <p:cNvSpPr>
            <a:spLocks noChangeArrowheads="1"/>
          </p:cNvSpPr>
          <p:nvPr/>
        </p:nvSpPr>
        <p:spPr bwMode="auto">
          <a:xfrm>
            <a:off x="0" y="-274638"/>
            <a:ext cx="22542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r>
              <a:rPr lang="ru-RU" sz="1200" u="sng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31746" name="CustomShape 2"/>
          <p:cNvSpPr>
            <a:spLocks noChangeArrowheads="1"/>
          </p:cNvSpPr>
          <p:nvPr/>
        </p:nvSpPr>
        <p:spPr bwMode="auto">
          <a:xfrm>
            <a:off x="0" y="-236538"/>
            <a:ext cx="18256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31747" name="CustomShape 3"/>
          <p:cNvSpPr>
            <a:spLocks noChangeArrowheads="1"/>
          </p:cNvSpPr>
          <p:nvPr/>
        </p:nvSpPr>
        <p:spPr bwMode="auto">
          <a:xfrm>
            <a:off x="254000" y="2271713"/>
            <a:ext cx="40322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48" name="CustomShape 4"/>
          <p:cNvSpPr>
            <a:spLocks noChangeArrowheads="1"/>
          </p:cNvSpPr>
          <p:nvPr/>
        </p:nvSpPr>
        <p:spPr bwMode="auto">
          <a:xfrm>
            <a:off x="4788024" y="5877272"/>
            <a:ext cx="3960812" cy="8636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</a:rPr>
              <a:t>Выпускной бал 2014 года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31749" name="TextBox 7"/>
          <p:cNvSpPr txBox="1">
            <a:spLocks noChangeArrowheads="1"/>
          </p:cNvSpPr>
          <p:nvPr/>
        </p:nvSpPr>
        <p:spPr bwMode="auto">
          <a:xfrm>
            <a:off x="1907704" y="188640"/>
            <a:ext cx="3394584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dirty="0" smtClean="0">
                <a:latin typeface="Calibri" pitchFamily="34" charset="0"/>
              </a:rPr>
              <a:t>Наша школа</a:t>
            </a:r>
            <a:endParaRPr lang="ru-RU" sz="4800" dirty="0">
              <a:latin typeface="Calibri" pitchFamily="34" charset="0"/>
            </a:endParaRPr>
          </a:p>
        </p:txBody>
      </p:sp>
      <p:pic>
        <p:nvPicPr>
          <p:cNvPr id="5122" name="Picture 2" descr="D:\Foto\посл звон и выпуск14\DSC001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980728"/>
            <a:ext cx="2851072" cy="2138586"/>
          </a:xfrm>
          <a:prstGeom prst="rect">
            <a:avLst/>
          </a:prstGeom>
          <a:noFill/>
        </p:spPr>
      </p:pic>
      <p:pic>
        <p:nvPicPr>
          <p:cNvPr id="5123" name="Picture 3" descr="D:\Foto\посл звон и выпуск14\DSC0028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3284984"/>
            <a:ext cx="4075584" cy="2553035"/>
          </a:xfrm>
          <a:prstGeom prst="rect">
            <a:avLst/>
          </a:prstGeom>
          <a:noFill/>
        </p:spPr>
      </p:pic>
      <p:pic>
        <p:nvPicPr>
          <p:cNvPr id="5124" name="Picture 4" descr="D:\Foto\сент 2010\DSC0228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832" y="1628800"/>
            <a:ext cx="2224603" cy="1636956"/>
          </a:xfrm>
          <a:prstGeom prst="rect">
            <a:avLst/>
          </a:prstGeom>
          <a:noFill/>
        </p:spPr>
      </p:pic>
      <p:pic>
        <p:nvPicPr>
          <p:cNvPr id="5125" name="Picture 5" descr="D:\Foto\сент13\DSC0717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64088" y="260648"/>
            <a:ext cx="3378890" cy="253450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444208" y="2852936"/>
            <a:ext cx="1281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Наш класс</a:t>
            </a:r>
            <a:endParaRPr lang="ru-RU" dirty="0"/>
          </a:p>
        </p:txBody>
      </p:sp>
      <p:pic>
        <p:nvPicPr>
          <p:cNvPr id="5126" name="Picture 6" descr="D:\Desktop\Аттестация Остренко\мои фото как учителя\моя школа\DSC0581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1560" y="3501008"/>
            <a:ext cx="3847976" cy="2885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836712"/>
            <a:ext cx="8229600" cy="1143000"/>
          </a:xfrm>
        </p:spPr>
        <p:txBody>
          <a:bodyPr anchorCtr="0">
            <a:normAutofit fontScale="90000"/>
          </a:bodyPr>
          <a:lstStyle/>
          <a:p>
            <a:r>
              <a:rPr lang="ru-RU" sz="4000" dirty="0"/>
              <a:t>Почему назвали наш краевой центр Ставрополем?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188" y="21336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1800" dirty="0"/>
              <a:t>	Когда говорят – Ставрополь, то для кого-то это просто город России. Географ добавит: расположенный в центре </a:t>
            </a:r>
            <a:r>
              <a:rPr lang="ru-RU" sz="1800" dirty="0" err="1"/>
              <a:t>Предкавказья</a:t>
            </a:r>
            <a:r>
              <a:rPr lang="ru-RU" sz="1800" dirty="0"/>
              <a:t>, на восточном склоне обширной платообразной возвышенности. Но для самих </a:t>
            </a:r>
            <a:r>
              <a:rPr lang="ru-RU" sz="1800" dirty="0" err="1"/>
              <a:t>ставропольцев</a:t>
            </a:r>
            <a:r>
              <a:rPr lang="ru-RU" sz="1800" dirty="0"/>
              <a:t> – это нечто большее.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1800" dirty="0"/>
              <a:t>  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1800" dirty="0"/>
              <a:t>  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52963" y="1600200"/>
            <a:ext cx="4033837" cy="4495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/>
              <a:t>… </a:t>
            </a:r>
            <a:r>
              <a:rPr lang="ru-RU" sz="1800"/>
              <a:t>Своё греческое название, что в переводе с греческого означает «Город Креста», Ставрополь получил в память о крепости Ставрополь, построенной ещё Петром </a:t>
            </a:r>
            <a:r>
              <a:rPr lang="en-US" sz="1800"/>
              <a:t>I</a:t>
            </a:r>
            <a:r>
              <a:rPr lang="ru-RU" sz="1800"/>
              <a:t> в 1722 году на реке Сулак и срытой в 1738 году. </a:t>
            </a:r>
          </a:p>
        </p:txBody>
      </p:sp>
      <p:pic>
        <p:nvPicPr>
          <p:cNvPr id="4101" name="Picture 6" descr="герб Став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4292600"/>
            <a:ext cx="137795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CA4CNNH5CA5LB573CAMO41VJCAJ3WNDBCAD6G0FNCA5XOZKECA4NJ9EZCASXJLAPCAV9XB0XCA1MJO7KCAG6K3D0CAOQG87PCA2Q5ILHCAMYP9MMCAG8ZU32CAZUWO6MCA3QU068CABM3U6KCABU51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3789363"/>
            <a:ext cx="21605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11560" y="260648"/>
            <a:ext cx="7356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Мы живём в Ставропольском крае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04850"/>
            <a:ext cx="8229600" cy="1143000"/>
          </a:xfrm>
        </p:spPr>
        <p:txBody>
          <a:bodyPr anchorCtr="0"/>
          <a:lstStyle/>
          <a:p>
            <a:r>
              <a:rPr lang="ru-RU"/>
              <a:t>Город Ставрополь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35163"/>
            <a:ext cx="8229600" cy="4389437"/>
          </a:xfrm>
        </p:spPr>
        <p:txBody>
          <a:bodyPr/>
          <a:lstStyle/>
          <a:p>
            <a:r>
              <a:rPr lang="ru-RU" sz="2400"/>
              <a:t>Ставропольский  мой край родной,</a:t>
            </a:r>
          </a:p>
          <a:p>
            <a:r>
              <a:rPr lang="ru-RU" sz="2400"/>
              <a:t>Любимая моя земля!</a:t>
            </a:r>
          </a:p>
          <a:p>
            <a:r>
              <a:rPr lang="ru-RU" sz="2400"/>
              <a:t>Всё мило мне: луга, поля,</a:t>
            </a:r>
          </a:p>
          <a:p>
            <a:r>
              <a:rPr lang="ru-RU" sz="2400"/>
              <a:t>Журчанье рек и шум лесной!</a:t>
            </a:r>
          </a:p>
        </p:txBody>
      </p:sp>
      <p:pic>
        <p:nvPicPr>
          <p:cNvPr id="6148" name="Picture 4" descr="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4460875"/>
            <a:ext cx="324008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i 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348880"/>
            <a:ext cx="2483768" cy="187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i (3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4084638"/>
            <a:ext cx="3529012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ustomShape 1"/>
          <p:cNvSpPr>
            <a:spLocks noChangeArrowheads="1"/>
          </p:cNvSpPr>
          <p:nvPr/>
        </p:nvSpPr>
        <p:spPr bwMode="auto">
          <a:xfrm>
            <a:off x="0" y="-274638"/>
            <a:ext cx="22542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r>
              <a:rPr lang="ru-RU" sz="1200" u="sng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31746" name="CustomShape 2"/>
          <p:cNvSpPr>
            <a:spLocks noChangeArrowheads="1"/>
          </p:cNvSpPr>
          <p:nvPr/>
        </p:nvSpPr>
        <p:spPr bwMode="auto">
          <a:xfrm>
            <a:off x="0" y="-236538"/>
            <a:ext cx="18256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31747" name="CustomShape 3"/>
          <p:cNvSpPr>
            <a:spLocks noChangeArrowheads="1"/>
          </p:cNvSpPr>
          <p:nvPr/>
        </p:nvSpPr>
        <p:spPr bwMode="auto">
          <a:xfrm>
            <a:off x="254000" y="2271713"/>
            <a:ext cx="40322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48" name="CustomShape 4"/>
          <p:cNvSpPr>
            <a:spLocks noChangeArrowheads="1"/>
          </p:cNvSpPr>
          <p:nvPr/>
        </p:nvSpPr>
        <p:spPr bwMode="auto">
          <a:xfrm>
            <a:off x="4643438" y="1773238"/>
            <a:ext cx="3960812" cy="8636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Как жила Тахтинская семья</a:t>
            </a:r>
          </a:p>
          <a:p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100 лет назад</a:t>
            </a:r>
            <a:endParaRPr lang="ru-RU">
              <a:latin typeface="Calibri" pitchFamily="34" charset="0"/>
            </a:endParaRPr>
          </a:p>
        </p:txBody>
      </p:sp>
      <p:sp>
        <p:nvSpPr>
          <p:cNvPr id="31749" name="TextBox 7"/>
          <p:cNvSpPr txBox="1">
            <a:spLocks noChangeArrowheads="1"/>
          </p:cNvSpPr>
          <p:nvPr/>
        </p:nvSpPr>
        <p:spPr bwMode="auto">
          <a:xfrm>
            <a:off x="1907704" y="188640"/>
            <a:ext cx="4630114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dirty="0" smtClean="0">
                <a:latin typeface="Calibri" pitchFamily="34" charset="0"/>
              </a:rPr>
              <a:t>школьный </a:t>
            </a:r>
            <a:r>
              <a:rPr lang="ru-RU" sz="4800" dirty="0">
                <a:latin typeface="Calibri" pitchFamily="34" charset="0"/>
              </a:rPr>
              <a:t>музей</a:t>
            </a:r>
          </a:p>
        </p:txBody>
      </p:sp>
      <p:pic>
        <p:nvPicPr>
          <p:cNvPr id="31750" name="Picture 2" descr="G:\СЖАТЫЕ\DSC004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196975"/>
            <a:ext cx="374173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3" descr="G:\СЖАТЫЕ\DSC004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3429000"/>
            <a:ext cx="43180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4" descr="G:\1-4 день фото и 14 лагерь\DSC0041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4292600"/>
            <a:ext cx="3006725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ustomShape 1"/>
          <p:cNvSpPr>
            <a:spLocks noChangeArrowheads="1"/>
          </p:cNvSpPr>
          <p:nvPr/>
        </p:nvSpPr>
        <p:spPr bwMode="auto">
          <a:xfrm>
            <a:off x="0" y="-274638"/>
            <a:ext cx="22542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r>
              <a:rPr lang="ru-RU" sz="1200" u="sng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31746" name="CustomShape 2"/>
          <p:cNvSpPr>
            <a:spLocks noChangeArrowheads="1"/>
          </p:cNvSpPr>
          <p:nvPr/>
        </p:nvSpPr>
        <p:spPr bwMode="auto">
          <a:xfrm>
            <a:off x="0" y="-236538"/>
            <a:ext cx="18256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31747" name="CustomShape 3"/>
          <p:cNvSpPr>
            <a:spLocks noChangeArrowheads="1"/>
          </p:cNvSpPr>
          <p:nvPr/>
        </p:nvSpPr>
        <p:spPr bwMode="auto">
          <a:xfrm>
            <a:off x="254000" y="2271713"/>
            <a:ext cx="40322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48" name="CustomShape 4"/>
          <p:cNvSpPr>
            <a:spLocks noChangeArrowheads="1"/>
          </p:cNvSpPr>
          <p:nvPr/>
        </p:nvSpPr>
        <p:spPr bwMode="auto">
          <a:xfrm>
            <a:off x="4643438" y="1773238"/>
            <a:ext cx="3960812" cy="8636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</a:rPr>
              <a:t>Подвиг героев -</a:t>
            </a:r>
            <a:r>
              <a:rPr lang="ru-RU" sz="2400" b="1" dirty="0" err="1" smtClean="0">
                <a:solidFill>
                  <a:srgbClr val="000000"/>
                </a:solidFill>
                <a:latin typeface="Calibri" pitchFamily="34" charset="0"/>
              </a:rPr>
              <a:t>тахтинцев</a:t>
            </a:r>
            <a:endParaRPr lang="ru-RU" sz="24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</a:rPr>
              <a:t>не забыт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31749" name="TextBox 7"/>
          <p:cNvSpPr txBox="1">
            <a:spLocks noChangeArrowheads="1"/>
          </p:cNvSpPr>
          <p:nvPr/>
        </p:nvSpPr>
        <p:spPr bwMode="auto">
          <a:xfrm>
            <a:off x="1907704" y="188640"/>
            <a:ext cx="4630114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dirty="0" smtClean="0">
                <a:latin typeface="Calibri" pitchFamily="34" charset="0"/>
              </a:rPr>
              <a:t>школьный </a:t>
            </a:r>
            <a:r>
              <a:rPr lang="ru-RU" sz="4800" dirty="0">
                <a:latin typeface="Calibri" pitchFamily="34" charset="0"/>
              </a:rPr>
              <a:t>музей</a:t>
            </a:r>
          </a:p>
        </p:txBody>
      </p:sp>
      <p:pic>
        <p:nvPicPr>
          <p:cNvPr id="7170" name="Picture 2" descr="D:\Desktop\Аттестация Остренко\мои фото как учителя\моя школа\DSC001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39952" y="2996952"/>
            <a:ext cx="4607052" cy="3456384"/>
          </a:xfrm>
          <a:prstGeom prst="rect">
            <a:avLst/>
          </a:prstGeom>
          <a:noFill/>
        </p:spPr>
      </p:pic>
      <p:pic>
        <p:nvPicPr>
          <p:cNvPr id="7171" name="Picture 3" descr="D:\Desktop\Аттестация Остренко\мои фото как учителя\моя школа\DSC001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196752"/>
            <a:ext cx="2976026" cy="2232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Картинка2" descr="DSC00130"/>
          <p:cNvPicPr>
            <a:picLocks noRo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15888"/>
            <a:ext cx="8785225" cy="5834062"/>
          </a:xfrm>
          <a:prstGeom prst="rect">
            <a:avLst/>
          </a:prstGeom>
          <a:noFill/>
          <a:ln w="76200" cmpd="tri" algn="ctr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7651" name="Picture 4" descr="символика школьная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39075" y="115888"/>
            <a:ext cx="130492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ustomShape 1"/>
          <p:cNvSpPr>
            <a:spLocks noChangeArrowheads="1"/>
          </p:cNvSpPr>
          <p:nvPr/>
        </p:nvSpPr>
        <p:spPr bwMode="auto">
          <a:xfrm>
            <a:off x="0" y="-274638"/>
            <a:ext cx="22542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r>
              <a:rPr lang="ru-RU" sz="1200" u="sng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31746" name="CustomShape 2"/>
          <p:cNvSpPr>
            <a:spLocks noChangeArrowheads="1"/>
          </p:cNvSpPr>
          <p:nvPr/>
        </p:nvSpPr>
        <p:spPr bwMode="auto">
          <a:xfrm>
            <a:off x="0" y="-236538"/>
            <a:ext cx="18256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31747" name="CustomShape 3"/>
          <p:cNvSpPr>
            <a:spLocks noChangeArrowheads="1"/>
          </p:cNvSpPr>
          <p:nvPr/>
        </p:nvSpPr>
        <p:spPr bwMode="auto">
          <a:xfrm>
            <a:off x="254000" y="2271713"/>
            <a:ext cx="40322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49" name="TextBox 7"/>
          <p:cNvSpPr txBox="1">
            <a:spLocks noChangeArrowheads="1"/>
          </p:cNvSpPr>
          <p:nvPr/>
        </p:nvSpPr>
        <p:spPr bwMode="auto">
          <a:xfrm>
            <a:off x="1907704" y="188640"/>
            <a:ext cx="5720540" cy="156966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dirty="0" smtClean="0">
                <a:latin typeface="Calibri" pitchFamily="34" charset="0"/>
              </a:rPr>
              <a:t>Школьная и сельская</a:t>
            </a:r>
          </a:p>
          <a:p>
            <a:pPr algn="ctr"/>
            <a:r>
              <a:rPr lang="ru-RU" sz="4800" dirty="0" smtClean="0">
                <a:latin typeface="Calibri" pitchFamily="34" charset="0"/>
              </a:rPr>
              <a:t>библиотеки</a:t>
            </a:r>
            <a:endParaRPr lang="ru-RU" sz="4800" dirty="0">
              <a:latin typeface="Calibri" pitchFamily="34" charset="0"/>
            </a:endParaRPr>
          </a:p>
        </p:txBody>
      </p:sp>
      <p:pic>
        <p:nvPicPr>
          <p:cNvPr id="6146" name="Picture 2" descr="D:\Foto\Фото освоб ипат района\DSC0628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040" y="1772816"/>
            <a:ext cx="3831765" cy="2873824"/>
          </a:xfrm>
          <a:prstGeom prst="rect">
            <a:avLst/>
          </a:prstGeom>
          <a:noFill/>
        </p:spPr>
      </p:pic>
      <p:pic>
        <p:nvPicPr>
          <p:cNvPr id="6147" name="Picture 3" descr="D:\Foto\мастер класс кононова фото и видео\DSC006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3952503"/>
            <a:ext cx="6019800" cy="2905497"/>
          </a:xfrm>
          <a:prstGeom prst="rect">
            <a:avLst/>
          </a:prstGeom>
          <a:noFill/>
        </p:spPr>
      </p:pic>
      <p:pic>
        <p:nvPicPr>
          <p:cNvPr id="6148" name="Picture 4" descr="D:\Desktop\Аттестация Остренко\мои фото как учителя\Интересные дела  моего класса\DSC0003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19672" y="1700808"/>
            <a:ext cx="2927443" cy="2196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ustomShape 1"/>
          <p:cNvSpPr>
            <a:spLocks noChangeArrowheads="1"/>
          </p:cNvSpPr>
          <p:nvPr/>
        </p:nvSpPr>
        <p:spPr bwMode="auto">
          <a:xfrm>
            <a:off x="0" y="-274638"/>
            <a:ext cx="22542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r>
              <a:rPr lang="ru-RU" sz="1200" u="sng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31746" name="CustomShape 2"/>
          <p:cNvSpPr>
            <a:spLocks noChangeArrowheads="1"/>
          </p:cNvSpPr>
          <p:nvPr/>
        </p:nvSpPr>
        <p:spPr bwMode="auto">
          <a:xfrm>
            <a:off x="0" y="-236538"/>
            <a:ext cx="18256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31747" name="CustomShape 3"/>
          <p:cNvSpPr>
            <a:spLocks noChangeArrowheads="1"/>
          </p:cNvSpPr>
          <p:nvPr/>
        </p:nvSpPr>
        <p:spPr bwMode="auto">
          <a:xfrm>
            <a:off x="254000" y="2271713"/>
            <a:ext cx="40322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48" name="CustomShape 4"/>
          <p:cNvSpPr>
            <a:spLocks noChangeArrowheads="1"/>
          </p:cNvSpPr>
          <p:nvPr/>
        </p:nvSpPr>
        <p:spPr bwMode="auto">
          <a:xfrm>
            <a:off x="4932040" y="1052736"/>
            <a:ext cx="3960812" cy="8636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</a:rPr>
              <a:t>Праздник  «День села»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31749" name="TextBox 7"/>
          <p:cNvSpPr txBox="1">
            <a:spLocks noChangeArrowheads="1"/>
          </p:cNvSpPr>
          <p:nvPr/>
        </p:nvSpPr>
        <p:spPr bwMode="auto">
          <a:xfrm>
            <a:off x="1907704" y="188640"/>
            <a:ext cx="4040017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dirty="0" smtClean="0">
                <a:latin typeface="Calibri" pitchFamily="34" charset="0"/>
              </a:rPr>
              <a:t>Традиции села</a:t>
            </a:r>
            <a:endParaRPr lang="ru-RU" sz="48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052736"/>
            <a:ext cx="288042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Foto\день села 13\DSC073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3933056"/>
            <a:ext cx="3434699" cy="2576364"/>
          </a:xfrm>
          <a:prstGeom prst="rect">
            <a:avLst/>
          </a:prstGeom>
          <a:noFill/>
        </p:spPr>
      </p:pic>
      <p:pic>
        <p:nvPicPr>
          <p:cNvPr id="1028" name="Picture 4" descr="D:\Foto\день села 13\DSC073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3608" y="3861048"/>
            <a:ext cx="3475116" cy="2606681"/>
          </a:xfrm>
          <a:prstGeom prst="rect">
            <a:avLst/>
          </a:prstGeom>
          <a:noFill/>
        </p:spPr>
      </p:pic>
      <p:pic>
        <p:nvPicPr>
          <p:cNvPr id="1029" name="Picture 5" descr="D:\Foto\день села 13\DSC0730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20072" y="1988840"/>
            <a:ext cx="2275084" cy="1706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ustomShape 1"/>
          <p:cNvSpPr>
            <a:spLocks noChangeArrowheads="1"/>
          </p:cNvSpPr>
          <p:nvPr/>
        </p:nvSpPr>
        <p:spPr bwMode="auto">
          <a:xfrm>
            <a:off x="0" y="-274638"/>
            <a:ext cx="22542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r>
              <a:rPr lang="ru-RU" sz="1200" u="sng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31746" name="CustomShape 2"/>
          <p:cNvSpPr>
            <a:spLocks noChangeArrowheads="1"/>
          </p:cNvSpPr>
          <p:nvPr/>
        </p:nvSpPr>
        <p:spPr bwMode="auto">
          <a:xfrm>
            <a:off x="0" y="-236538"/>
            <a:ext cx="18256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 anchor="ctr"/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31747" name="CustomShape 3"/>
          <p:cNvSpPr>
            <a:spLocks noChangeArrowheads="1"/>
          </p:cNvSpPr>
          <p:nvPr/>
        </p:nvSpPr>
        <p:spPr bwMode="auto">
          <a:xfrm>
            <a:off x="254000" y="2271713"/>
            <a:ext cx="40322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48" name="CustomShape 4"/>
          <p:cNvSpPr>
            <a:spLocks noChangeArrowheads="1"/>
          </p:cNvSpPr>
          <p:nvPr/>
        </p:nvSpPr>
        <p:spPr bwMode="auto">
          <a:xfrm>
            <a:off x="4932040" y="1052736"/>
            <a:ext cx="3960812" cy="8636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</a:rPr>
              <a:t>Праздник  «Широкая</a:t>
            </a:r>
          </a:p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</a:rPr>
              <a:t>масленица»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31749" name="TextBox 7"/>
          <p:cNvSpPr txBox="1">
            <a:spLocks noChangeArrowheads="1"/>
          </p:cNvSpPr>
          <p:nvPr/>
        </p:nvSpPr>
        <p:spPr bwMode="auto">
          <a:xfrm>
            <a:off x="1907704" y="188640"/>
            <a:ext cx="4040017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dirty="0" smtClean="0">
                <a:latin typeface="Calibri" pitchFamily="34" charset="0"/>
              </a:rPr>
              <a:t>Традиции села</a:t>
            </a:r>
            <a:endParaRPr lang="ru-RU" sz="4800" dirty="0">
              <a:latin typeface="Calibri" pitchFamily="34" charset="0"/>
            </a:endParaRPr>
          </a:p>
        </p:txBody>
      </p:sp>
      <p:pic>
        <p:nvPicPr>
          <p:cNvPr id="4098" name="Picture 2" descr="D:\Foto\масленица 2013 2акл\DSC0647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196752"/>
            <a:ext cx="3864428" cy="2898321"/>
          </a:xfrm>
          <a:prstGeom prst="rect">
            <a:avLst/>
          </a:prstGeom>
          <a:noFill/>
        </p:spPr>
      </p:pic>
      <p:pic>
        <p:nvPicPr>
          <p:cNvPr id="4099" name="Picture 3" descr="D:\Foto\масленица 2013 2акл\DSC065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48264" y="2204864"/>
            <a:ext cx="1865712" cy="2487616"/>
          </a:xfrm>
          <a:prstGeom prst="rect">
            <a:avLst/>
          </a:prstGeom>
          <a:noFill/>
        </p:spPr>
      </p:pic>
      <p:pic>
        <p:nvPicPr>
          <p:cNvPr id="4100" name="Picture 4" descr="D:\Foto\масленица 2013 2акл\DSC065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4581128"/>
            <a:ext cx="3840426" cy="2016224"/>
          </a:xfrm>
          <a:prstGeom prst="rect">
            <a:avLst/>
          </a:prstGeom>
          <a:noFill/>
        </p:spPr>
      </p:pic>
      <p:pic>
        <p:nvPicPr>
          <p:cNvPr id="4101" name="Picture 5" descr="D:\Foto\масленица14\DSC0054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4284625"/>
            <a:ext cx="3744416" cy="2312727"/>
          </a:xfrm>
          <a:prstGeom prst="rect">
            <a:avLst/>
          </a:prstGeom>
          <a:noFill/>
        </p:spPr>
      </p:pic>
      <p:pic>
        <p:nvPicPr>
          <p:cNvPr id="4102" name="Picture 6" descr="D:\Foto\масленица14\DSC0054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99992" y="1916832"/>
            <a:ext cx="2149413" cy="286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</TotalTime>
  <Words>899</Words>
  <Application>Microsoft Office PowerPoint</Application>
  <PresentationFormat>Экран (4:3)</PresentationFormat>
  <Paragraphs>117</Paragraphs>
  <Slides>31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Зиновьев Алексей Георгиевич</vt:lpstr>
      <vt:lpstr>Серяков Михаил Михайлович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Почему назвали наш краевой центр Ставрополем?</vt:lpstr>
      <vt:lpstr>Город Ставрополь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</cp:revision>
  <dcterms:created xsi:type="dcterms:W3CDTF">2014-08-24T11:44:52Z</dcterms:created>
  <dcterms:modified xsi:type="dcterms:W3CDTF">2014-08-31T18:13:59Z</dcterms:modified>
</cp:coreProperties>
</file>