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8" r:id="rId2"/>
    <p:sldId id="257" r:id="rId3"/>
    <p:sldId id="258" r:id="rId4"/>
    <p:sldId id="260" r:id="rId5"/>
    <p:sldId id="287" r:id="rId6"/>
    <p:sldId id="261" r:id="rId7"/>
    <p:sldId id="262" r:id="rId8"/>
    <p:sldId id="263" r:id="rId9"/>
    <p:sldId id="293" r:id="rId10"/>
    <p:sldId id="281" r:id="rId11"/>
    <p:sldId id="264" r:id="rId12"/>
    <p:sldId id="265" r:id="rId13"/>
    <p:sldId id="266" r:id="rId14"/>
    <p:sldId id="267" r:id="rId15"/>
    <p:sldId id="268" r:id="rId16"/>
    <p:sldId id="282" r:id="rId17"/>
    <p:sldId id="283" r:id="rId18"/>
    <p:sldId id="289" r:id="rId19"/>
    <p:sldId id="290" r:id="rId20"/>
    <p:sldId id="294" r:id="rId21"/>
    <p:sldId id="295" r:id="rId22"/>
    <p:sldId id="274" r:id="rId23"/>
    <p:sldId id="296" r:id="rId24"/>
    <p:sldId id="291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69E4-ACF1-44D8-A1FE-4F8F90C4BC4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53226-A243-4953-B853-FE9BB865FD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урока: «Определение спряжения по инфинитиву»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34" y="304800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общеобразовательное учреждение «Средняя общеобразовательная школа № 33»</a:t>
            </a:r>
          </a:p>
          <a:p>
            <a:pPr algn="ctr"/>
            <a:r>
              <a:rPr lang="ru-RU" dirty="0" smtClean="0"/>
              <a:t> г. Сыктывкара Республики Коми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57852" y="556260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Подготовил: </a:t>
            </a:r>
          </a:p>
          <a:p>
            <a:pPr algn="r"/>
            <a:r>
              <a:rPr lang="ru-RU" dirty="0" smtClean="0"/>
              <a:t>учитель начальных классов </a:t>
            </a:r>
          </a:p>
          <a:p>
            <a:pPr algn="r"/>
            <a:r>
              <a:rPr lang="ru-RU" dirty="0" err="1" smtClean="0"/>
              <a:t>Хозяинова</a:t>
            </a:r>
            <a:r>
              <a:rPr lang="ru-RU" dirty="0" smtClean="0"/>
              <a:t> С.К.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9812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Люб</a:t>
            </a:r>
            <a:r>
              <a:rPr lang="ru-RU" sz="2800" b="1" u="sng" dirty="0" smtClean="0"/>
              <a:t>я</a:t>
            </a:r>
            <a:r>
              <a:rPr lang="ru-RU" sz="2800" b="1" dirty="0" smtClean="0"/>
              <a:t>т –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Тонут –  </a:t>
            </a:r>
            <a:r>
              <a:rPr lang="en-US" sz="2800" b="1" dirty="0" smtClean="0"/>
              <a:t>I</a:t>
            </a:r>
            <a:endParaRPr lang="ru-RU" sz="2800" b="1" dirty="0" smtClean="0"/>
          </a:p>
          <a:p>
            <a:r>
              <a:rPr lang="ru-RU" sz="2800" b="1" dirty="0" smtClean="0"/>
              <a:t>                  Стоят – 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Кол..т – </a:t>
            </a:r>
            <a:r>
              <a:rPr lang="en-US" sz="2800" b="1" dirty="0" smtClean="0"/>
              <a:t> </a:t>
            </a:r>
            <a:r>
              <a:rPr lang="ru-RU" sz="2800" b="1" dirty="0" smtClean="0"/>
              <a:t>Я –Ю ?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10000" y="2133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3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ерфолента 2"/>
          <p:cNvSpPr/>
          <p:nvPr/>
        </p:nvSpPr>
        <p:spPr>
          <a:xfrm>
            <a:off x="533400" y="457200"/>
            <a:ext cx="3581400" cy="914400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572000" y="457200"/>
            <a:ext cx="4038600" cy="990600"/>
          </a:xfrm>
          <a:prstGeom prst="flowChartPunchedTap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Первоспряженск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762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Второспряженск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3400" y="1295400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10600" y="1371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" y="136525"/>
            <a:ext cx="7972425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487375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-Что рыцарь спрашивал?</a:t>
            </a:r>
            <a:endParaRPr lang="ru-RU" sz="3200" dirty="0" smtClean="0"/>
          </a:p>
          <a:p>
            <a:r>
              <a:rPr lang="ru-RU" sz="3200" b="1" dirty="0" smtClean="0"/>
              <a:t>-Что </a:t>
            </a:r>
            <a:r>
              <a:rPr lang="ru-RU" sz="3200" b="1" dirty="0" err="1" smtClean="0"/>
              <a:t>глагольчики</a:t>
            </a:r>
            <a:r>
              <a:rPr lang="ru-RU" sz="3200" b="1" dirty="0" smtClean="0"/>
              <a:t> отвечали?</a:t>
            </a:r>
            <a:endParaRPr lang="ru-RU" sz="3200" dirty="0" smtClean="0"/>
          </a:p>
          <a:p>
            <a:r>
              <a:rPr lang="ru-RU" sz="3200" b="1" dirty="0" smtClean="0"/>
              <a:t>-Как рыцарь безошибочно определял, где живут </a:t>
            </a:r>
            <a:r>
              <a:rPr lang="ru-RU" sz="3200" b="1" dirty="0" err="1" smtClean="0"/>
              <a:t>глагольчики</a:t>
            </a:r>
            <a:r>
              <a:rPr lang="ru-RU" sz="3200" b="1" dirty="0" smtClean="0"/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7467600" cy="1447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    строить  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ездить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будоражить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Гипотеза1.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Глаголы на ТЬ относятся ко </a:t>
            </a:r>
            <a:r>
              <a:rPr lang="en-US" sz="3200" b="1" dirty="0" smtClean="0">
                <a:solidFill>
                  <a:schemeClr val="tx2"/>
                </a:solidFill>
              </a:rPr>
              <a:t>II</a:t>
            </a:r>
            <a:r>
              <a:rPr lang="ru-RU" sz="3200" b="1" dirty="0" smtClean="0">
                <a:solidFill>
                  <a:schemeClr val="tx2"/>
                </a:solidFill>
              </a:rPr>
              <a:t> спряжению?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УСПЕТЬ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962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- </a:t>
            </a:r>
            <a:r>
              <a:rPr lang="en-US" sz="2400" dirty="0" smtClean="0"/>
              <a:t>I </a:t>
            </a:r>
            <a:r>
              <a:rPr lang="ru-RU" sz="2400" dirty="0" smtClean="0"/>
              <a:t>спряжение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9624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r>
              <a:rPr lang="ru-RU" sz="2400" b="1" dirty="0" smtClean="0"/>
              <a:t> спряжение</a:t>
            </a:r>
          </a:p>
          <a:p>
            <a:endParaRPr lang="ru-RU" sz="2400" dirty="0" smtClean="0"/>
          </a:p>
          <a:p>
            <a:r>
              <a:rPr lang="ru-RU" sz="2400" dirty="0" smtClean="0"/>
              <a:t>Успеть – успеет</a:t>
            </a:r>
          </a:p>
          <a:p>
            <a:endParaRPr lang="ru-RU" sz="2400" dirty="0" smtClean="0"/>
          </a:p>
          <a:p>
            <a:r>
              <a:rPr lang="ru-RU" sz="2400" dirty="0" smtClean="0"/>
              <a:t>Прочитать - прочитает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9624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</a:t>
            </a:r>
            <a:r>
              <a:rPr lang="ru-RU" sz="2400" b="1" dirty="0" smtClean="0"/>
              <a:t> спряжение</a:t>
            </a:r>
          </a:p>
          <a:p>
            <a:endParaRPr lang="ru-RU" sz="2400" dirty="0" smtClean="0"/>
          </a:p>
          <a:p>
            <a:r>
              <a:rPr lang="ru-RU" sz="2400" dirty="0" smtClean="0"/>
              <a:t>Любить –любит</a:t>
            </a:r>
          </a:p>
          <a:p>
            <a:endParaRPr lang="ru-RU" sz="2400" dirty="0" smtClean="0"/>
          </a:p>
          <a:p>
            <a:r>
              <a:rPr lang="ru-RU" sz="2400" dirty="0" smtClean="0"/>
              <a:t>Дружить - дружит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572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Гипотеза 2.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Если глагол употребляем в будущем времени, то он относится к 1 спряжению, а если в форме настоящего времени – ко второму спряжению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352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спряжение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3528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 спряжение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886200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Заверять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Запоминать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Прочитать </a:t>
            </a:r>
            <a:endParaRPr lang="ru-RU" sz="24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486400" y="3733800"/>
            <a:ext cx="12993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ловить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572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Гипотеза 3.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Глаголы с приставкой 1 спряжения, без приставки-2 спряжения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838200" y="3810000"/>
            <a:ext cx="3581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строят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лазят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спросят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проявят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 спряжение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Гипотеза 4.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Если перед ТЬ - И значит это глагол второго спряжения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838200" y="3810000"/>
            <a:ext cx="464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Важнич</a:t>
            </a:r>
            <a:r>
              <a:rPr lang="ru-RU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 - важничают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Затрон</a:t>
            </a:r>
            <a:r>
              <a:rPr lang="ru-RU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 </a:t>
            </a:r>
            <a:r>
              <a:rPr lang="ru-RU" sz="2800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затронут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Запл</a:t>
            </a:r>
            <a:r>
              <a:rPr lang="ru-RU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 </a:t>
            </a:r>
            <a:r>
              <a:rPr lang="ru-RU" sz="2800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заплывут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Вытер</a:t>
            </a:r>
            <a:r>
              <a:rPr lang="ru-RU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 </a:t>
            </a:r>
            <a:r>
              <a:rPr lang="ru-RU" sz="2800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вытрут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</a:t>
            </a:r>
            <a:r>
              <a:rPr lang="ru-RU" sz="28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 </a:t>
            </a:r>
            <a:r>
              <a:rPr lang="ru-RU" sz="2800" b="1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полет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спряжение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/>
                </a:solidFill>
              </a:rPr>
              <a:t>Гипотеза 4.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Если перед ТЬ - Е значит это глагол первого спряжения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487375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-Что рыцарь спрашивал?</a:t>
            </a:r>
            <a:endParaRPr lang="ru-RU" sz="3200" dirty="0" smtClean="0"/>
          </a:p>
          <a:p>
            <a:r>
              <a:rPr lang="ru-RU" sz="3200" b="1" dirty="0" smtClean="0"/>
              <a:t>-Что </a:t>
            </a:r>
            <a:r>
              <a:rPr lang="ru-RU" sz="3200" b="1" dirty="0" err="1" smtClean="0"/>
              <a:t>глагольчики</a:t>
            </a:r>
            <a:r>
              <a:rPr lang="ru-RU" sz="3200" b="1" dirty="0" smtClean="0"/>
              <a:t> отвечали?</a:t>
            </a:r>
            <a:endParaRPr lang="ru-RU" sz="3200" dirty="0" smtClean="0"/>
          </a:p>
          <a:p>
            <a:r>
              <a:rPr lang="ru-RU" sz="3200" b="1" dirty="0" smtClean="0"/>
              <a:t>-Как рыцарь безошибочно определял, где живут </a:t>
            </a:r>
            <a:r>
              <a:rPr lang="ru-RU" sz="3200" b="1" dirty="0" err="1" smtClean="0"/>
              <a:t>глагольчики</a:t>
            </a:r>
            <a:r>
              <a:rPr lang="ru-RU" sz="3200" b="1" dirty="0" smtClean="0"/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914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План урока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5146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Словарно-орфографическая работа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Минутка чистописания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Открытие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Тренируемся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Итоги. Домашнее задание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9812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Люб</a:t>
            </a:r>
            <a:r>
              <a:rPr lang="ru-RU" sz="2800" b="1" u="sng" dirty="0" smtClean="0"/>
              <a:t>я</a:t>
            </a:r>
            <a:r>
              <a:rPr lang="ru-RU" sz="2800" b="1" dirty="0" smtClean="0"/>
              <a:t>т –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Тонут –  </a:t>
            </a:r>
            <a:r>
              <a:rPr lang="en-US" sz="2800" b="1" dirty="0" smtClean="0"/>
              <a:t>I</a:t>
            </a:r>
            <a:endParaRPr lang="ru-RU" sz="2800" b="1" dirty="0" smtClean="0"/>
          </a:p>
          <a:p>
            <a:r>
              <a:rPr lang="ru-RU" sz="2800" b="1" dirty="0" smtClean="0"/>
              <a:t>                  Стоят – 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Кол..т – </a:t>
            </a:r>
            <a:r>
              <a:rPr lang="en-US" sz="2800" b="1" dirty="0" smtClean="0"/>
              <a:t> </a:t>
            </a:r>
            <a:r>
              <a:rPr lang="ru-RU" sz="2800" b="1" dirty="0" smtClean="0"/>
              <a:t>Я –Ю ?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10000" y="2133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3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9812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Люб</a:t>
            </a:r>
            <a:r>
              <a:rPr lang="ru-RU" sz="2800" b="1" u="sng" dirty="0" smtClean="0"/>
              <a:t>я</a:t>
            </a:r>
            <a:r>
              <a:rPr lang="ru-RU" sz="2800" b="1" dirty="0" smtClean="0"/>
              <a:t>т –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Тонут –  </a:t>
            </a:r>
            <a:r>
              <a:rPr lang="en-US" sz="2800" b="1" dirty="0" smtClean="0"/>
              <a:t>I</a:t>
            </a:r>
            <a:endParaRPr lang="ru-RU" sz="2800" b="1" dirty="0" smtClean="0"/>
          </a:p>
          <a:p>
            <a:r>
              <a:rPr lang="ru-RU" sz="2800" b="1" dirty="0" smtClean="0"/>
              <a:t>                  Стоят –  </a:t>
            </a:r>
            <a:r>
              <a:rPr lang="en-US" sz="2800" b="1" dirty="0" smtClean="0"/>
              <a:t>II</a:t>
            </a:r>
            <a:endParaRPr lang="ru-RU" sz="2800" b="1" dirty="0" smtClean="0"/>
          </a:p>
          <a:p>
            <a:r>
              <a:rPr lang="ru-RU" sz="2800" b="1" dirty="0" smtClean="0"/>
              <a:t>                  Кол</a:t>
            </a:r>
            <a:r>
              <a:rPr lang="ru-RU" sz="2800" b="1" dirty="0" smtClean="0">
                <a:solidFill>
                  <a:srgbClr val="FF0000"/>
                </a:solidFill>
              </a:rPr>
              <a:t>ю</a:t>
            </a:r>
            <a:r>
              <a:rPr lang="ru-RU" sz="2800" b="1" dirty="0" smtClean="0"/>
              <a:t>т – </a:t>
            </a:r>
            <a:r>
              <a:rPr lang="en-US" sz="2800" b="1" dirty="0" smtClean="0"/>
              <a:t>I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10000" y="2133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3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382000" cy="4873752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Бегаешь, делать, летишь, приходит, жалуется, поймаем, строить, проявят, сжать, сжимать.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Сдадим экзамен на право быть вице-мэром этих двух городов </a:t>
            </a:r>
            <a:r>
              <a:rPr lang="ru-RU" sz="3200" b="1" dirty="0" err="1" smtClean="0">
                <a:solidFill>
                  <a:schemeClr val="tx2"/>
                </a:solidFill>
              </a:rPr>
              <a:t>Первоспряженска</a:t>
            </a:r>
            <a:r>
              <a:rPr lang="ru-RU" sz="3200" b="1" dirty="0" smtClean="0">
                <a:solidFill>
                  <a:schemeClr val="tx2"/>
                </a:solidFill>
              </a:rPr>
              <a:t> и </a:t>
            </a:r>
            <a:r>
              <a:rPr lang="ru-RU" sz="3200" b="1" dirty="0" err="1" smtClean="0">
                <a:solidFill>
                  <a:schemeClr val="tx2"/>
                </a:solidFill>
              </a:rPr>
              <a:t>Второспряженска</a:t>
            </a:r>
            <a:r>
              <a:rPr lang="ru-RU" sz="3200" dirty="0" smtClean="0">
                <a:solidFill>
                  <a:schemeClr val="tx2"/>
                </a:solidFill>
              </a:rPr>
              <a:t>?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52400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ru-RU" sz="3600" b="1" dirty="0" smtClean="0"/>
              <a:t>Давай не будим </a:t>
            </a:r>
            <a:r>
              <a:rPr lang="ru-RU" sz="3600" b="1" dirty="0" err="1" smtClean="0"/>
              <a:t>ссореться</a:t>
            </a:r>
            <a:r>
              <a:rPr lang="ru-RU" sz="3600" b="1" dirty="0" smtClean="0"/>
              <a:t>!</a:t>
            </a:r>
            <a:endParaRPr lang="ru-RU" sz="3600" dirty="0" smtClean="0"/>
          </a:p>
          <a:p>
            <a:pPr algn="ctr"/>
            <a:r>
              <a:rPr lang="ru-RU" sz="3600" b="1" dirty="0" smtClean="0"/>
              <a:t>Лучше </a:t>
            </a:r>
            <a:r>
              <a:rPr lang="ru-RU" sz="3600" b="1" dirty="0" err="1" smtClean="0"/>
              <a:t>помиремся</a:t>
            </a:r>
            <a:r>
              <a:rPr lang="ru-RU" sz="3600" b="1" dirty="0" smtClean="0"/>
              <a:t>!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914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План урока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5146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Словарно-орфографическая работа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Минутка чистописания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Открытие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Тренируемся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Итоги. Домашнее задание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533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Лесенка успеха</a:t>
            </a:r>
            <a:endParaRPr lang="ru-RU" sz="3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28600" y="5029200"/>
            <a:ext cx="0" cy="1600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8600" y="5029200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057400" y="3429000"/>
            <a:ext cx="0" cy="1600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57400" y="3429000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886200" y="1828800"/>
            <a:ext cx="0" cy="1600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86200" y="1828800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" y="51054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Ничего не понял, новое правило не усвоил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4290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понравился, узнал новое правило, но ещё плохо умею его применять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18288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Хорошо поработал, узнал новое правило, понял, как его применять. Урок прошёл с пользой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3" grpId="0" build="p"/>
      <p:bldP spid="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8382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«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Расшифруй слова</a:t>
            </a:r>
            <a:r>
              <a:rPr lang="ru-RU" sz="2800" dirty="0" smtClean="0">
                <a:solidFill>
                  <a:schemeClr val="tx2"/>
                </a:solidFill>
              </a:rPr>
              <a:t>»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981200"/>
            <a:ext cx="6324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800" b="1" dirty="0" smtClean="0"/>
              <a:t>Дорог, </a:t>
            </a:r>
            <a:r>
              <a:rPr lang="ru-RU" sz="2800" b="1" dirty="0" err="1" smtClean="0"/>
              <a:t>рипго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тёди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гароод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леибт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95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Идёт – </a:t>
            </a:r>
            <a:r>
              <a:rPr lang="en-US" sz="3600" dirty="0" smtClean="0"/>
              <a:t>I </a:t>
            </a:r>
            <a:r>
              <a:rPr lang="ru-RU" sz="3600" dirty="0" smtClean="0"/>
              <a:t>вариант</a:t>
            </a:r>
          </a:p>
          <a:p>
            <a:r>
              <a:rPr lang="ru-RU" sz="3600" dirty="0" smtClean="0"/>
              <a:t>Молчит – </a:t>
            </a:r>
            <a:r>
              <a:rPr lang="en-US" sz="3600" dirty="0" smtClean="0"/>
              <a:t>II </a:t>
            </a:r>
            <a:r>
              <a:rPr lang="ru-RU" sz="3600" dirty="0" smtClean="0"/>
              <a:t>вариант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26619" y="349981"/>
            <a:ext cx="3185986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«Я молодец!»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«Могу и лучше.»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«В следующий раз постараюсь»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1" y="380999"/>
          <a:ext cx="8153399" cy="5791201"/>
        </p:xfrm>
        <a:graphic>
          <a:graphicData uri="http://schemas.openxmlformats.org/drawingml/2006/table">
            <a:tbl>
              <a:tblPr/>
              <a:tblGrid>
                <a:gridCol w="875939"/>
                <a:gridCol w="873736"/>
                <a:gridCol w="1717723"/>
                <a:gridCol w="1405910"/>
                <a:gridCol w="1717723"/>
                <a:gridCol w="1562368"/>
              </a:tblGrid>
              <a:tr h="827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Число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Лицо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спряжение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Окончания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спряжение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Окончание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94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Единственное число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1-е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2-е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3-е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 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прыгаю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 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прыгаешь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прыгает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-у (-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-ешь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ет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вижу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видишь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видит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-у (-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ишь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ит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94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Множественное число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1-е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2-е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3-е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прыгаем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прыгаете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прыгают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-ем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ете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ут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(-ют)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видим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видите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   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видят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ите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ат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(-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ят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2019" y="866002"/>
            <a:ext cx="8597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стро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спряжение,</a:t>
            </a:r>
            <a:r>
              <a:rPr lang="ru-RU" sz="2800" b="1" dirty="0" smtClean="0"/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в глаголе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спр</a:t>
            </a:r>
            <a:r>
              <a:rPr lang="ru-RU" sz="2800" b="1" dirty="0" smtClean="0"/>
              <a:t>. ед.ч пишу окончание -ишь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9906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91000" y="9906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981200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Люб</a:t>
            </a:r>
            <a:r>
              <a:rPr lang="ru-RU" sz="2800" b="1" u="sng" dirty="0" smtClean="0"/>
              <a:t>..</a:t>
            </a:r>
            <a:r>
              <a:rPr lang="ru-RU" sz="2800" b="1" dirty="0" smtClean="0"/>
              <a:t>т – </a:t>
            </a:r>
          </a:p>
          <a:p>
            <a:r>
              <a:rPr lang="ru-RU" sz="2800" b="1" dirty="0" smtClean="0"/>
              <a:t>                  Тон..т –  </a:t>
            </a:r>
          </a:p>
          <a:p>
            <a:r>
              <a:rPr lang="ru-RU" sz="2800" b="1" dirty="0" smtClean="0"/>
              <a:t>                  Сто..т – </a:t>
            </a:r>
          </a:p>
          <a:p>
            <a:r>
              <a:rPr lang="ru-RU" sz="2800" b="1" dirty="0" smtClean="0"/>
              <a:t>                  Кол..т – 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10000" y="2133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3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679</TotalTime>
  <Words>554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Тема урока: «Определение спряжения по инфинитиву»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Пуговка</dc:creator>
  <cp:lastModifiedBy>Admin</cp:lastModifiedBy>
  <cp:revision>53</cp:revision>
  <dcterms:created xsi:type="dcterms:W3CDTF">2011-12-18T14:43:28Z</dcterms:created>
  <dcterms:modified xsi:type="dcterms:W3CDTF">2015-01-09T18:31:06Z</dcterms:modified>
</cp:coreProperties>
</file>