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56" r:id="rId4"/>
    <p:sldId id="275" r:id="rId5"/>
    <p:sldId id="257" r:id="rId6"/>
    <p:sldId id="276" r:id="rId7"/>
    <p:sldId id="258" r:id="rId8"/>
    <p:sldId id="259" r:id="rId9"/>
    <p:sldId id="277" r:id="rId10"/>
    <p:sldId id="260" r:id="rId11"/>
    <p:sldId id="278" r:id="rId12"/>
    <p:sldId id="261" r:id="rId13"/>
    <p:sldId id="279" r:id="rId14"/>
    <p:sldId id="262" r:id="rId15"/>
    <p:sldId id="288" r:id="rId16"/>
    <p:sldId id="263" r:id="rId17"/>
    <p:sldId id="280" r:id="rId18"/>
    <p:sldId id="264" r:id="rId19"/>
    <p:sldId id="281" r:id="rId20"/>
    <p:sldId id="270" r:id="rId21"/>
    <p:sldId id="282" r:id="rId22"/>
    <p:sldId id="271" r:id="rId23"/>
    <p:sldId id="283" r:id="rId24"/>
    <p:sldId id="272" r:id="rId25"/>
    <p:sldId id="284" r:id="rId26"/>
    <p:sldId id="265" r:id="rId27"/>
    <p:sldId id="285" r:id="rId28"/>
    <p:sldId id="266" r:id="rId29"/>
    <p:sldId id="286" r:id="rId30"/>
    <p:sldId id="267" r:id="rId31"/>
    <p:sldId id="287" r:id="rId32"/>
    <p:sldId id="268" r:id="rId33"/>
    <p:sldId id="269"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4524" autoAdjust="0"/>
  </p:normalViewPr>
  <p:slideViewPr>
    <p:cSldViewPr>
      <p:cViewPr>
        <p:scale>
          <a:sx n="40" d="100"/>
          <a:sy n="40" d="100"/>
        </p:scale>
        <p:origin x="-888"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31.08.2014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31.08.2014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31.08.2014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31.08.2014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31.08.2014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31.08.2014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31.08.2014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31.08.2014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dirty="0" smtClean="0">
                <a:solidFill>
                  <a:schemeClr val="accent1">
                    <a:lumMod val="75000"/>
                  </a:schemeClr>
                </a:solidFill>
              </a:rPr>
              <a:t>ГОРОД, КОМФОРТНЫЙ ДЛЯ ЖИЗНИ</a:t>
            </a:r>
            <a:endParaRPr lang="ru-RU" sz="4800" dirty="0">
              <a:solidFill>
                <a:schemeClr val="accent1">
                  <a:lumMod val="75000"/>
                </a:schemeClr>
              </a:solidFill>
            </a:endParaRPr>
          </a:p>
        </p:txBody>
      </p:sp>
      <p:pic>
        <p:nvPicPr>
          <p:cNvPr id="1027" name="Picture 3" descr="C:\Users\Наталья\Desktop\город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229652">
            <a:off x="5289680" y="1572588"/>
            <a:ext cx="3837518" cy="27282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Наталья\Desktop\город.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17348">
            <a:off x="629678" y="1746725"/>
            <a:ext cx="3744749" cy="25353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Наталья\Desktop\город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3026" y="4077072"/>
            <a:ext cx="4824536" cy="256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613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solidFill>
              </a:rPr>
              <a:t>НАРВСКИЕ ВОРОТА</a:t>
            </a:r>
            <a:endParaRPr lang="ru-RU" b="1" dirty="0">
              <a:solidFill>
                <a:schemeClr val="tx2"/>
              </a:solidFill>
            </a:endParaRPr>
          </a:p>
        </p:txBody>
      </p:sp>
      <p:sp>
        <p:nvSpPr>
          <p:cNvPr id="3" name="Объект 2"/>
          <p:cNvSpPr>
            <a:spLocks noGrp="1"/>
          </p:cNvSpPr>
          <p:nvPr>
            <p:ph idx="1"/>
          </p:nvPr>
        </p:nvSpPr>
        <p:spPr>
          <a:xfrm>
            <a:off x="457200" y="1268760"/>
            <a:ext cx="8229600" cy="4857403"/>
          </a:xfrm>
        </p:spPr>
        <p:txBody>
          <a:bodyPr>
            <a:noAutofit/>
          </a:bodyPr>
          <a:lstStyle/>
          <a:p>
            <a:pPr marL="0" indent="0">
              <a:buNone/>
            </a:pPr>
            <a:r>
              <a:rPr lang="ru-RU" dirty="0" smtClean="0">
                <a:latin typeface="Times New Roman" pitchFamily="18" charset="0"/>
                <a:cs typeface="Times New Roman" pitchFamily="18" charset="0"/>
              </a:rPr>
              <a:t> 14 </a:t>
            </a:r>
            <a:r>
              <a:rPr lang="ru-RU" dirty="0">
                <a:latin typeface="Times New Roman" pitchFamily="18" charset="0"/>
                <a:cs typeface="Times New Roman" pitchFamily="18" charset="0"/>
              </a:rPr>
              <a:t>апреля 1814 года в Санкт-Петербург с курьером пришло известие о вступлении русских войск в Париж. Этим событием Россия победоносно завершила войну с </a:t>
            </a:r>
            <a:r>
              <a:rPr lang="ru-RU" dirty="0" smtClean="0">
                <a:latin typeface="Times New Roman" pitchFamily="18" charset="0"/>
                <a:cs typeface="Times New Roman" pitchFamily="18" charset="0"/>
              </a:rPr>
              <a:t>Францией. Среди </a:t>
            </a:r>
            <a:r>
              <a:rPr lang="ru-RU" dirty="0">
                <a:latin typeface="Times New Roman" pitchFamily="18" charset="0"/>
                <a:cs typeface="Times New Roman" pitchFamily="18" charset="0"/>
              </a:rPr>
              <a:t>всех планируемых мероприятий оказалась и установка торжественных триумфальных ворот на Петергофской дороге, по которой в Санкт-Петербург должны были прибыть войска.</a:t>
            </a:r>
          </a:p>
        </p:txBody>
      </p:sp>
    </p:spTree>
    <p:extLst>
      <p:ext uri="{BB962C8B-B14F-4D97-AF65-F5344CB8AC3E}">
        <p14:creationId xmlns:p14="http://schemas.microsoft.com/office/powerpoint/2010/main" val="1747246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Наталья\Desktop\ростр.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 y="260648"/>
            <a:ext cx="5936829" cy="465009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Наталья\Desktop\b.262.350.16777215.0.stories.lightgallery.resized.birzhevaja-ploschad-strelka-vasilevskogo-ostrova.13_4407__rostral_k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088238"/>
            <a:ext cx="3240360" cy="400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55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solidFill>
              </a:rPr>
              <a:t>РОСТРАЛЬНЫЕ КОЛОННЫ</a:t>
            </a:r>
            <a:endParaRPr lang="ru-RU" b="1" dirty="0">
              <a:solidFill>
                <a:schemeClr val="tx2"/>
              </a:solidFill>
            </a:endParaRPr>
          </a:p>
        </p:txBody>
      </p:sp>
      <p:sp>
        <p:nvSpPr>
          <p:cNvPr id="3" name="Объект 2"/>
          <p:cNvSpPr>
            <a:spLocks noGrp="1"/>
          </p:cNvSpPr>
          <p:nvPr>
            <p:ph idx="1"/>
          </p:nvPr>
        </p:nvSpPr>
        <p:spPr/>
        <p:txBody>
          <a:bodyPr/>
          <a:lstStyle/>
          <a:p>
            <a:pPr marL="0" indent="0">
              <a:buNone/>
            </a:pPr>
            <a:r>
              <a:rPr lang="ru-RU" dirty="0" smtClean="0">
                <a:latin typeface="Tahoma"/>
              </a:rPr>
              <a:t> </a:t>
            </a:r>
            <a:r>
              <a:rPr lang="ru-RU" dirty="0" smtClean="0">
                <a:latin typeface="Times New Roman" pitchFamily="18" charset="0"/>
                <a:cs typeface="Times New Roman" pitchFamily="18" charset="0"/>
              </a:rPr>
              <a:t>Ростральные </a:t>
            </a:r>
            <a:r>
              <a:rPr lang="ru-RU" dirty="0">
                <a:latin typeface="Times New Roman" pitchFamily="18" charset="0"/>
                <a:cs typeface="Times New Roman" pitchFamily="18" charset="0"/>
              </a:rPr>
              <a:t>колонны являются неотъемлемой частью ансамбля </a:t>
            </a:r>
            <a:r>
              <a:rPr lang="ru-RU" u="sng" dirty="0" smtClean="0">
                <a:latin typeface="Times New Roman" pitchFamily="18" charset="0"/>
                <a:cs typeface="Times New Roman" pitchFamily="18" charset="0"/>
              </a:rPr>
              <a:t>стрелки Васильевского острова</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Построены  одновременно со зданием Биржи в 1805-1810 годах.</a:t>
            </a:r>
          </a:p>
        </p:txBody>
      </p:sp>
    </p:spTree>
    <p:extLst>
      <p:ext uri="{BB962C8B-B14F-4D97-AF65-F5344CB8AC3E}">
        <p14:creationId xmlns:p14="http://schemas.microsoft.com/office/powerpoint/2010/main" val="1688498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Наталья\Desktop\Унив.сфинксы.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133"/>
            <a:ext cx="5184576" cy="41593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Наталья\Desktop\385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942946"/>
            <a:ext cx="4872540" cy="3654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341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solidFill>
              </a:rPr>
              <a:t>СФИНКСЫ</a:t>
            </a:r>
            <a:endParaRPr lang="ru-RU" b="1" dirty="0">
              <a:solidFill>
                <a:schemeClr val="tx2"/>
              </a:solidFill>
            </a:endParaRPr>
          </a:p>
        </p:txBody>
      </p:sp>
      <p:sp>
        <p:nvSpPr>
          <p:cNvPr id="3" name="Объект 2"/>
          <p:cNvSpPr>
            <a:spLocks noGrp="1"/>
          </p:cNvSpPr>
          <p:nvPr>
            <p:ph idx="1"/>
          </p:nvPr>
        </p:nvSpPr>
        <p:spPr/>
        <p:txBody>
          <a:bodyPr>
            <a:normAutofit fontScale="92500" lnSpcReduction="10000"/>
          </a:bodyPr>
          <a:lstStyle/>
          <a:p>
            <a:pPr marL="0" indent="0">
              <a:buNone/>
            </a:pPr>
            <a:r>
              <a:rPr lang="ru-RU" sz="3500" dirty="0" smtClean="0">
                <a:latin typeface="Times New Roman" pitchFamily="18" charset="0"/>
                <a:cs typeface="Times New Roman" pitchFamily="18" charset="0"/>
              </a:rPr>
              <a:t> Египетские </a:t>
            </a:r>
            <a:r>
              <a:rPr lang="ru-RU" sz="3500" dirty="0">
                <a:latin typeface="Times New Roman" pitchFamily="18" charset="0"/>
                <a:cs typeface="Times New Roman" pitchFamily="18" charset="0"/>
              </a:rPr>
              <a:t>сфинксы на Университетской набережной являются одним из неофициальных символов Санкт-Петербурга</a:t>
            </a:r>
            <a:r>
              <a:rPr lang="ru-RU" sz="3500" dirty="0" smtClean="0">
                <a:latin typeface="Times New Roman" pitchFamily="18" charset="0"/>
                <a:cs typeface="Times New Roman" pitchFamily="18" charset="0"/>
              </a:rPr>
              <a:t>.</a:t>
            </a:r>
          </a:p>
          <a:p>
            <a:pPr marL="0" indent="0">
              <a:buNone/>
            </a:pPr>
            <a:r>
              <a:rPr lang="ru-RU" sz="3500" dirty="0" smtClean="0">
                <a:latin typeface="Times New Roman" pitchFamily="18" charset="0"/>
                <a:cs typeface="Times New Roman" pitchFamily="18" charset="0"/>
              </a:rPr>
              <a:t> Есть </a:t>
            </a:r>
            <a:r>
              <a:rPr lang="ru-RU" sz="3500" dirty="0">
                <a:latin typeface="Times New Roman" pitchFamily="18" charset="0"/>
                <a:cs typeface="Times New Roman" pitchFamily="18" charset="0"/>
              </a:rPr>
              <a:t>поверье, что если погладить сфинкса, он станет покровителем и будет стеречь Ваше добро.</a:t>
            </a:r>
          </a:p>
          <a:p>
            <a:pPr marL="0" indent="0">
              <a:buNone/>
            </a:pPr>
            <a:r>
              <a:rPr lang="ru-RU" sz="3500" dirty="0">
                <a:latin typeface="Times New Roman" pitchFamily="18" charset="0"/>
                <a:cs typeface="Times New Roman" pitchFamily="18" charset="0"/>
              </a:rPr>
              <a:t> </a:t>
            </a:r>
            <a:r>
              <a:rPr lang="ru-RU" sz="3500" dirty="0" smtClean="0">
                <a:latin typeface="Times New Roman" pitchFamily="18" charset="0"/>
                <a:cs typeface="Times New Roman" pitchFamily="18" charset="0"/>
              </a:rPr>
              <a:t>Многие </a:t>
            </a:r>
            <a:r>
              <a:rPr lang="ru-RU" sz="3500" dirty="0">
                <a:latin typeface="Times New Roman" pitchFamily="18" charset="0"/>
                <a:cs typeface="Times New Roman" pitchFamily="18" charset="0"/>
              </a:rPr>
              <a:t>утверждают, что желания, загаданные у пристани рядом с сфинксами, исполняются.</a:t>
            </a:r>
          </a:p>
          <a:p>
            <a:pPr algn="just"/>
            <a:endParaRPr lang="ru-RU" dirty="0">
              <a:solidFill>
                <a:srgbClr val="353535"/>
              </a:solidFill>
              <a:latin typeface="Arial"/>
            </a:endParaRPr>
          </a:p>
          <a:p>
            <a:endParaRPr lang="ru-RU" dirty="0"/>
          </a:p>
        </p:txBody>
      </p:sp>
    </p:spTree>
    <p:extLst>
      <p:ext uri="{BB962C8B-B14F-4D97-AF65-F5344CB8AC3E}">
        <p14:creationId xmlns:p14="http://schemas.microsoft.com/office/powerpoint/2010/main" val="2341754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Наталья\Desktop\фото Питера\anichkov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032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solidFill>
              </a:rPr>
              <a:t>АНИЧКОВ МОСТ</a:t>
            </a:r>
            <a:endParaRPr lang="ru-RU" b="1" dirty="0">
              <a:solidFill>
                <a:schemeClr val="tx2"/>
              </a:solidFill>
            </a:endParaRPr>
          </a:p>
        </p:txBody>
      </p:sp>
      <p:sp>
        <p:nvSpPr>
          <p:cNvPr id="3" name="Объект 2"/>
          <p:cNvSpPr>
            <a:spLocks noGrp="1"/>
          </p:cNvSpPr>
          <p:nvPr>
            <p:ph idx="1"/>
          </p:nvPr>
        </p:nvSpPr>
        <p:spPr/>
        <p:txBody>
          <a:bodyPr>
            <a:normAutofit fontScale="85000" lnSpcReduction="20000"/>
          </a:bodyPr>
          <a:lstStyle/>
          <a:p>
            <a:pPr marL="0" indent="0">
              <a:buNone/>
            </a:pPr>
            <a:r>
              <a:rPr lang="ru-RU" dirty="0"/>
              <a:t>Интересно, что статуи коней, которые «смотрят» в сторону Адмиралтейства имеют на своих копытах подковы, в то время, как статуи коней, смотрящих в сторону площади Восстания подков не имеют. Распространенная легенда объясняет это тем, что в XVIII веке на Литейном проспекте располагались литейные мастерские (откуда проспект собственно и получил свое название) и кузницы. Поэтому, подкованные лошади «идут» от кузниц, к началу проспекта, а неподкованные лошади наоборот располагаются лицом в направлении Литейного проспекта.</a:t>
            </a:r>
          </a:p>
        </p:txBody>
      </p:sp>
    </p:spTree>
    <p:extLst>
      <p:ext uri="{BB962C8B-B14F-4D97-AF65-F5344CB8AC3E}">
        <p14:creationId xmlns:p14="http://schemas.microsoft.com/office/powerpoint/2010/main" val="129734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Наталья\Desktop\5098bd6152f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5832648" cy="324036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Наталья\Desktop\50d848f5f21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916" y="3284984"/>
            <a:ext cx="5328592"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174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solidFill>
              </a:rPr>
              <a:t>ДВОРЦОВАЯ ПЛОЩАДЬ</a:t>
            </a:r>
            <a:endParaRPr lang="ru-RU" b="1" dirty="0">
              <a:solidFill>
                <a:schemeClr val="tx2"/>
              </a:solidFill>
            </a:endParaRPr>
          </a:p>
        </p:txBody>
      </p:sp>
      <p:sp>
        <p:nvSpPr>
          <p:cNvPr id="3" name="Объект 2"/>
          <p:cNvSpPr>
            <a:spLocks noGrp="1"/>
          </p:cNvSpPr>
          <p:nvPr>
            <p:ph idx="1"/>
          </p:nvPr>
        </p:nvSpPr>
        <p:spPr>
          <a:xfrm>
            <a:off x="457200" y="1412776"/>
            <a:ext cx="8229600" cy="4713387"/>
          </a:xfrm>
        </p:spPr>
        <p:txBody>
          <a:bodyPr>
            <a:noAutofit/>
          </a:bodyPr>
          <a:lstStyle/>
          <a:p>
            <a:pPr marL="0" indent="0">
              <a:buNone/>
            </a:pPr>
            <a:r>
              <a:rPr lang="ru-RU" dirty="0">
                <a:latin typeface="Times New Roman" pitchFamily="18" charset="0"/>
                <a:cs typeface="Times New Roman" pitchFamily="18" charset="0"/>
              </a:rPr>
              <a:t>Главная площадь города. С одной ее стороны возвышается </a:t>
            </a:r>
            <a:r>
              <a:rPr lang="ru-RU" dirty="0" smtClean="0">
                <a:latin typeface="Times New Roman" pitchFamily="18" charset="0"/>
                <a:cs typeface="Times New Roman" pitchFamily="18" charset="0"/>
              </a:rPr>
              <a:t>Зимний </a:t>
            </a:r>
            <a:r>
              <a:rPr lang="ru-RU" dirty="0">
                <a:latin typeface="Times New Roman" pitchFamily="18" charset="0"/>
                <a:cs typeface="Times New Roman" pitchFamily="18" charset="0"/>
              </a:rPr>
              <a:t>дворец, с другой – полукруглое здание Главного штаба с аркой посередине. Площадь является памятником победы России в Отечественной войне 1812 года. </a:t>
            </a:r>
            <a:r>
              <a:rPr lang="ru-RU" dirty="0" smtClean="0">
                <a:latin typeface="Times New Roman" pitchFamily="18" charset="0"/>
                <a:cs typeface="Times New Roman" pitchFamily="18" charset="0"/>
              </a:rPr>
              <a:t>Украшают </a:t>
            </a:r>
            <a:r>
              <a:rPr lang="ru-RU" dirty="0">
                <a:latin typeface="Times New Roman" pitchFamily="18" charset="0"/>
                <a:cs typeface="Times New Roman" pitchFamily="18" charset="0"/>
              </a:rPr>
              <a:t>арку композиции из воинских доспехов и колесница Победы на крыше. </a:t>
            </a:r>
          </a:p>
        </p:txBody>
      </p:sp>
    </p:spTree>
    <p:extLst>
      <p:ext uri="{BB962C8B-B14F-4D97-AF65-F5344CB8AC3E}">
        <p14:creationId xmlns:p14="http://schemas.microsoft.com/office/powerpoint/2010/main" val="1188389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Наталья\Desktop\Петропавловк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357372"/>
            <a:ext cx="7776864" cy="580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619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Наталья\Desktop\b.262.350.16777215.0.stories.lightgallery.resized.dvortsovaja-ploschad.08_5400__stol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7564" y="1777432"/>
            <a:ext cx="4382908" cy="46759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Наталья\Desktop\5098bd6152f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28" y="476673"/>
            <a:ext cx="5496471"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938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7"/>
            <a:ext cx="7772400" cy="1008111"/>
          </a:xfrm>
        </p:spPr>
        <p:txBody>
          <a:bodyPr>
            <a:normAutofit fontScale="90000"/>
          </a:bodyPr>
          <a:lstStyle/>
          <a:p>
            <a:r>
              <a:rPr lang="ru-RU" b="1" dirty="0" smtClean="0">
                <a:solidFill>
                  <a:schemeClr val="tx2"/>
                </a:solidFill>
              </a:rPr>
              <a:t>ПЕТРОПАВЛОВСКАЯ КРЕПОСТЬ</a:t>
            </a:r>
            <a:endParaRPr lang="ru-RU" b="1" dirty="0">
              <a:solidFill>
                <a:schemeClr val="tx2"/>
              </a:solidFill>
            </a:endParaRPr>
          </a:p>
        </p:txBody>
      </p:sp>
      <p:sp>
        <p:nvSpPr>
          <p:cNvPr id="3" name="Подзаголовок 2"/>
          <p:cNvSpPr>
            <a:spLocks noGrp="1"/>
          </p:cNvSpPr>
          <p:nvPr>
            <p:ph type="subTitle" idx="1"/>
          </p:nvPr>
        </p:nvSpPr>
        <p:spPr>
          <a:xfrm>
            <a:off x="611560" y="1412776"/>
            <a:ext cx="7664896" cy="4968552"/>
          </a:xfrm>
        </p:spPr>
        <p:txBody>
          <a:bodyPr>
            <a:noAutofit/>
          </a:bodyPr>
          <a:lstStyle/>
          <a:p>
            <a:pPr algn="l"/>
            <a:r>
              <a:rPr lang="ru-RU" dirty="0">
                <a:solidFill>
                  <a:schemeClr val="tx1"/>
                </a:solidFill>
                <a:latin typeface="Times New Roman" pitchFamily="18" charset="0"/>
                <a:cs typeface="Times New Roman" pitchFamily="18" charset="0"/>
              </a:rPr>
              <a:t>Строительство Петропавловской крепости положило начало </a:t>
            </a:r>
            <a:r>
              <a:rPr lang="ru-RU" dirty="0" smtClean="0">
                <a:solidFill>
                  <a:schemeClr val="tx1"/>
                </a:solidFill>
                <a:latin typeface="Times New Roman" pitchFamily="18" charset="0"/>
                <a:cs typeface="Times New Roman" pitchFamily="18" charset="0"/>
              </a:rPr>
              <a:t>будущей </a:t>
            </a:r>
            <a:r>
              <a:rPr lang="ru-RU" dirty="0">
                <a:solidFill>
                  <a:schemeClr val="tx1"/>
                </a:solidFill>
                <a:latin typeface="Times New Roman" pitchFamily="18" charset="0"/>
                <a:cs typeface="Times New Roman" pitchFamily="18" charset="0"/>
              </a:rPr>
              <a:t>столице Российской Империи. Месторасположение будущей крепости было определено </a:t>
            </a:r>
            <a:r>
              <a:rPr lang="ru-RU" dirty="0" smtClean="0">
                <a:solidFill>
                  <a:schemeClr val="tx1"/>
                </a:solidFill>
                <a:latin typeface="Times New Roman" pitchFamily="18" charset="0"/>
                <a:cs typeface="Times New Roman" pitchFamily="18" charset="0"/>
              </a:rPr>
              <a:t>лично Петром </a:t>
            </a:r>
            <a:r>
              <a:rPr lang="ru-RU" dirty="0">
                <a:solidFill>
                  <a:schemeClr val="tx1"/>
                </a:solidFill>
                <a:latin typeface="Times New Roman" pitchFamily="18" charset="0"/>
                <a:cs typeface="Times New Roman" pitchFamily="18" charset="0"/>
              </a:rPr>
              <a:t>I. </a:t>
            </a:r>
            <a:r>
              <a:rPr lang="ru-RU" dirty="0" smtClean="0">
                <a:solidFill>
                  <a:schemeClr val="tx1"/>
                </a:solidFill>
                <a:latin typeface="Times New Roman" pitchFamily="18" charset="0"/>
                <a:cs typeface="Times New Roman" pitchFamily="18" charset="0"/>
              </a:rPr>
              <a:t>Важнейшим </a:t>
            </a:r>
            <a:r>
              <a:rPr lang="ru-RU" dirty="0">
                <a:solidFill>
                  <a:schemeClr val="tx1"/>
                </a:solidFill>
                <a:latin typeface="Times New Roman" pitchFamily="18" charset="0"/>
                <a:cs typeface="Times New Roman" pitchFamily="18" charset="0"/>
              </a:rPr>
              <a:t>сооружением крепости является Петропавловский собор. </a:t>
            </a:r>
            <a:endParaRPr lang="ru-RU" dirty="0" smtClean="0">
              <a:solidFill>
                <a:schemeClr val="tx1"/>
              </a:solidFill>
              <a:latin typeface="Times New Roman" pitchFamily="18" charset="0"/>
              <a:cs typeface="Times New Roman" pitchFamily="18" charset="0"/>
            </a:endParaRPr>
          </a:p>
          <a:p>
            <a:pPr algn="l"/>
            <a:r>
              <a:rPr lang="ru-RU" dirty="0" smtClean="0">
                <a:solidFill>
                  <a:schemeClr val="tx1"/>
                </a:solidFill>
                <a:latin typeface="Times New Roman" pitchFamily="18" charset="0"/>
                <a:cs typeface="Times New Roman" pitchFamily="18" charset="0"/>
              </a:rPr>
              <a:t>Высота </a:t>
            </a:r>
            <a:r>
              <a:rPr lang="ru-RU" dirty="0">
                <a:solidFill>
                  <a:schemeClr val="tx1"/>
                </a:solidFill>
                <a:latin typeface="Times New Roman" pitchFamily="18" charset="0"/>
                <a:cs typeface="Times New Roman" pitchFamily="18" charset="0"/>
              </a:rPr>
              <a:t>колокольни составляет 122,5 метра.</a:t>
            </a:r>
          </a:p>
        </p:txBody>
      </p:sp>
    </p:spTree>
    <p:extLst>
      <p:ext uri="{BB962C8B-B14F-4D97-AF65-F5344CB8AC3E}">
        <p14:creationId xmlns:p14="http://schemas.microsoft.com/office/powerpoint/2010/main" val="3982667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Наталья\Desktop\смольны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88" y="548680"/>
            <a:ext cx="8571983" cy="570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910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solidFill>
              </a:rPr>
              <a:t>СМОЛЬНЫЙ СОБОР</a:t>
            </a:r>
            <a:endParaRPr lang="ru-RU" b="1" dirty="0">
              <a:solidFill>
                <a:schemeClr val="tx2"/>
              </a:solidFill>
            </a:endParaRPr>
          </a:p>
        </p:txBody>
      </p:sp>
      <p:sp>
        <p:nvSpPr>
          <p:cNvPr id="3" name="Объект 2"/>
          <p:cNvSpPr>
            <a:spLocks noGrp="1"/>
          </p:cNvSpPr>
          <p:nvPr>
            <p:ph idx="1"/>
          </p:nvPr>
        </p:nvSpPr>
        <p:spPr>
          <a:xfrm>
            <a:off x="457200" y="1340768"/>
            <a:ext cx="8229600" cy="5184576"/>
          </a:xfrm>
        </p:spPr>
        <p:txBody>
          <a:bodyPr>
            <a:normAutofit/>
          </a:bodyPr>
          <a:lstStyle/>
          <a:p>
            <a:pPr marL="0" indent="0">
              <a:buNone/>
            </a:pPr>
            <a:r>
              <a:rPr lang="ru-RU" dirty="0">
                <a:latin typeface="Times New Roman" pitchFamily="18" charset="0"/>
                <a:cs typeface="Times New Roman" pitchFamily="18" charset="0"/>
              </a:rPr>
              <a:t>Собор Воскресения Христова (Смольный) был заложен в Санкт-Петербурге указом императрицы Елизаветы Петровны в 1748 году. </a:t>
            </a:r>
            <a:endParaRPr lang="ru-RU" dirty="0" smtClean="0">
              <a:latin typeface="Times New Roman" pitchFamily="18" charset="0"/>
              <a:cs typeface="Times New Roman" pitchFamily="18" charset="0"/>
            </a:endParaRPr>
          </a:p>
          <a:p>
            <a:pPr marL="0" indent="0">
              <a:buNone/>
            </a:pPr>
            <a:r>
              <a:rPr lang="ru-RU" dirty="0" smtClean="0">
                <a:latin typeface="Times New Roman" pitchFamily="18" charset="0"/>
                <a:cs typeface="Times New Roman" pitchFamily="18" charset="0"/>
              </a:rPr>
              <a:t>Собор </a:t>
            </a:r>
            <a:r>
              <a:rPr lang="ru-RU" dirty="0">
                <a:latin typeface="Times New Roman" pitchFamily="18" charset="0"/>
                <a:cs typeface="Times New Roman" pitchFamily="18" charset="0"/>
              </a:rPr>
              <a:t>был готов в </a:t>
            </a:r>
            <a:r>
              <a:rPr lang="en-US" dirty="0" smtClean="0">
                <a:latin typeface="Times New Roman" pitchFamily="18" charset="0"/>
                <a:cs typeface="Times New Roman" pitchFamily="18" charset="0"/>
              </a:rPr>
              <a:t>XIX</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веке</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его освящение состоялось 20 июля 1835 года. </a:t>
            </a:r>
          </a:p>
        </p:txBody>
      </p:sp>
    </p:spTree>
    <p:extLst>
      <p:ext uri="{BB962C8B-B14F-4D97-AF65-F5344CB8AC3E}">
        <p14:creationId xmlns:p14="http://schemas.microsoft.com/office/powerpoint/2010/main" val="4032709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Наталья\Desktop\спас на кров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95350"/>
            <a:ext cx="7620000"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932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solidFill>
              </a:rPr>
              <a:t>СПАС НА КРОВИ</a:t>
            </a:r>
            <a:endParaRPr lang="ru-RU" b="1" dirty="0">
              <a:solidFill>
                <a:schemeClr val="tx2"/>
              </a:solidFill>
            </a:endParaRPr>
          </a:p>
        </p:txBody>
      </p:sp>
      <p:sp>
        <p:nvSpPr>
          <p:cNvPr id="3" name="Объект 2"/>
          <p:cNvSpPr>
            <a:spLocks noGrp="1"/>
          </p:cNvSpPr>
          <p:nvPr>
            <p:ph idx="1"/>
          </p:nvPr>
        </p:nvSpPr>
        <p:spPr>
          <a:xfrm>
            <a:off x="457200" y="1268760"/>
            <a:ext cx="8229600" cy="4857403"/>
          </a:xfrm>
        </p:spPr>
        <p:txBody>
          <a:bodyPr>
            <a:normAutofit lnSpcReduction="10000"/>
          </a:bodyPr>
          <a:lstStyle/>
          <a:p>
            <a:pPr marL="0" indent="0">
              <a:buNone/>
            </a:pPr>
            <a:r>
              <a:rPr lang="ru-RU" dirty="0">
                <a:latin typeface="Times New Roman" pitchFamily="18" charset="0"/>
                <a:cs typeface="Times New Roman" pitchFamily="18" charset="0"/>
              </a:rPr>
              <a:t>Храм Воскресения Христова или, как его чаще называют Спас на крови, был построен в Санкт-Петербурге на месте трагической гибели Александра II, как общенародный памятник императору. Внутреннее пространство собора почти сплошь покрыто мозаикой, общая площадь которой составляет более семи тысяч квадратных метров. Это одна из крупнейших на территории Европы мозаичных коллекций.</a:t>
            </a:r>
          </a:p>
        </p:txBody>
      </p:sp>
    </p:spTree>
    <p:extLst>
      <p:ext uri="{BB962C8B-B14F-4D97-AF65-F5344CB8AC3E}">
        <p14:creationId xmlns:p14="http://schemas.microsoft.com/office/powerpoint/2010/main" val="4264561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Наталья\Desktop\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95350"/>
            <a:ext cx="7620000"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993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solidFill>
              </a:rPr>
              <a:t>ПЕТЕРГОФ</a:t>
            </a:r>
            <a:endParaRPr lang="ru-RU" b="1" dirty="0">
              <a:solidFill>
                <a:schemeClr val="tx2"/>
              </a:solidFill>
            </a:endParaRPr>
          </a:p>
        </p:txBody>
      </p:sp>
      <p:sp>
        <p:nvSpPr>
          <p:cNvPr id="3" name="Объект 2"/>
          <p:cNvSpPr>
            <a:spLocks noGrp="1"/>
          </p:cNvSpPr>
          <p:nvPr>
            <p:ph idx="1"/>
          </p:nvPr>
        </p:nvSpPr>
        <p:spPr/>
        <p:txBody>
          <a:bodyPr/>
          <a:lstStyle/>
          <a:p>
            <a:pPr marL="0" indent="0">
              <a:buNone/>
            </a:pPr>
            <a:r>
              <a:rPr lang="ru-RU" dirty="0"/>
              <a:t>Дворцово-парковый ансамбль в Петергофе начал создаваться в 1705 году императором Петром I. Петергоф - это роскошная летняя резиденция русских царей, расположенная на берегу Финского залива, и отчасти символизирующая успех Российской империи в борьбе за выход к Балтийскому морю. Главным украшением Петергофа является уникальная система фонтанов.</a:t>
            </a:r>
          </a:p>
        </p:txBody>
      </p:sp>
    </p:spTree>
    <p:extLst>
      <p:ext uri="{BB962C8B-B14F-4D97-AF65-F5344CB8AC3E}">
        <p14:creationId xmlns:p14="http://schemas.microsoft.com/office/powerpoint/2010/main" val="3235431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Наталья\Desktop\ц.село.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11560" y="260648"/>
            <a:ext cx="4392488" cy="4752528"/>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Наталья\Desktop\янт.комната.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4009" y="2348881"/>
            <a:ext cx="4176464"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656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solidFill>
              </a:rPr>
              <a:t>ЦАРСКОЕ СЕЛО</a:t>
            </a:r>
            <a:endParaRPr lang="ru-RU" b="1" dirty="0">
              <a:solidFill>
                <a:schemeClr val="tx2"/>
              </a:solidFill>
            </a:endParaRPr>
          </a:p>
        </p:txBody>
      </p:sp>
      <p:sp>
        <p:nvSpPr>
          <p:cNvPr id="3" name="Объект 2"/>
          <p:cNvSpPr>
            <a:spLocks noGrp="1"/>
          </p:cNvSpPr>
          <p:nvPr>
            <p:ph idx="1"/>
          </p:nvPr>
        </p:nvSpPr>
        <p:spPr>
          <a:xfrm>
            <a:off x="457200" y="1268760"/>
            <a:ext cx="8229600" cy="4857403"/>
          </a:xfrm>
        </p:spPr>
        <p:txBody>
          <a:bodyPr/>
          <a:lstStyle/>
          <a:p>
            <a:pPr marL="0" indent="0">
              <a:buNone/>
            </a:pPr>
            <a:r>
              <a:rPr lang="ru-RU" dirty="0"/>
              <a:t>Дворцово-парковый ансамбль в Царском Селе - некогда резиденция русских царей, а сейчас памятник мировой архитектуры и садово-паркового искусства XVIII - ХХ веков. Восхитительной жемчужиной комплекса является возрожденная в Большом Екатерининском дворце Янтарная комната. Сам дворец, выстроенный в стиле русского барокко, восхищает роскошью убранства.</a:t>
            </a:r>
          </a:p>
        </p:txBody>
      </p:sp>
    </p:spTree>
    <p:extLst>
      <p:ext uri="{BB962C8B-B14F-4D97-AF65-F5344CB8AC3E}">
        <p14:creationId xmlns:p14="http://schemas.microsoft.com/office/powerpoint/2010/main" val="2641567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Наталья\Desktop\павловс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95350"/>
            <a:ext cx="7620000"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74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476673"/>
            <a:ext cx="7558608" cy="936103"/>
          </a:xfrm>
        </p:spPr>
        <p:txBody>
          <a:bodyPr>
            <a:noAutofit/>
          </a:bodyPr>
          <a:lstStyle/>
          <a:p>
            <a:r>
              <a:rPr lang="ru-RU" b="1" dirty="0" smtClean="0">
                <a:solidFill>
                  <a:schemeClr val="tx2"/>
                </a:solidFill>
              </a:rPr>
              <a:t>АЛЕКСАНДРОВСКАЯ КОЛОННА</a:t>
            </a:r>
            <a:endParaRPr lang="ru-RU" b="1" dirty="0">
              <a:solidFill>
                <a:schemeClr val="tx2"/>
              </a:solidFill>
            </a:endParaRPr>
          </a:p>
        </p:txBody>
      </p:sp>
      <p:sp>
        <p:nvSpPr>
          <p:cNvPr id="3" name="Подзаголовок 2"/>
          <p:cNvSpPr>
            <a:spLocks noGrp="1"/>
          </p:cNvSpPr>
          <p:nvPr>
            <p:ph type="subTitle" idx="1"/>
          </p:nvPr>
        </p:nvSpPr>
        <p:spPr>
          <a:xfrm>
            <a:off x="467544" y="1556792"/>
            <a:ext cx="8208912" cy="5040560"/>
          </a:xfrm>
        </p:spPr>
        <p:txBody>
          <a:bodyPr>
            <a:noAutofit/>
          </a:bodyPr>
          <a:lstStyle/>
          <a:p>
            <a:pPr algn="l"/>
            <a:r>
              <a:rPr lang="ru-RU" dirty="0" smtClean="0">
                <a:solidFill>
                  <a:schemeClr val="tx1"/>
                </a:solidFill>
                <a:latin typeface="Times New Roman" pitchFamily="18" charset="0"/>
                <a:cs typeface="Times New Roman" pitchFamily="18" charset="0"/>
              </a:rPr>
              <a:t>Со </a:t>
            </a:r>
            <a:r>
              <a:rPr lang="ru-RU" dirty="0">
                <a:solidFill>
                  <a:schemeClr val="tx1"/>
                </a:solidFill>
                <a:latin typeface="Times New Roman" pitchFamily="18" charset="0"/>
                <a:cs typeface="Times New Roman" pitchFamily="18" charset="0"/>
              </a:rPr>
              <a:t>стороны Зимнего дворца - две крылатые фигуры с надписью: </a:t>
            </a:r>
            <a:r>
              <a:rPr lang="ru-RU" dirty="0" smtClean="0">
                <a:solidFill>
                  <a:schemeClr val="tx1"/>
                </a:solidFill>
                <a:latin typeface="Times New Roman" pitchFamily="18" charset="0"/>
                <a:cs typeface="Times New Roman" pitchFamily="18" charset="0"/>
              </a:rPr>
              <a:t>«Александру </a:t>
            </a:r>
            <a:r>
              <a:rPr lang="ru-RU" dirty="0">
                <a:solidFill>
                  <a:schemeClr val="tx1"/>
                </a:solidFill>
                <a:latin typeface="Times New Roman" pitchFamily="18" charset="0"/>
                <a:cs typeface="Times New Roman" pitchFamily="18" charset="0"/>
              </a:rPr>
              <a:t>I благодарная </a:t>
            </a:r>
            <a:r>
              <a:rPr lang="ru-RU" dirty="0" smtClean="0">
                <a:solidFill>
                  <a:schemeClr val="tx1"/>
                </a:solidFill>
                <a:latin typeface="Times New Roman" pitchFamily="18" charset="0"/>
                <a:cs typeface="Times New Roman" pitchFamily="18" charset="0"/>
              </a:rPr>
              <a:t>Россия». Торжественное открытие памятника состоялось 30 августа 1834 года.</a:t>
            </a:r>
          </a:p>
          <a:p>
            <a:pPr algn="l"/>
            <a:r>
              <a:rPr lang="ru-RU" dirty="0" smtClean="0">
                <a:solidFill>
                  <a:schemeClr val="tx1"/>
                </a:solidFill>
                <a:latin typeface="Times New Roman" pitchFamily="18" charset="0"/>
                <a:cs typeface="Times New Roman" pitchFamily="18" charset="0"/>
              </a:rPr>
              <a:t>На </a:t>
            </a:r>
            <a:r>
              <a:rPr lang="ru-RU" dirty="0">
                <a:solidFill>
                  <a:schemeClr val="tx1"/>
                </a:solidFill>
                <a:latin typeface="Times New Roman" pitchFamily="18" charset="0"/>
                <a:cs typeface="Times New Roman" pitchFamily="18" charset="0"/>
              </a:rPr>
              <a:t>торжественной церемонии император обратился к архитектору по </a:t>
            </a:r>
            <a:r>
              <a:rPr lang="ru-RU" dirty="0" err="1">
                <a:solidFill>
                  <a:schemeClr val="tx1"/>
                </a:solidFill>
                <a:latin typeface="Times New Roman" pitchFamily="18" charset="0"/>
                <a:cs typeface="Times New Roman" pitchFamily="18" charset="0"/>
              </a:rPr>
              <a:t>французски</a:t>
            </a:r>
            <a:r>
              <a:rPr lang="ru-RU" dirty="0">
                <a:solidFill>
                  <a:schemeClr val="tx1"/>
                </a:solidFill>
                <a:latin typeface="Times New Roman" pitchFamily="18" charset="0"/>
                <a:cs typeface="Times New Roman" pitchFamily="18" charset="0"/>
              </a:rPr>
              <a:t>: "</a:t>
            </a:r>
            <a:r>
              <a:rPr lang="ru-RU" i="1" dirty="0" err="1">
                <a:solidFill>
                  <a:schemeClr val="tx1"/>
                </a:solidFill>
                <a:latin typeface="Times New Roman" pitchFamily="18" charset="0"/>
                <a:cs typeface="Times New Roman" pitchFamily="18" charset="0"/>
              </a:rPr>
              <a:t>Монферран</a:t>
            </a:r>
            <a:r>
              <a:rPr lang="ru-RU" i="1" dirty="0">
                <a:solidFill>
                  <a:schemeClr val="tx1"/>
                </a:solidFill>
                <a:latin typeface="Times New Roman" pitchFamily="18" charset="0"/>
                <a:cs typeface="Times New Roman" pitchFamily="18" charset="0"/>
              </a:rPr>
              <a:t>, ваше творение достойно своего предназначения, вы воздвигли памятник самому себе</a:t>
            </a:r>
            <a:r>
              <a:rPr lang="ru-RU" dirty="0">
                <a:solidFill>
                  <a:schemeClr val="tx1"/>
                </a:solidFill>
                <a:latin typeface="Times New Roman" pitchFamily="18" charset="0"/>
                <a:cs typeface="Times New Roman" pitchFamily="18" charset="0"/>
              </a:rPr>
              <a:t>"</a:t>
            </a:r>
          </a:p>
          <a:p>
            <a:endParaRPr lang="ru-RU"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660376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solidFill>
              </a:rPr>
              <a:t>ПАВЛОВСК</a:t>
            </a:r>
            <a:endParaRPr lang="ru-RU" b="1" dirty="0">
              <a:solidFill>
                <a:schemeClr val="tx2"/>
              </a:solidFill>
            </a:endParaRPr>
          </a:p>
        </p:txBody>
      </p:sp>
      <p:sp>
        <p:nvSpPr>
          <p:cNvPr id="3" name="Объект 2"/>
          <p:cNvSpPr>
            <a:spLocks noGrp="1"/>
          </p:cNvSpPr>
          <p:nvPr>
            <p:ph idx="1"/>
          </p:nvPr>
        </p:nvSpPr>
        <p:spPr>
          <a:xfrm>
            <a:off x="457200" y="1268760"/>
            <a:ext cx="8229600" cy="4857403"/>
          </a:xfrm>
        </p:spPr>
        <p:txBody>
          <a:bodyPr>
            <a:normAutofit lnSpcReduction="10000"/>
          </a:bodyPr>
          <a:lstStyle/>
          <a:p>
            <a:pPr marL="0" indent="0">
              <a:buNone/>
            </a:pPr>
            <a:r>
              <a:rPr lang="ru-RU" dirty="0"/>
              <a:t>Павловский дворец был заложен 25 мая 1782 года и служил великокняжеской и императорской резиденцией. Павловский заповедник является одним из крупнейших пейзажных парков в Европе, и единственным из загородных парков вот уже в течение двух веков открытым для посещения публики. Центром всего дворцово-паркового комплекса является построенный для Павла I — Павловский дворец.</a:t>
            </a:r>
          </a:p>
        </p:txBody>
      </p:sp>
    </p:spTree>
    <p:extLst>
      <p:ext uri="{BB962C8B-B14F-4D97-AF65-F5344CB8AC3E}">
        <p14:creationId xmlns:p14="http://schemas.microsoft.com/office/powerpoint/2010/main" val="3452342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Наталья\Desktop\h1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95350"/>
            <a:ext cx="7620000"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810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solidFill>
              </a:rPr>
              <a:t>ПРИОРАТСКИЙ ДВОРЕЦ</a:t>
            </a:r>
            <a:endParaRPr lang="ru-RU" b="1" dirty="0">
              <a:solidFill>
                <a:schemeClr val="tx2"/>
              </a:solidFill>
            </a:endParaRPr>
          </a:p>
        </p:txBody>
      </p:sp>
      <p:sp>
        <p:nvSpPr>
          <p:cNvPr id="3" name="Объект 2"/>
          <p:cNvSpPr>
            <a:spLocks noGrp="1"/>
          </p:cNvSpPr>
          <p:nvPr>
            <p:ph idx="1"/>
          </p:nvPr>
        </p:nvSpPr>
        <p:spPr/>
        <p:txBody>
          <a:bodyPr/>
          <a:lstStyle/>
          <a:p>
            <a:pPr marL="0" indent="0">
              <a:buNone/>
            </a:pPr>
            <a:r>
              <a:rPr lang="ru-RU" dirty="0" err="1">
                <a:latin typeface="Times New Roman" pitchFamily="18" charset="0"/>
                <a:cs typeface="Times New Roman" pitchFamily="18" charset="0"/>
              </a:rPr>
              <a:t>Приоратский</a:t>
            </a:r>
            <a:r>
              <a:rPr lang="ru-RU" dirty="0">
                <a:latin typeface="Times New Roman" pitchFamily="18" charset="0"/>
                <a:cs typeface="Times New Roman" pitchFamily="18" charset="0"/>
              </a:rPr>
              <a:t> дворец был возведен в Гатчине на живописном берегу Черного озера для приора Мальтийского ордена. Является единственным сохранившимся памятником русского землебитного зодчества XVIII века. Дворец возведен талантливым русским архитектором Николаем Александровичем Львовым в 1798 году.</a:t>
            </a:r>
          </a:p>
        </p:txBody>
      </p:sp>
    </p:spTree>
    <p:extLst>
      <p:ext uri="{BB962C8B-B14F-4D97-AF65-F5344CB8AC3E}">
        <p14:creationId xmlns:p14="http://schemas.microsoft.com/office/powerpoint/2010/main" val="18162294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solidFill>
              </a:rPr>
              <a:t>ГОРОД МОСТОВ</a:t>
            </a:r>
            <a:endParaRPr lang="ru-RU" b="1" dirty="0">
              <a:solidFill>
                <a:schemeClr val="tx2"/>
              </a:solidFill>
            </a:endParaRPr>
          </a:p>
        </p:txBody>
      </p:sp>
      <p:pic>
        <p:nvPicPr>
          <p:cNvPr id="16386" name="Picture 2" descr="C:\Users\Наталья\Desktop\мосты.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282" y="1332378"/>
            <a:ext cx="6741086" cy="4976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196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Наталья\Desktop\ekaterina586567767876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121" y="764704"/>
            <a:ext cx="8110319"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915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solidFill>
              </a:rPr>
              <a:t>ПАМЯТНИК ЕКАТЕРИНЕ </a:t>
            </a:r>
            <a:r>
              <a:rPr lang="en-US" b="1" dirty="0" smtClean="0">
                <a:solidFill>
                  <a:schemeClr val="tx2"/>
                </a:solidFill>
              </a:rPr>
              <a:t>II</a:t>
            </a:r>
            <a:endParaRPr lang="ru-RU" b="1" dirty="0">
              <a:solidFill>
                <a:schemeClr val="tx2"/>
              </a:solidFill>
            </a:endParaRPr>
          </a:p>
        </p:txBody>
      </p:sp>
      <p:sp>
        <p:nvSpPr>
          <p:cNvPr id="3" name="Объект 2"/>
          <p:cNvSpPr>
            <a:spLocks noGrp="1"/>
          </p:cNvSpPr>
          <p:nvPr>
            <p:ph idx="1"/>
          </p:nvPr>
        </p:nvSpPr>
        <p:spPr/>
        <p:txBody>
          <a:bodyPr/>
          <a:lstStyle/>
          <a:p>
            <a:pPr marL="0" indent="0">
              <a:buNone/>
            </a:pPr>
            <a:r>
              <a:rPr lang="ru-RU" dirty="0" smtClean="0">
                <a:latin typeface="Times New Roman" pitchFamily="18" charset="0"/>
                <a:cs typeface="Times New Roman" pitchFamily="18" charset="0"/>
              </a:rPr>
              <a:t> Памятник </a:t>
            </a:r>
            <a:r>
              <a:rPr lang="ru-RU" dirty="0">
                <a:latin typeface="Times New Roman" pitchFamily="18" charset="0"/>
                <a:cs typeface="Times New Roman" pitchFamily="18" charset="0"/>
              </a:rPr>
              <a:t>Екатерине II расположен на </a:t>
            </a:r>
            <a:r>
              <a:rPr lang="ru-RU" dirty="0" smtClean="0">
                <a:latin typeface="Times New Roman" pitchFamily="18" charset="0"/>
                <a:cs typeface="Times New Roman" pitchFamily="18" charset="0"/>
              </a:rPr>
              <a:t>площади Островского, </a:t>
            </a:r>
            <a:r>
              <a:rPr lang="ru-RU" dirty="0">
                <a:latin typeface="Times New Roman" pitchFamily="18" charset="0"/>
                <a:cs typeface="Times New Roman" pitchFamily="18" charset="0"/>
              </a:rPr>
              <a:t>рядом с </a:t>
            </a:r>
            <a:r>
              <a:rPr lang="ru-RU" dirty="0" smtClean="0">
                <a:latin typeface="Times New Roman" pitchFamily="18" charset="0"/>
                <a:cs typeface="Times New Roman" pitchFamily="18" charset="0"/>
              </a:rPr>
              <a:t>Александрийским театром</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и зданием Публичной библиотеки.</a:t>
            </a:r>
          </a:p>
          <a:p>
            <a:pPr marL="0" indent="0">
              <a:buNone/>
            </a:pPr>
            <a:r>
              <a:rPr lang="ru-RU" dirty="0" smtClean="0">
                <a:latin typeface="Times New Roman" pitchFamily="18" charset="0"/>
                <a:cs typeface="Times New Roman" pitchFamily="18" charset="0"/>
              </a:rPr>
              <a:t> Открытие </a:t>
            </a:r>
            <a:r>
              <a:rPr lang="ru-RU" dirty="0">
                <a:latin typeface="Times New Roman" pitchFamily="18" charset="0"/>
                <a:cs typeface="Times New Roman" pitchFamily="18" charset="0"/>
              </a:rPr>
              <a:t>памятника состоялось 24 ноября 1873 года. Оно сопровождалось военным парадом и салютом. </a:t>
            </a:r>
          </a:p>
        </p:txBody>
      </p:sp>
    </p:spTree>
    <p:extLst>
      <p:ext uri="{BB962C8B-B14F-4D97-AF65-F5344CB8AC3E}">
        <p14:creationId xmlns:p14="http://schemas.microsoft.com/office/powerpoint/2010/main" val="415069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Наталья\Desktop\0011-016-Falkone-Etenn-Mor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35" y="764705"/>
            <a:ext cx="8456467" cy="5760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297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solidFill>
              </a:rPr>
              <a:t>МЕДНЫЙ ВСАДНИК</a:t>
            </a:r>
            <a:endParaRPr lang="ru-RU" b="1" dirty="0">
              <a:solidFill>
                <a:schemeClr val="tx2"/>
              </a:solidFill>
            </a:endParaRPr>
          </a:p>
        </p:txBody>
      </p:sp>
      <p:sp>
        <p:nvSpPr>
          <p:cNvPr id="3" name="Объект 2"/>
          <p:cNvSpPr>
            <a:spLocks noGrp="1"/>
          </p:cNvSpPr>
          <p:nvPr>
            <p:ph idx="1"/>
          </p:nvPr>
        </p:nvSpPr>
        <p:spPr>
          <a:xfrm>
            <a:off x="179512" y="1268760"/>
            <a:ext cx="8640960" cy="5400600"/>
          </a:xfrm>
        </p:spPr>
        <p:txBody>
          <a:bodyPr>
            <a:noAutofit/>
          </a:bodyPr>
          <a:lstStyle/>
          <a:p>
            <a:pPr marL="0" indent="0">
              <a:buNone/>
            </a:pPr>
            <a:r>
              <a:rPr lang="ru-RU" dirty="0">
                <a:latin typeface="Times New Roman" pitchFamily="18" charset="0"/>
                <a:cs typeface="Times New Roman" pitchFamily="18" charset="0"/>
              </a:rPr>
              <a:t>Памятник Петру </a:t>
            </a:r>
            <a:r>
              <a:rPr lang="ru-RU" dirty="0" smtClean="0">
                <a:latin typeface="Times New Roman" pitchFamily="18" charset="0"/>
                <a:cs typeface="Times New Roman" pitchFamily="18" charset="0"/>
              </a:rPr>
              <a:t>I расположен </a:t>
            </a:r>
            <a:r>
              <a:rPr lang="ru-RU" dirty="0">
                <a:latin typeface="Times New Roman" pitchFamily="18" charset="0"/>
                <a:cs typeface="Times New Roman" pitchFamily="18" charset="0"/>
              </a:rPr>
              <a:t>в </a:t>
            </a:r>
            <a:r>
              <a:rPr lang="ru-RU" dirty="0" smtClean="0">
                <a:latin typeface="Times New Roman" pitchFamily="18" charset="0"/>
                <a:cs typeface="Times New Roman" pitchFamily="18" charset="0"/>
              </a:rPr>
              <a:t>центре Сенатской площади. </a:t>
            </a:r>
            <a:r>
              <a:rPr lang="ru-RU" dirty="0">
                <a:latin typeface="Times New Roman" pitchFamily="18" charset="0"/>
                <a:cs typeface="Times New Roman" pitchFamily="18" charset="0"/>
              </a:rPr>
              <a:t>Автор скульптуры - французский скульптор </a:t>
            </a:r>
            <a:r>
              <a:rPr lang="ru-RU" dirty="0" err="1">
                <a:latin typeface="Times New Roman" pitchFamily="18" charset="0"/>
                <a:cs typeface="Times New Roman" pitchFamily="18" charset="0"/>
              </a:rPr>
              <a:t>Этьен</a:t>
            </a:r>
            <a:r>
              <a:rPr lang="ru-RU" dirty="0">
                <a:latin typeface="Times New Roman" pitchFamily="18" charset="0"/>
                <a:cs typeface="Times New Roman" pitchFamily="18" charset="0"/>
              </a:rPr>
              <a:t>-Морис Фальконе.</a:t>
            </a:r>
          </a:p>
          <a:p>
            <a:pPr marL="0" indent="0">
              <a:buNone/>
            </a:pPr>
            <a:r>
              <a:rPr lang="ru-RU" dirty="0" smtClean="0">
                <a:latin typeface="Times New Roman" pitchFamily="18" charset="0"/>
                <a:cs typeface="Times New Roman" pitchFamily="18" charset="0"/>
              </a:rPr>
              <a:t>Рядом </a:t>
            </a:r>
            <a:r>
              <a:rPr lang="ru-RU" dirty="0">
                <a:latin typeface="Times New Roman" pitchFamily="18" charset="0"/>
                <a:cs typeface="Times New Roman" pitchFamily="18" charset="0"/>
              </a:rPr>
              <a:t>находятся основанное императором </a:t>
            </a:r>
            <a:r>
              <a:rPr lang="ru-RU" u="sng" dirty="0" smtClean="0">
                <a:latin typeface="Times New Roman" pitchFamily="18" charset="0"/>
                <a:cs typeface="Times New Roman" pitchFamily="18" charset="0"/>
              </a:rPr>
              <a:t>Адмиралтейство</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здание главного законодательного органа царской России - Сената. </a:t>
            </a:r>
          </a:p>
        </p:txBody>
      </p:sp>
    </p:spTree>
    <p:extLst>
      <p:ext uri="{BB962C8B-B14F-4D97-AF65-F5344CB8AC3E}">
        <p14:creationId xmlns:p14="http://schemas.microsoft.com/office/powerpoint/2010/main" val="3076394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normAutofit fontScale="62500" lnSpcReduction="20000"/>
          </a:bodyPr>
          <a:lstStyle/>
          <a:p>
            <a:pPr marL="0" indent="0">
              <a:buNone/>
            </a:pPr>
            <a:r>
              <a:rPr lang="ru-RU" sz="4100" i="1" dirty="0" smtClean="0">
                <a:latin typeface="Times New Roman" pitchFamily="18" charset="0"/>
                <a:cs typeface="Times New Roman" pitchFamily="18" charset="0"/>
              </a:rPr>
              <a:t> </a:t>
            </a:r>
            <a:r>
              <a:rPr lang="ru-RU" sz="4600" i="1" dirty="0" smtClean="0">
                <a:latin typeface="Times New Roman" pitchFamily="18" charset="0"/>
                <a:cs typeface="Times New Roman" pitchFamily="18" charset="0"/>
              </a:rPr>
              <a:t>Нерукотворная </a:t>
            </a:r>
            <a:r>
              <a:rPr lang="ru-RU" sz="4600" i="1" dirty="0">
                <a:latin typeface="Times New Roman" pitchFamily="18" charset="0"/>
                <a:cs typeface="Times New Roman" pitchFamily="18" charset="0"/>
              </a:rPr>
              <a:t>здесь </a:t>
            </a:r>
            <a:r>
              <a:rPr lang="ru-RU" sz="4600" i="1" dirty="0" err="1">
                <a:latin typeface="Times New Roman" pitchFamily="18" charset="0"/>
                <a:cs typeface="Times New Roman" pitchFamily="18" charset="0"/>
              </a:rPr>
              <a:t>Росская</a:t>
            </a:r>
            <a:r>
              <a:rPr lang="ru-RU" sz="4600" i="1" dirty="0">
                <a:latin typeface="Times New Roman" pitchFamily="18" charset="0"/>
                <a:cs typeface="Times New Roman" pitchFamily="18" charset="0"/>
              </a:rPr>
              <a:t> гора,</a:t>
            </a:r>
            <a:r>
              <a:rPr lang="ru-RU" sz="4600" dirty="0">
                <a:latin typeface="Times New Roman" pitchFamily="18" charset="0"/>
                <a:cs typeface="Times New Roman" pitchFamily="18" charset="0"/>
              </a:rPr>
              <a:t/>
            </a:r>
            <a:br>
              <a:rPr lang="ru-RU" sz="4600" dirty="0">
                <a:latin typeface="Times New Roman" pitchFamily="18" charset="0"/>
                <a:cs typeface="Times New Roman" pitchFamily="18" charset="0"/>
              </a:rPr>
            </a:br>
            <a:r>
              <a:rPr lang="ru-RU" sz="4600" i="1" dirty="0">
                <a:latin typeface="Times New Roman" pitchFamily="18" charset="0"/>
                <a:cs typeface="Times New Roman" pitchFamily="18" charset="0"/>
              </a:rPr>
              <a:t>Вняв гласу Божию из уст Екатерины,</a:t>
            </a:r>
            <a:r>
              <a:rPr lang="ru-RU" sz="4600" dirty="0">
                <a:latin typeface="Times New Roman" pitchFamily="18" charset="0"/>
                <a:cs typeface="Times New Roman" pitchFamily="18" charset="0"/>
              </a:rPr>
              <a:t/>
            </a:r>
            <a:br>
              <a:rPr lang="ru-RU" sz="4600" dirty="0">
                <a:latin typeface="Times New Roman" pitchFamily="18" charset="0"/>
                <a:cs typeface="Times New Roman" pitchFamily="18" charset="0"/>
              </a:rPr>
            </a:br>
            <a:r>
              <a:rPr lang="ru-RU" sz="4600" i="1" dirty="0" err="1">
                <a:latin typeface="Times New Roman" pitchFamily="18" charset="0"/>
                <a:cs typeface="Times New Roman" pitchFamily="18" charset="0"/>
              </a:rPr>
              <a:t>Прешла</a:t>
            </a:r>
            <a:r>
              <a:rPr lang="ru-RU" sz="4600" i="1" dirty="0">
                <a:latin typeface="Times New Roman" pitchFamily="18" charset="0"/>
                <a:cs typeface="Times New Roman" pitchFamily="18" charset="0"/>
              </a:rPr>
              <a:t> во град Петров чрез </a:t>
            </a:r>
            <a:r>
              <a:rPr lang="ru-RU" sz="4600" i="1" dirty="0" err="1">
                <a:latin typeface="Times New Roman" pitchFamily="18" charset="0"/>
                <a:cs typeface="Times New Roman" pitchFamily="18" charset="0"/>
              </a:rPr>
              <a:t>Невския</a:t>
            </a:r>
            <a:r>
              <a:rPr lang="ru-RU" sz="4600" i="1" dirty="0">
                <a:latin typeface="Times New Roman" pitchFamily="18" charset="0"/>
                <a:cs typeface="Times New Roman" pitchFamily="18" charset="0"/>
              </a:rPr>
              <a:t> пучины</a:t>
            </a:r>
            <a:r>
              <a:rPr lang="ru-RU" sz="4600" dirty="0">
                <a:latin typeface="Times New Roman" pitchFamily="18" charset="0"/>
                <a:cs typeface="Times New Roman" pitchFamily="18" charset="0"/>
              </a:rPr>
              <a:t/>
            </a:r>
            <a:br>
              <a:rPr lang="ru-RU" sz="4600" dirty="0">
                <a:latin typeface="Times New Roman" pitchFamily="18" charset="0"/>
                <a:cs typeface="Times New Roman" pitchFamily="18" charset="0"/>
              </a:rPr>
            </a:br>
            <a:r>
              <a:rPr lang="ru-RU" sz="4600" i="1" dirty="0">
                <a:latin typeface="Times New Roman" pitchFamily="18" charset="0"/>
                <a:cs typeface="Times New Roman" pitchFamily="18" charset="0"/>
              </a:rPr>
              <a:t>И пала под стопы Великого Петра</a:t>
            </a:r>
            <a:r>
              <a:rPr lang="ru-RU" sz="4600" i="1" dirty="0" smtClean="0">
                <a:latin typeface="Times New Roman" pitchFamily="18" charset="0"/>
                <a:cs typeface="Times New Roman" pitchFamily="18" charset="0"/>
              </a:rPr>
              <a:t>.</a:t>
            </a:r>
          </a:p>
          <a:p>
            <a:pPr marL="0" indent="0">
              <a:buNone/>
            </a:pPr>
            <a:r>
              <a:rPr lang="ru-RU" sz="4600" dirty="0" smtClean="0">
                <a:latin typeface="Times New Roman" pitchFamily="18" charset="0"/>
                <a:cs typeface="Times New Roman" pitchFamily="18" charset="0"/>
              </a:rPr>
              <a:t> "</a:t>
            </a:r>
            <a:r>
              <a:rPr lang="ru-RU" sz="4600" dirty="0">
                <a:latin typeface="Times New Roman" pitchFamily="18" charset="0"/>
                <a:cs typeface="Times New Roman" pitchFamily="18" charset="0"/>
              </a:rPr>
              <a:t>Медным всадником" скульптуру в своей одноимённой поэме назвал А. С. Пушкин. Между тем, на самом деле она выполнена из бронзы. Но выражение "Медный всадник" стало настолько популярным, что стало практически официальным. А сам памятник Петру I стал одним из символов Санкт-Петербурга.</a:t>
            </a:r>
          </a:p>
          <a:p>
            <a:pPr marL="0" indent="0">
              <a:buNone/>
            </a:pPr>
            <a:r>
              <a:rPr lang="ru-RU" sz="4600" dirty="0" smtClean="0">
                <a:latin typeface="Times New Roman" pitchFamily="18" charset="0"/>
                <a:cs typeface="Times New Roman" pitchFamily="18" charset="0"/>
              </a:rPr>
              <a:t> Вес </a:t>
            </a:r>
            <a:r>
              <a:rPr lang="ru-RU" sz="4600" dirty="0">
                <a:latin typeface="Times New Roman" pitchFamily="18" charset="0"/>
                <a:cs typeface="Times New Roman" pitchFamily="18" charset="0"/>
              </a:rPr>
              <a:t>"Медного всадника" - 8 тонн, высота - более 5 метров.</a:t>
            </a:r>
          </a:p>
          <a:p>
            <a:endParaRPr lang="ru-RU" dirty="0"/>
          </a:p>
        </p:txBody>
      </p:sp>
    </p:spTree>
    <p:extLst>
      <p:ext uri="{BB962C8B-B14F-4D97-AF65-F5344CB8AC3E}">
        <p14:creationId xmlns:p14="http://schemas.microsoft.com/office/powerpoint/2010/main" val="721701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Наталья\Desktop\21_4904_narv_voro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50794"/>
            <a:ext cx="6696744" cy="595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744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673</Words>
  <Application>Microsoft Office PowerPoint</Application>
  <PresentationFormat>Экран (4:3)</PresentationFormat>
  <Paragraphs>42</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ГОРОД, КОМФОРТНЫЙ ДЛЯ ЖИЗНИ</vt:lpstr>
      <vt:lpstr>Презентация PowerPoint</vt:lpstr>
      <vt:lpstr>АЛЕКСАНДРОВСКАЯ КОЛОННА</vt:lpstr>
      <vt:lpstr>Презентация PowerPoint</vt:lpstr>
      <vt:lpstr>ПАМЯТНИК ЕКАТЕРИНЕ II</vt:lpstr>
      <vt:lpstr>Презентация PowerPoint</vt:lpstr>
      <vt:lpstr>МЕДНЫЙ ВСАДНИК</vt:lpstr>
      <vt:lpstr>Презентация PowerPoint</vt:lpstr>
      <vt:lpstr>Презентация PowerPoint</vt:lpstr>
      <vt:lpstr>НАРВСКИЕ ВОРОТА</vt:lpstr>
      <vt:lpstr>Презентация PowerPoint</vt:lpstr>
      <vt:lpstr>РОСТРАЛЬНЫЕ КОЛОННЫ</vt:lpstr>
      <vt:lpstr>Презентация PowerPoint</vt:lpstr>
      <vt:lpstr>СФИНКСЫ</vt:lpstr>
      <vt:lpstr>Презентация PowerPoint</vt:lpstr>
      <vt:lpstr>АНИЧКОВ МОСТ</vt:lpstr>
      <vt:lpstr>Презентация PowerPoint</vt:lpstr>
      <vt:lpstr>ДВОРЦОВАЯ ПЛОЩАДЬ</vt:lpstr>
      <vt:lpstr>Презентация PowerPoint</vt:lpstr>
      <vt:lpstr>ПЕТРОПАВЛОВСКАЯ КРЕПОСТЬ</vt:lpstr>
      <vt:lpstr>Презентация PowerPoint</vt:lpstr>
      <vt:lpstr>СМОЛЬНЫЙ СОБОР</vt:lpstr>
      <vt:lpstr>Презентация PowerPoint</vt:lpstr>
      <vt:lpstr>СПАС НА КРОВИ</vt:lpstr>
      <vt:lpstr>Презентация PowerPoint</vt:lpstr>
      <vt:lpstr>ПЕТЕРГОФ</vt:lpstr>
      <vt:lpstr>Презентация PowerPoint</vt:lpstr>
      <vt:lpstr>ЦАРСКОЕ СЕЛО</vt:lpstr>
      <vt:lpstr>Презентация PowerPoint</vt:lpstr>
      <vt:lpstr>ПАВЛОВСК</vt:lpstr>
      <vt:lpstr>Презентация PowerPoint</vt:lpstr>
      <vt:lpstr>ПРИОРАТСКИЙ ДВОРЕЦ</vt:lpstr>
      <vt:lpstr>ГОРОД МОСТОВ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 Медведева</dc:creator>
  <cp:lastModifiedBy>Наталья Медведева</cp:lastModifiedBy>
  <cp:revision>18</cp:revision>
  <dcterms:created xsi:type="dcterms:W3CDTF">2014-08-27T17:00:55Z</dcterms:created>
  <dcterms:modified xsi:type="dcterms:W3CDTF">2014-08-31T16:46:30Z</dcterms:modified>
</cp:coreProperties>
</file>