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599" autoAdjust="0"/>
  </p:normalViewPr>
  <p:slideViewPr>
    <p:cSldViewPr>
      <p:cViewPr varScale="1">
        <p:scale>
          <a:sx n="81" d="100"/>
          <a:sy n="81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A331A-362D-45D5-977B-6173188A002D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B27-1352-4C44-8F53-49822DE46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0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3B790-68A3-43CC-BE39-39CB8B12AFC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8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1BFD-139E-4981-8B85-99709D0CA219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67D56A-9671-4A5D-84ED-DDE73B4418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1BFD-139E-4981-8B85-99709D0CA219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D56A-9671-4A5D-84ED-DDE73B4418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1BFD-139E-4981-8B85-99709D0CA219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D56A-9671-4A5D-84ED-DDE73B4418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1BFD-139E-4981-8B85-99709D0CA219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C67D56A-9671-4A5D-84ED-DDE73B4418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1BFD-139E-4981-8B85-99709D0CA219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D56A-9671-4A5D-84ED-DDE73B44186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1BFD-139E-4981-8B85-99709D0CA219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D56A-9671-4A5D-84ED-DDE73B4418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1BFD-139E-4981-8B85-99709D0CA219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C67D56A-9671-4A5D-84ED-DDE73B44186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1BFD-139E-4981-8B85-99709D0CA219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D56A-9671-4A5D-84ED-DDE73B4418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1BFD-139E-4981-8B85-99709D0CA219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D56A-9671-4A5D-84ED-DDE73B4418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1BFD-139E-4981-8B85-99709D0CA219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D56A-9671-4A5D-84ED-DDE73B4418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1BFD-139E-4981-8B85-99709D0CA219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7D56A-9671-4A5D-84ED-DDE73B44186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381BFD-139E-4981-8B85-99709D0CA219}" type="datetimeFigureOut">
              <a:rPr lang="ru-RU" smtClean="0"/>
              <a:t>25.04.2014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67D56A-9671-4A5D-84ED-DDE73B44186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aster-test.net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puzzleit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ebus1.com/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ross.highcat.org/ru_RU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861048"/>
            <a:ext cx="8458200" cy="12223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Взнуздаева Наталья александровна-</a:t>
            </a:r>
            <a:br>
              <a:rPr lang="ru-RU" sz="2400" dirty="0" smtClean="0"/>
            </a:br>
            <a:r>
              <a:rPr lang="ru-RU" sz="2400" dirty="0" smtClean="0"/>
              <a:t>учитель начальной школы </a:t>
            </a:r>
            <a:r>
              <a:rPr lang="ru-RU" sz="2400" dirty="0" err="1" smtClean="0"/>
              <a:t>Гбоу</a:t>
            </a:r>
            <a:r>
              <a:rPr lang="ru-RU" sz="2400" dirty="0" smtClean="0"/>
              <a:t> г. Москвы </a:t>
            </a:r>
            <a:r>
              <a:rPr lang="ru-RU" sz="2400" dirty="0" err="1" smtClean="0"/>
              <a:t>сош</a:t>
            </a:r>
            <a:r>
              <a:rPr lang="ru-RU" sz="2400" dirty="0" smtClean="0"/>
              <a:t> № 2057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458200" cy="1562472"/>
          </a:xfrm>
        </p:spPr>
        <p:txBody>
          <a:bodyPr>
            <a:noAutofit/>
          </a:bodyPr>
          <a:lstStyle/>
          <a:p>
            <a:endParaRPr lang="ru-RU" sz="48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4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ИКТ НА УРОКАХ В НАЧАЛЬНОЙ ШКОЛЕ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60649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ЗАПОМИНАНИЕ МАТЕРИАЛА </a:t>
            </a:r>
          </a:p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(с использованием ИКТ)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3661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Запоминание материала</a:t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</a:rPr>
              <a:t>(ИКТ)</a:t>
            </a:r>
            <a:endParaRPr lang="ru-RU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1520" y="1628800"/>
            <a:ext cx="22860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ctr">
              <a:lnSpc>
                <a:spcPct val="90000"/>
              </a:lnSpc>
              <a:buFontTx/>
              <a:buNone/>
            </a:pPr>
            <a:r>
              <a:rPr lang="ru-RU" b="1" dirty="0"/>
              <a:t>Усваиваемый материал</a:t>
            </a:r>
            <a:r>
              <a:rPr lang="ru-RU" b="1" dirty="0">
                <a:cs typeface="Times New Roman" pitchFamily="18" charset="0"/>
              </a:rPr>
              <a:t> 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2590800" y="1752600"/>
            <a:ext cx="304800" cy="838200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895600" y="1676400"/>
            <a:ext cx="18288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fontAlgn="ctr">
              <a:lnSpc>
                <a:spcPct val="90000"/>
              </a:lnSpc>
              <a:buFontTx/>
              <a:buNone/>
            </a:pPr>
            <a:r>
              <a:rPr lang="ru-RU" sz="2800" b="1" dirty="0"/>
              <a:t>Метод</a:t>
            </a:r>
            <a:r>
              <a:rPr lang="ru-RU" sz="2800" b="1" dirty="0">
                <a:cs typeface="Times New Roman" pitchFamily="18" charset="0"/>
              </a:rPr>
              <a:t> </a:t>
            </a:r>
            <a:endParaRPr lang="ru-RU" sz="3200" b="1" dirty="0">
              <a:cs typeface="Times New Roman" pitchFamily="18" charset="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4724400" y="1752600"/>
            <a:ext cx="304800" cy="838200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029200" y="1676400"/>
            <a:ext cx="1600200" cy="914400"/>
          </a:xfrm>
          <a:prstGeom prst="rect">
            <a:avLst/>
          </a:prstGeom>
          <a:gradFill rotWithShape="0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fontAlgn="ctr">
              <a:lnSpc>
                <a:spcPct val="90000"/>
              </a:lnSpc>
              <a:buFontTx/>
              <a:buNone/>
            </a:pPr>
            <a:r>
              <a:rPr lang="ru-RU" sz="2800" b="1" dirty="0"/>
              <a:t>Ученик</a:t>
            </a: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6629400" y="1752600"/>
            <a:ext cx="304800" cy="838200"/>
          </a:xfrm>
          <a:prstGeom prst="right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934200" y="1676400"/>
            <a:ext cx="1958280" cy="914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0"/>
              </a:spcBef>
              <a:buFontTx/>
              <a:buNone/>
            </a:pPr>
            <a:r>
              <a:rPr lang="ru-RU" b="1" dirty="0">
                <a:solidFill>
                  <a:schemeClr val="tx2"/>
                </a:solidFill>
              </a:rPr>
              <a:t>Степень</a:t>
            </a:r>
          </a:p>
          <a:p>
            <a:pPr marL="342900" indent="-342900" algn="ctr">
              <a:lnSpc>
                <a:spcPct val="90000"/>
              </a:lnSpc>
              <a:buFontTx/>
              <a:buNone/>
            </a:pPr>
            <a:r>
              <a:rPr lang="ru-RU" b="1" dirty="0"/>
              <a:t>усвоенного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04800" y="2971800"/>
            <a:ext cx="2286000" cy="3124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ctr">
              <a:lnSpc>
                <a:spcPct val="90000"/>
              </a:lnSpc>
              <a:buFontTx/>
              <a:buNone/>
            </a:pPr>
            <a:r>
              <a:rPr lang="ru-RU" b="1" dirty="0"/>
              <a:t>Устное </a:t>
            </a:r>
          </a:p>
          <a:p>
            <a:pPr algn="ctr" fontAlgn="ctr">
              <a:lnSpc>
                <a:spcPct val="90000"/>
              </a:lnSpc>
              <a:buFontTx/>
              <a:buNone/>
            </a:pPr>
            <a:r>
              <a:rPr lang="ru-RU" b="1" dirty="0"/>
              <a:t>изложение</a:t>
            </a:r>
          </a:p>
          <a:p>
            <a:pPr algn="ctr" fontAlgn="ctr">
              <a:lnSpc>
                <a:spcPct val="90000"/>
              </a:lnSpc>
              <a:buFontTx/>
              <a:buNone/>
            </a:pPr>
            <a:r>
              <a:rPr lang="ru-RU" b="1" dirty="0"/>
              <a:t>+</a:t>
            </a:r>
          </a:p>
          <a:p>
            <a:pPr algn="ctr" fontAlgn="ctr">
              <a:lnSpc>
                <a:spcPct val="90000"/>
              </a:lnSpc>
              <a:buFontTx/>
              <a:buNone/>
            </a:pPr>
            <a:r>
              <a:rPr lang="ru-RU" b="1" dirty="0"/>
              <a:t>Визуализация</a:t>
            </a:r>
          </a:p>
          <a:p>
            <a:pPr algn="ctr" fontAlgn="ctr">
              <a:lnSpc>
                <a:spcPct val="90000"/>
              </a:lnSpc>
              <a:buFontTx/>
              <a:buNone/>
            </a:pPr>
            <a:r>
              <a:rPr lang="ru-RU" b="1" dirty="0"/>
              <a:t>+ </a:t>
            </a:r>
          </a:p>
          <a:p>
            <a:pPr algn="ctr" fontAlgn="ctr">
              <a:lnSpc>
                <a:spcPct val="90000"/>
              </a:lnSpc>
              <a:buFontTx/>
              <a:buNone/>
            </a:pPr>
            <a:r>
              <a:rPr lang="ru-RU" sz="2000" b="1" dirty="0"/>
              <a:t>Интерактивные </a:t>
            </a:r>
          </a:p>
          <a:p>
            <a:pPr algn="ctr" fontAlgn="ctr">
              <a:lnSpc>
                <a:spcPct val="90000"/>
              </a:lnSpc>
              <a:buFontTx/>
              <a:buNone/>
            </a:pPr>
            <a:r>
              <a:rPr lang="ru-RU" b="1" dirty="0"/>
              <a:t>обучающие </a:t>
            </a:r>
          </a:p>
          <a:p>
            <a:pPr algn="ctr" fontAlgn="ctr">
              <a:lnSpc>
                <a:spcPct val="90000"/>
              </a:lnSpc>
              <a:buFontTx/>
              <a:buNone/>
            </a:pPr>
            <a:r>
              <a:rPr lang="ru-RU" b="1" dirty="0"/>
              <a:t>программы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895600" y="2971800"/>
            <a:ext cx="1828800" cy="8892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342900" indent="-342900" algn="ctr" fontAlgn="ctr">
              <a:lnSpc>
                <a:spcPct val="90000"/>
              </a:lnSpc>
              <a:buFontTx/>
              <a:buNone/>
            </a:pPr>
            <a:r>
              <a:rPr lang="ru-RU" b="1" dirty="0"/>
              <a:t>Озвучение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2895600" y="4038600"/>
            <a:ext cx="18288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342900" indent="-342900" algn="ctr" fontAlgn="ctr">
              <a:lnSpc>
                <a:spcPct val="90000"/>
              </a:lnSpc>
              <a:buFontTx/>
              <a:buNone/>
            </a:pPr>
            <a:r>
              <a:rPr lang="ru-RU" b="1" dirty="0" smtClean="0"/>
              <a:t>Показ</a:t>
            </a:r>
            <a:endParaRPr lang="ru-RU" b="1" dirty="0"/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2895600" y="5181600"/>
            <a:ext cx="1828800" cy="914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fontAlgn="ctr">
              <a:lnSpc>
                <a:spcPct val="90000"/>
              </a:lnSpc>
              <a:buFontTx/>
              <a:buNone/>
            </a:pPr>
            <a:r>
              <a:rPr lang="ru-RU" b="1" dirty="0" err="1" smtClean="0"/>
              <a:t>Взаимо</a:t>
            </a:r>
            <a:r>
              <a:rPr lang="ru-RU" b="1" dirty="0" smtClean="0"/>
              <a:t>-</a:t>
            </a:r>
            <a:endParaRPr lang="ru-RU" b="1" dirty="0"/>
          </a:p>
          <a:p>
            <a:pPr marL="342900" indent="-342900" algn="ctr" fontAlgn="ctr">
              <a:lnSpc>
                <a:spcPct val="90000"/>
              </a:lnSpc>
              <a:buFontTx/>
              <a:buNone/>
            </a:pPr>
            <a:r>
              <a:rPr lang="ru-RU" b="1" dirty="0"/>
              <a:t> действие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029200" y="2971800"/>
            <a:ext cx="1600200" cy="914400"/>
          </a:xfrm>
          <a:prstGeom prst="rect">
            <a:avLst/>
          </a:prstGeom>
          <a:gradFill rotWithShape="0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fontAlgn="ctr">
              <a:lnSpc>
                <a:spcPct val="90000"/>
              </a:lnSpc>
              <a:buFontTx/>
              <a:buNone/>
            </a:pPr>
            <a:r>
              <a:rPr lang="ru-RU" b="1" dirty="0"/>
              <a:t>Услышал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5029200" y="4038600"/>
            <a:ext cx="1600200" cy="914400"/>
          </a:xfrm>
          <a:prstGeom prst="rect">
            <a:avLst/>
          </a:prstGeom>
          <a:gradFill rotWithShape="0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fontAlgn="ctr">
              <a:lnSpc>
                <a:spcPct val="90000"/>
              </a:lnSpc>
              <a:buFontTx/>
              <a:buNone/>
            </a:pPr>
            <a:r>
              <a:rPr lang="ru-RU" b="1" dirty="0"/>
              <a:t>Увидел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5029200" y="5181600"/>
            <a:ext cx="1600200" cy="914400"/>
          </a:xfrm>
          <a:prstGeom prst="rect">
            <a:avLst/>
          </a:prstGeom>
          <a:gradFill rotWithShape="0">
            <a:gsLst>
              <a:gs pos="0">
                <a:srgbClr val="007676"/>
              </a:gs>
              <a:gs pos="50000">
                <a:srgbClr val="00FFFF"/>
              </a:gs>
              <a:gs pos="100000">
                <a:srgbClr val="007676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 fontAlgn="ctr">
              <a:lnSpc>
                <a:spcPct val="90000"/>
              </a:lnSpc>
              <a:buFontTx/>
              <a:buNone/>
            </a:pPr>
            <a:r>
              <a:rPr lang="ru-RU" b="1" dirty="0"/>
              <a:t>Работал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934200" y="2971800"/>
            <a:ext cx="1905000" cy="31242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spcBef>
                <a:spcPct val="0"/>
              </a:spcBef>
              <a:buFontTx/>
              <a:buNone/>
            </a:pPr>
            <a:r>
              <a:rPr lang="ru-RU" sz="4800" b="1" dirty="0" smtClean="0">
                <a:solidFill>
                  <a:srgbClr val="FBE9EB"/>
                </a:solidFill>
              </a:rPr>
              <a:t>75</a:t>
            </a:r>
            <a:r>
              <a:rPr lang="ru-RU" sz="4800" b="1" dirty="0">
                <a:solidFill>
                  <a:srgbClr val="FBE9EB"/>
                </a:solidFill>
              </a:rPr>
              <a:t>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/>
      <p:bldP spid="8" grpId="0" animBg="1" autoUpdateAnimBg="0"/>
      <p:bldP spid="9" grpId="0" animBg="1"/>
      <p:bldP spid="10" grpId="0" animBg="1" autoUpdateAnimBg="0"/>
      <p:bldP spid="12" grpId="0" animBg="1"/>
      <p:bldP spid="13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Учитель или компьютер</a:t>
            </a:r>
            <a:endParaRPr lang="ru-RU" sz="4800" dirty="0"/>
          </a:p>
        </p:txBody>
      </p:sp>
      <p:pic>
        <p:nvPicPr>
          <p:cNvPr id="5" name="Содержимое 4" descr="http://im0-tub-ru.yandex.net/i?id=516293643-36-72&amp;n=21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28803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im6-tub-ru.yandex.net/i?id=151009581-05-72&amp;n=21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72816"/>
            <a:ext cx="30963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7-tub-ru.yandex.net/i?id=101594311-3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772816"/>
            <a:ext cx="1584176" cy="230425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9511" y="4365104"/>
            <a:ext cx="8712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Компьютер не заменяет учителя, а только дополняет его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Разумное использование компьютера на уроке продвигает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детей в интеллектуальном развитии, воспитывает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любознательность, творчество, научное мировоззрение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Однако, работая с детьми младшего школьного возраста мы должны помнить заповедь «НЕ НАВРЕДИ!»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3573016"/>
            <a:ext cx="83529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</a:rPr>
              <a:t>Уроки, на которых  использование ИКТ не средство обучения , а сама цель - малоэффективны. </a:t>
            </a:r>
            <a:endParaRPr lang="ru-RU" sz="4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9"/>
            <a:ext cx="85689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Негативные последствия воздействия средств ИКТ на субъектов образовательного процесса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72817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Индивидуализация свертывает и так дефицитное в учебном процессе живое диалогическое общение участников образовательного процесса - преподавателей и учащихся, учащихся между собой - и предлагает им суррогат общения в виде “диалога с компьютером”.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157193"/>
            <a:ext cx="8640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Существует вероятность, что, увлекшись применением ИКТ на уроках, учитель перейдет от развивающего обучения к наглядно-иллюстративным методам.</a:t>
            </a:r>
          </a:p>
          <a:p>
            <a:endParaRPr lang="ru-RU" dirty="0"/>
          </a:p>
        </p:txBody>
      </p:sp>
      <p:pic>
        <p:nvPicPr>
          <p:cNvPr id="19458" name="Picture 2" descr="http://im3-tub-ru.yandex.net/i?id=390109105-62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16832"/>
            <a:ext cx="3744416" cy="2880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Санпин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2.4.2.2821-10 «Санитарно-эпидемиологические требования к условиям и организации обучения в общеобразовательных учреждениях»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9" y="2348880"/>
          <a:ext cx="8496944" cy="4248473"/>
        </p:xfrm>
        <a:graphic>
          <a:graphicData uri="http://schemas.openxmlformats.org/drawingml/2006/table">
            <a:tbl>
              <a:tblPr/>
              <a:tblGrid>
                <a:gridCol w="642626"/>
                <a:gridCol w="1713670"/>
                <a:gridCol w="1071043"/>
                <a:gridCol w="1499461"/>
                <a:gridCol w="1356655"/>
                <a:gridCol w="1356655"/>
                <a:gridCol w="856834"/>
              </a:tblGrid>
              <a:tr h="39625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 </a:t>
                      </a:r>
                      <a:r>
                        <a:rPr lang="ru-RU" sz="1400" dirty="0" smtClean="0"/>
                        <a:t>Класс</a:t>
                      </a:r>
                      <a:endParaRPr lang="ru-RU" sz="14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Непрерывная длительность (мин.), не </a:t>
                      </a:r>
                      <a:r>
                        <a:rPr lang="ru-RU" sz="1600" b="1" dirty="0" smtClean="0"/>
                        <a:t>более</a:t>
                      </a:r>
                      <a:r>
                        <a:rPr lang="ru-RU" sz="1600" dirty="0"/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3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Просмотр статических изображений на учебных досках и экранах отраженного свечения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Просмотр телепередач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Просмотр динамических изображений на учебных досках и экранах отраженного свечения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Работа с изображением на индивидуальном мониторе компьютера и клавиатурой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Прослушивание аудиозаписи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Прослушивание аудиозаписи в наушниках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0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1-2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0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3-4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0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5-7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/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607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8-11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/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3132" y="2327564"/>
          <a:ext cx="8573985" cy="4310742"/>
        </p:xfrm>
        <a:graphic>
          <a:graphicData uri="http://schemas.openxmlformats.org/drawingml/2006/table">
            <a:tbl>
              <a:tblPr/>
              <a:tblGrid>
                <a:gridCol w="8573985"/>
              </a:tblGrid>
              <a:tr h="43107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Mcy;&amp;acy;&amp;scy;&amp;tcy;&amp;iecy;&amp;rcy;-&amp;Tcy;&amp;iecy;&amp;scy;&amp;t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769842" cy="8640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0905638">
            <a:off x="190026" y="2684904"/>
            <a:ext cx="254632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Мастер-Тест </a:t>
            </a:r>
            <a:r>
              <a:rPr lang="ru-RU" dirty="0" smtClean="0">
                <a:hlinkClick r:id="rId3"/>
              </a:rPr>
              <a:t>http://master-test</a:t>
            </a:r>
            <a:r>
              <a:rPr lang="en-US" dirty="0" err="1" smtClean="0">
                <a:hlinkClick r:id="rId3"/>
              </a:rPr>
              <a:t>.net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88640"/>
            <a:ext cx="5364088" cy="62478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Онлайн-сервис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«Мастер-Тест» позволяет создавать тесты. Сервис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бесплатный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и довольно функциональный. Он позволяет как составлять тесты, так и проводить тестирование в режиме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онлайн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 Тестирование доступно без регистрации, после прохождения теста на странице выводятся следующие результаты: количество пройденных тестовых заданий, количество правильных ответов, оценка, а также можно посмотреть допущенные ошибки и правильные ответы в каждом ТЗ. Для составления тестов необходима регистрация. Зарегистрированному пользователю доступно составление всех основных видов тестовых заданий: на выбор правильного ответа (единичного, множественного), на установление последовательности и соответствия, на ввод слов с клавиатуры.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Русский сервис создания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</a:rPr>
              <a:t>пазлов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</a:rPr>
              <a:t>Puzzle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</a:rPr>
              <a:t>It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Ссылка: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http://puzzleit.org/ 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 descr="http://katti.ucoz.ru/_pu/40/12583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6192688" cy="3600400"/>
          </a:xfrm>
          <a:prstGeom prst="rect">
            <a:avLst/>
          </a:prstGeom>
          <a:noFill/>
        </p:spPr>
      </p:pic>
      <p:pic>
        <p:nvPicPr>
          <p:cNvPr id="4" name="Picture 2" descr="&amp;Scy;&amp;ocy;&amp;zcy;&amp;dcy;&amp;acy;&amp;ncy;&amp;icy;&amp;iecy; &amp;scy;&amp;vcy;&amp;ocy;&amp;iecy;&amp;gcy;&amp;ocy; &amp;pcy;&amp;acy;&amp;zcy;&amp;lcy;&amp;acy; &amp;ocy;&amp;ncy;&amp;lcy;&amp;acy;&amp;jcy;&amp;n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7112"/>
            <a:ext cx="3419872" cy="24208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587" y="-182077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Генератор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ребусов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 descr="&amp;rcy;&amp;iecy;&amp;bcy;&amp;ucy;&amp;scy;&amp;y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359" y="2067321"/>
            <a:ext cx="1905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&amp;rcy;&amp;iecy;&amp;bcy;&amp;ucy;&amp;scy;&amp;y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&amp;rcy;&amp;iecy;&amp;bcy;&amp;ucy;&amp;scy;&amp;y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85" y="1556792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&amp;rcy;&amp;iecy;&amp;bcy;&amp;ucy;&amp;scy;&amp;y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935" y="2276872"/>
            <a:ext cx="19050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&amp;rcy;&amp;iecy;&amp;bcy;&amp;ucy;&amp;scy;&amp;y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060" y="1772816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&amp;rcy;&amp;iecy;&amp;bcy;&amp;ucy;&amp;scy;&amp;y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638" y="1772816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&amp;rcy;&amp;iecy;&amp;bcy;&amp;ucy;&amp;scy;&amp;y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387" y="1556792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&amp;rcy;&amp;iecy;&amp;bcy;&amp;ucy;&amp;scy;&amp;y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512" y="1556792"/>
            <a:ext cx="238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&amp;rcy;&amp;iecy;&amp;bcy;&amp;ucy;&amp;scy;&amp;y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81" y="1556792"/>
            <a:ext cx="1219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0751328">
            <a:off x="297421" y="4361969"/>
            <a:ext cx="3863366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hlinkClick r:id="rId8"/>
              </a:rPr>
              <a:t>http://</a:t>
            </a:r>
            <a:r>
              <a:rPr lang="en-US" sz="3600" dirty="0" smtClean="0">
                <a:hlinkClick r:id="rId8"/>
              </a:rPr>
              <a:t>rebus1.com</a:t>
            </a:r>
            <a:r>
              <a:rPr lang="ru-RU" sz="3600" dirty="0" smtClean="0">
                <a:hlinkClick r:id="rId8"/>
              </a:rPr>
              <a:t>/</a:t>
            </a:r>
            <a:r>
              <a:rPr lang="ru-RU" sz="3600" dirty="0"/>
              <a:t> </a:t>
            </a:r>
            <a:endParaRPr lang="ru-RU" sz="3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60648"/>
            <a:ext cx="1405372" cy="1189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" t="12458" r="4653" b="11943"/>
          <a:stretch/>
        </p:blipFill>
        <p:spPr>
          <a:xfrm>
            <a:off x="4499992" y="4869160"/>
            <a:ext cx="439248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41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Scy;&amp;ocy;&amp;scy;&amp;tcy;&amp;acy;&amp;vcy;&amp;lcy;&amp;yacy;&amp;iecy;&amp;mcy; &amp;ucy;&amp;chcy;&amp;iecy;&amp;bcy;&amp;ncy;&amp;ycy;&amp;jcy; &amp;kcy;&amp;rcy;&amp;ocy;&amp;scy;&amp;scy;&amp;vcy;&amp;ocy;&amp;rcy;&amp;dcy; &amp;ocy;&amp;ncy;&amp;lcy;&amp;acy;&amp;jcy;&amp;n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2392288"/>
          </a:xfrm>
          <a:prstGeom prst="rect">
            <a:avLst/>
          </a:prstGeom>
          <a:noFill/>
        </p:spPr>
      </p:pic>
      <p:pic>
        <p:nvPicPr>
          <p:cNvPr id="3" name="Picture 4" descr="http://katti.ucoz.ru/_pu/41/903874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4788024" cy="36724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32040" y="260648"/>
            <a:ext cx="39959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Как  составить кроссворд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онлайн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 из набора слов и скачать в </a:t>
            </a:r>
            <a:r>
              <a:rPr lang="ru-RU" sz="2000" b="1" dirty="0" err="1" smtClean="0">
                <a:solidFill>
                  <a:schemeClr val="bg2">
                    <a:lumMod val="25000"/>
                  </a:schemeClr>
                </a:solidFill>
              </a:rPr>
              <a:t>Word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  <a:p>
            <a:pPr algn="just"/>
            <a:endParaRPr lang="ru-RU" sz="2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Если у вас есть готовый набор слов, которые должны быть в кроссворде, воспользуйтесь сервисом составления кроссворда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онлайн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из слов – CROSS</a:t>
            </a:r>
          </a:p>
          <a:p>
            <a:pPr algn="just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Ссылка: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http://cross.highcat.org/ru_RU/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Слева введите набор своих слов, установите размер кроссворда в клетках (по умолчанию – 25 клеток) и нажмите кнопку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Создать кроссворд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917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6632"/>
            <a:ext cx="8280920" cy="66479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</a:rPr>
              <a:t>Начальная школа – это фундамент, от качества которого зависит дальнейшее обучение ребенка. И это налагает особую ответственность на учителя начальных классов, который должен не только научить читать, писать, заложить основы духовности ребенка и обучить способам учебной деятельности, но и научить работать с  информацией, применять новые информационные технологии и средства обучения.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072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13" y="2090172"/>
            <a:ext cx="87849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2038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620688"/>
            <a:ext cx="3384376" cy="563231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Одними из средств обучения в современной школе согласно новым стандартам становятся: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388" name="Picture 4" descr="http://im1-tub-ru.yandex.net/i?id=81197708-4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92696"/>
            <a:ext cx="3168352" cy="20882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390" name="Picture 6" descr="http://im6-tub-ru.yandex.net/i?id=332374952-1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05064"/>
            <a:ext cx="3168352" cy="21602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cxnSp>
        <p:nvCxnSpPr>
          <p:cNvPr id="13" name="Прямая со стрелкой 12"/>
          <p:cNvCxnSpPr>
            <a:stCxn id="3" idx="3"/>
            <a:endCxn id="16388" idx="1"/>
          </p:cNvCxnSpPr>
          <p:nvPr/>
        </p:nvCxnSpPr>
        <p:spPr>
          <a:xfrm flipV="1">
            <a:off x="3779912" y="1736812"/>
            <a:ext cx="1368152" cy="1700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3"/>
            <a:endCxn id="16390" idx="1"/>
          </p:cNvCxnSpPr>
          <p:nvPr/>
        </p:nvCxnSpPr>
        <p:spPr>
          <a:xfrm>
            <a:off x="3779912" y="3436844"/>
            <a:ext cx="1368152" cy="16483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917" y="548680"/>
            <a:ext cx="91031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Ресурсы ИКТ,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 используемые на уроках в начальной школе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3429000"/>
            <a:ext cx="3186257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Мультимедийные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презентации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5157192"/>
            <a:ext cx="5400600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Диски с </a:t>
            </a: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интерактивными программами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276872"/>
            <a:ext cx="214013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Web -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сайты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259632" y="1556792"/>
            <a:ext cx="2880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131840" y="1556792"/>
            <a:ext cx="288032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508104" y="1556792"/>
            <a:ext cx="288032" cy="3600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332656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Возможности использования ИКТ в начальной школе: 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556792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Создание и подготовка дидактических материалов (варианты заданий, таблицы, памятки, схемы, чертежи, демонстрационные таблицы и т.д.)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564904"/>
            <a:ext cx="8054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Создание презентаций на определенную тему по учебному материалу.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284984"/>
            <a:ext cx="5619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Использование готовых программных продуктов.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00506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Поиск и использование Интернет-ресурсов при подготовке уроков, внеклассного мероприятия, самообразования.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653136"/>
            <a:ext cx="81987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Создание мониторингов по отслеживанию результатов обучения и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воспитания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373216"/>
            <a:ext cx="3577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Создание текстовых работ.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805264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Обобщение методического опыта в электронном  виде.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526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Цели   использования   ИКТ: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96752"/>
            <a:ext cx="44491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повысить мотивацию обучения;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700808"/>
            <a:ext cx="63435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повысить эффективность процесса обучения;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467544" y="2204864"/>
            <a:ext cx="7371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способствовать активизации познавательной сферы обучающихся;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2996952"/>
            <a:ext cx="67115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совершенствовать методики проведения уроков;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15" y="3501008"/>
            <a:ext cx="86569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своевременно отслеживать результаты обучения и воспитания;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005064"/>
            <a:ext cx="6672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планировать и систематизировать свою работу;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509120"/>
            <a:ext cx="66872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использовать как средство самообразования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5013176"/>
            <a:ext cx="75688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качественно и быстро подготовить урок (мероприятие).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Основные направления информатизации начального образования: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84784"/>
            <a:ext cx="84969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использование ИКТ в качестве дидактического средства обучения (создание дидактических пособий, разработка и применение готовых компьютерных программ по различным предметам, использование в своей работе Интернет-ресурсов и т.д.);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501008"/>
            <a:ext cx="84249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проведение урока с использованием ИТ (применение ИТ на отдельных этапах урока, использование ИТ для закрепления и контроля знаний, организация групповой и индивидуальной работы, внеклассной работы и работы с родителями);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5373216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осуществление проектной деятельности младших школьников с использованием ИКТ.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3976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Применение    ИКТ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78267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дает возможность более доступно учить чему-то новому;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340768"/>
            <a:ext cx="56851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качественно объяснить новый материал;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772816"/>
            <a:ext cx="6502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сэкономить время на повторение пройденного;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276872"/>
            <a:ext cx="835292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позволяет воспринимать лучше, т.к. зрительное восприятие дает объёмное и полное запоминание новой темы. Поэтому даже самая сложная тема быстрее воспринимается обучающимися, причем не только успевающими, но и отстающими;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149080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даёт возможность представить уникальные материалы (картины, рукописи, видеофрагменты, звукозаписи и.д.);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085184"/>
            <a:ext cx="56086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повышает интерес к учебному процессу.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496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</a:rPr>
              <a:t>Мультимедийные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уроки помогают решить следующие дидактические задачи: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96752"/>
            <a:ext cx="52571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усвоить базовые знания по предмету;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772816"/>
            <a:ext cx="53710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систематизировать усвоенные знания;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348880"/>
            <a:ext cx="52393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сформировать навыки самоконтроля;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2924944"/>
            <a:ext cx="6220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сформировать мотивацию к учению в целом;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501008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оказать учебно-методическую помощь учащимся в самостоятельной работе над учебным материалом.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797</Words>
  <Application>Microsoft Office PowerPoint</Application>
  <PresentationFormat>Экран (4:3)</PresentationFormat>
  <Paragraphs>131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Взнуздаева Наталья александровна- учитель начальной школы Гбоу г. Москвы сош № 2057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Учитель или компьютер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Генератор ребусов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Взнуздаева Наталья александровна- учитель начальной школы Гбоу г. Москвы сош № 2057</dc:title>
  <dc:creator>User</dc:creator>
  <cp:lastModifiedBy>Наталья</cp:lastModifiedBy>
  <cp:revision>23</cp:revision>
  <dcterms:created xsi:type="dcterms:W3CDTF">2014-04-24T17:48:19Z</dcterms:created>
  <dcterms:modified xsi:type="dcterms:W3CDTF">2014-04-25T09:30:44Z</dcterms:modified>
</cp:coreProperties>
</file>