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83" r:id="rId4"/>
    <p:sldId id="282" r:id="rId5"/>
    <p:sldId id="284" r:id="rId6"/>
    <p:sldId id="280" r:id="rId7"/>
    <p:sldId id="277" r:id="rId8"/>
    <p:sldId id="270" r:id="rId9"/>
    <p:sldId id="273" r:id="rId10"/>
    <p:sldId id="272" r:id="rId11"/>
    <p:sldId id="271" r:id="rId12"/>
    <p:sldId id="274" r:id="rId13"/>
    <p:sldId id="268" r:id="rId14"/>
    <p:sldId id="275" r:id="rId15"/>
    <p:sldId id="266" r:id="rId16"/>
    <p:sldId id="292" r:id="rId17"/>
    <p:sldId id="263" r:id="rId18"/>
    <p:sldId id="260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FD6"/>
    <a:srgbClr val="0099FF"/>
    <a:srgbClr val="6699FF"/>
    <a:srgbClr val="3366FF"/>
    <a:srgbClr val="9933FF"/>
    <a:srgbClr val="0033CC"/>
    <a:srgbClr val="FF6600"/>
    <a:srgbClr val="3399FF"/>
    <a:srgbClr val="4895C4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2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orchrelay.sochi2014.com/ru/News/Kompaniya-Coca-Cola-prinyala-bolee-50000-zayavok-na-rol-fakelonoscev-Estafety-Olimpijskogo-ogn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if.ru/sport/article/558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2013.com/simvoly-olimpijskix-igr-v-sochi-v-2014/simvolika-olimpijskix-igr-2014/olimpijskij-ogon-sochi-2014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виз Олимпиады Сочи 2014"/>
          <p:cNvPicPr/>
          <p:nvPr/>
        </p:nvPicPr>
        <p:blipFill>
          <a:blip r:embed="rId2">
            <a:lum bright="40000"/>
          </a:blip>
          <a:srcRect r="50000" b="51877"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buNone/>
            </a:pP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3900" b="1" spc="300" dirty="0" err="1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Всекубанский</a:t>
            </a:r>
            <a:r>
              <a:rPr lang="ru-RU" sz="3900" b="1" spc="3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r">
              <a:buNone/>
            </a:pPr>
            <a:r>
              <a:rPr lang="ru-RU" sz="3900" b="1" spc="3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классный час </a:t>
            </a:r>
          </a:p>
          <a:p>
            <a:pPr algn="ctr">
              <a:buNone/>
            </a:pPr>
            <a:r>
              <a:rPr lang="ru-RU" sz="4400" b="1" spc="300" dirty="0" smtClean="0">
                <a:ln w="19050">
                  <a:solidFill>
                    <a:srgbClr val="0000FF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«Олимпийский старт Кубани»</a:t>
            </a:r>
          </a:p>
          <a:p>
            <a:pPr algn="ctr">
              <a:buNone/>
            </a:pPr>
            <a:r>
              <a:rPr lang="ru-RU" sz="3900" b="1" spc="3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(1-2 класс)</a:t>
            </a:r>
          </a:p>
          <a:p>
            <a:pPr algn="r">
              <a:buNone/>
            </a:pPr>
            <a:endParaRPr lang="ru-RU" sz="4000" b="1" dirty="0" smtClean="0">
              <a:ln w="19050">
                <a:solidFill>
                  <a:srgbClr val="0000FF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pPr algn="r">
              <a:buNone/>
            </a:pPr>
            <a:r>
              <a:rPr lang="ru-RU" sz="2400" b="1" spc="300" dirty="0" err="1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Коптева</a:t>
            </a:r>
            <a:r>
              <a:rPr lang="ru-RU" sz="2400" b="1" spc="3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 </a:t>
            </a:r>
            <a:r>
              <a:rPr lang="ru-RU" sz="2400" b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Татьяна   Викторовна</a:t>
            </a:r>
          </a:p>
          <a:p>
            <a:pPr algn="r">
              <a:buNone/>
            </a:pPr>
            <a:r>
              <a:rPr lang="ru-RU" sz="2400" b="1" spc="3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Учитель  </a:t>
            </a:r>
            <a:r>
              <a:rPr lang="ru-RU" sz="2400" b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начальных     классов</a:t>
            </a:r>
          </a:p>
          <a:p>
            <a:pPr algn="r">
              <a:buNone/>
            </a:pPr>
            <a:r>
              <a:rPr lang="ru-RU" sz="2400" b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МБОУ СОШ №19 ст. </a:t>
            </a:r>
            <a:r>
              <a:rPr lang="ru-RU" sz="2400" b="1" dirty="0" err="1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Марьянская</a:t>
            </a:r>
            <a:r>
              <a:rPr lang="ru-RU" sz="2400" b="1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 algn="r">
              <a:buNone/>
            </a:pPr>
            <a:r>
              <a:rPr lang="ru-RU" sz="2400" b="1" spc="3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Красноармейского  района </a:t>
            </a:r>
          </a:p>
          <a:p>
            <a:pPr algn="r">
              <a:buNone/>
            </a:pPr>
            <a:r>
              <a:rPr lang="ru-RU" sz="2400" b="1" spc="6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Краснодарского    края</a:t>
            </a:r>
            <a:endParaRPr lang="ru-RU" sz="2400" b="1" spc="6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hlinkClick r:id="rId2"/>
              </a:rPr>
              <a:t>     Эстафета Олимпийского огня Сочи-2014</a:t>
            </a:r>
            <a:r>
              <a:rPr lang="ru-RU" b="1" dirty="0" smtClean="0">
                <a:solidFill>
                  <a:srgbClr val="0000FF"/>
                </a:solidFill>
              </a:rPr>
              <a:t> будет проходить с 7 октября 2013 по 7 февраля 2014 года. Начнётся она в Москве, а завершится в Сочи на официальной церемонии открытия зимних Олимпийских игр.</a:t>
            </a:r>
          </a:p>
          <a:p>
            <a:endParaRPr lang="ru-RU" dirty="0"/>
          </a:p>
        </p:txBody>
      </p:sp>
      <p:pic>
        <p:nvPicPr>
          <p:cNvPr id="4" name="Рисунок 3" descr="Эстафета Олимпийского огня Сочи 20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3" y="0"/>
            <a:ext cx="714376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Узор Сочи-2014"/>
          <p:cNvPicPr>
            <a:picLocks noChangeAspect="1" noChangeArrowheads="1"/>
          </p:cNvPicPr>
          <p:nvPr/>
        </p:nvPicPr>
        <p:blipFill>
          <a:blip r:embed="rId4"/>
          <a:srcRect r="81208"/>
          <a:stretch>
            <a:fillRect/>
          </a:stretch>
        </p:blipFill>
        <p:spPr bwMode="auto">
          <a:xfrm>
            <a:off x="0" y="0"/>
            <a:ext cx="2000232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Эстафета Олимпийского огня Сочи 2014</a:t>
            </a:r>
            <a:endParaRPr lang="ru-RU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С 1936 года 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Эстафета олимпийского огня</a:t>
            </a:r>
            <a:r>
              <a:rPr lang="ru-RU" b="1" dirty="0" smtClean="0">
                <a:solidFill>
                  <a:srgbClr val="0000FF"/>
                </a:solidFill>
              </a:rPr>
              <a:t> является традиционным ритуалом, который предшествует открытию зимних и летних Олимпийских игр. Эстафета продолжается круглосуточно и при любой погоде.</a:t>
            </a:r>
          </a:p>
          <a:p>
            <a:endParaRPr lang="ru-RU" dirty="0"/>
          </a:p>
        </p:txBody>
      </p:sp>
      <p:pic>
        <p:nvPicPr>
          <p:cNvPr id="4" name="Рисунок 3" descr="Эстафета Олимпийского огня Сочи 20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771527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зор Сочи-2014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-760264" y="0"/>
            <a:ext cx="9883746" cy="7429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0"/>
            <a:ext cx="9429784" cy="6143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Горящие 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факелы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через 2900 населенных пунктов страны пронесут 14 тысяч </a:t>
            </a:r>
            <a:r>
              <a:rPr lang="ru-RU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факелоносцев</a:t>
            </a: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Эстафета огня продлится 123 дня, за которые Олимпийский огонь преодолеет более 65 000 километров на автомобилях, поездах, самолетах, и даже на русской тройке и оленях. Олимпийский огонь побывает на Северном полюсе, на дне озера Байкал и на вершине Эльбруса. 9 ноября 2013 года  даже полетит в космос.   Увидеть Олимпийский огонь смогут около 130 миллионов жителей России. В зоне часовой доступности от маршрута Эстафеты окажется 90 % населения России.</a:t>
            </a:r>
          </a:p>
          <a:p>
            <a:endParaRPr lang="ru-RU" dirty="0"/>
          </a:p>
        </p:txBody>
      </p:sp>
      <p:pic>
        <p:nvPicPr>
          <p:cNvPr id="6" name="Picture 2" descr="http://static4.aif.ru/pictures/201210/sochi214estafeta_infogr_upd2.jpg"/>
          <p:cNvPicPr>
            <a:picLocks noChangeAspect="1" noChangeArrowheads="1"/>
          </p:cNvPicPr>
          <p:nvPr/>
        </p:nvPicPr>
        <p:blipFill>
          <a:blip r:embed="rId4"/>
          <a:srcRect b="37500"/>
          <a:stretch>
            <a:fillRect/>
          </a:stretch>
        </p:blipFill>
        <p:spPr bwMode="auto">
          <a:xfrm>
            <a:off x="0" y="0"/>
            <a:ext cx="93518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4.aif.ru/pictures/201210/sochi214estafeta_infogr_up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360" y="0"/>
            <a:ext cx="7026640" cy="6858000"/>
          </a:xfrm>
          <a:prstGeom prst="rect">
            <a:avLst/>
          </a:prstGeom>
          <a:noFill/>
        </p:spPr>
      </p:pic>
      <p:pic>
        <p:nvPicPr>
          <p:cNvPr id="12290" name="Picture 2" descr="Узор Сочи-2014"/>
          <p:cNvPicPr>
            <a:picLocks noChangeAspect="1" noChangeArrowheads="1"/>
          </p:cNvPicPr>
          <p:nvPr/>
        </p:nvPicPr>
        <p:blipFill>
          <a:blip r:embed="rId3"/>
          <a:srcRect l="20620" r="60821"/>
          <a:stretch>
            <a:fillRect/>
          </a:stretch>
        </p:blipFill>
        <p:spPr bwMode="auto">
          <a:xfrm>
            <a:off x="-285784" y="1136"/>
            <a:ext cx="2500330" cy="6856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57422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3000372"/>
            <a:ext cx="2185974" cy="31257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ятно 2 6"/>
          <p:cNvSpPr/>
          <p:nvPr/>
        </p:nvSpPr>
        <p:spPr>
          <a:xfrm>
            <a:off x="3000364" y="2571744"/>
            <a:ext cx="142876" cy="271458"/>
          </a:xfrm>
          <a:prstGeom prst="irregularSeal2">
            <a:avLst/>
          </a:prstGeom>
          <a:solidFill>
            <a:srgbClr val="F0F51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sluh.ru/system/post_images/original/267/267042/%D0%A7%D0%B0%D1%88%D0%B0%20%D0%9E%D0%BB%D0%B8%D0%BC%D0%BF%D0%B8%D0%B9%D1%81%D0%BA%D0%BE%D0%B3%D0%BE%20%D0%BE%D0%B3%D0%BD%D1%8F_%D1%84%D0%BE%D1%82%D0%BE.JPG?1371182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857" y="0"/>
            <a:ext cx="4569143" cy="6858000"/>
          </a:xfrm>
          <a:prstGeom prst="rect">
            <a:avLst/>
          </a:prstGeom>
          <a:noFill/>
        </p:spPr>
      </p:pic>
      <p:pic>
        <p:nvPicPr>
          <p:cNvPr id="4" name="Picture 2" descr="http://tolyatti.amaks-hotels.ru/uploads/pblc/big/8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74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ФАКЕЛ            ЧАША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ДЛЯ ОЛИМПИЙСКОГО ОГНЯ</a:t>
            </a:r>
            <a:endParaRPr lang="ru-RU" sz="31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ЖД вокзал «Адлер»</a:t>
            </a:r>
            <a:b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кет Сочи 2014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solidFill>
            <a:srgbClr val="3366FF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Дворец Зимнего Спорта «Айсберг».</a:t>
            </a:r>
            <a:b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Фигурное катание и шорт-трек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ворец Зимнего Спорта «Айсберг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606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Ледовый дворец спорта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«Айсберг»</a:t>
            </a:r>
            <a: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b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b="1" spc="3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(фигурное катание)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uvidite.ru/sites/default/files/styles/watermark_600x400/public/freshness/object/photo/aisberg1.jpg"/>
          <p:cNvPicPr>
            <a:picLocks noChangeAspect="1" noChangeArrowheads="1"/>
          </p:cNvPicPr>
          <p:nvPr/>
        </p:nvPicPr>
        <p:blipFill>
          <a:blip r:embed="rId2"/>
          <a:srcRect t="3906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Арена для керлинга «Ледяной куб»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кет Сочи 2014"/>
          <p:cNvPicPr>
            <a:picLocks noChangeAspect="1" noChangeArrowheads="1"/>
          </p:cNvPicPr>
          <p:nvPr/>
        </p:nvPicPr>
        <p:blipFill>
          <a:blip r:embed="rId2"/>
          <a:srcRect b="10841"/>
          <a:stretch>
            <a:fillRect/>
          </a:stretch>
        </p:blipFill>
        <p:spPr bwMode="auto">
          <a:xfrm>
            <a:off x="0" y="972769"/>
            <a:ext cx="9144000" cy="5885231"/>
          </a:xfrm>
          <a:prstGeom prst="rect">
            <a:avLst/>
          </a:prstGeom>
          <a:noFill/>
        </p:spPr>
      </p:pic>
      <p:pic>
        <p:nvPicPr>
          <p:cNvPr id="18434" name="Picture 2" descr="http://www.sc-os.ru/common/upload/photogallery/sport_objects/olympic_curling_center/kerl_01_1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0111"/>
            <a:ext cx="9144000" cy="597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07223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Смотри 2-ую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15110" cy="3709998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Новый учебный год!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На старт!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Внимание!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Марш!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obozrevatel.ua/8/1257999/797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199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Белый леопард"/>
          <p:cNvPicPr/>
          <p:nvPr/>
        </p:nvPicPr>
        <p:blipFill>
          <a:blip r:embed="rId2"/>
          <a:srcRect l="4879" r="5203"/>
          <a:stretch>
            <a:fillRect/>
          </a:stretch>
        </p:blipFill>
        <p:spPr bwMode="auto">
          <a:xfrm>
            <a:off x="5307742" y="1883205"/>
            <a:ext cx="3836258" cy="497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йка"/>
          <p:cNvPicPr/>
          <p:nvPr/>
        </p:nvPicPr>
        <p:blipFill>
          <a:blip r:embed="rId3"/>
          <a:srcRect l="6355" t="17917" r="50300" b="14583"/>
          <a:stretch>
            <a:fillRect/>
          </a:stretch>
        </p:blipFill>
        <p:spPr bwMode="auto">
          <a:xfrm>
            <a:off x="3000364" y="0"/>
            <a:ext cx="2701619" cy="41990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лимпийский мишка 4"/>
          <p:cNvPicPr/>
          <p:nvPr/>
        </p:nvPicPr>
        <p:blipFill>
          <a:blip r:embed="rId4"/>
          <a:srcRect l="12755" r="11251"/>
          <a:stretch>
            <a:fillRect/>
          </a:stretch>
        </p:blipFill>
        <p:spPr bwMode="auto">
          <a:xfrm>
            <a:off x="0" y="827903"/>
            <a:ext cx="3681043" cy="60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285728"/>
            <a:ext cx="2286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МИШКА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357166"/>
            <a:ext cx="2286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ЗАЙКА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572008"/>
            <a:ext cx="22860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ЛЕОПАРД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Сентябрь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Октябрь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Ноябрь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Декабрь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Январь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Февраль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00FF"/>
                </a:solidFill>
              </a:rPr>
              <a:t>7 февраля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Олимпийский мишка 4"/>
          <p:cNvPicPr/>
          <p:nvPr/>
        </p:nvPicPr>
        <p:blipFill>
          <a:blip r:embed="rId3"/>
          <a:srcRect l="12755" r="11251"/>
          <a:stretch>
            <a:fillRect/>
          </a:stretch>
        </p:blipFill>
        <p:spPr bwMode="auto">
          <a:xfrm>
            <a:off x="6072198" y="1214422"/>
            <a:ext cx="3681043" cy="60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flipH="1">
            <a:off x="6357950" y="428604"/>
            <a:ext cx="2786050" cy="9890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Логотип Олимпиады 2014 в Соч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43303" cy="24288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214950"/>
            <a:ext cx="6215106" cy="11430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29+31+30+31+31+7=159 (дней)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1CD26E"/>
          </a:solidFill>
        </p:spPr>
        <p:txBody>
          <a:bodyPr>
            <a:normAutofit/>
          </a:bodyPr>
          <a:lstStyle/>
          <a:p>
            <a:r>
              <a:rPr lang="ru-RU" dirty="0" smtClean="0"/>
              <a:t>Кроссворд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«ОЛИМПИЙСКИЙ»</a:t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Олимпийский мишка 4"/>
          <p:cNvPicPr/>
          <p:nvPr/>
        </p:nvPicPr>
        <p:blipFill>
          <a:blip r:embed="rId2"/>
          <a:srcRect l="12755" r="11251"/>
          <a:stretch>
            <a:fillRect/>
          </a:stretch>
        </p:blipFill>
        <p:spPr bwMode="auto">
          <a:xfrm>
            <a:off x="5786446" y="285728"/>
            <a:ext cx="3609605" cy="60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6219931" cy="4525961"/>
        </p:xfrm>
        <a:graphic>
          <a:graphicData uri="http://schemas.openxmlformats.org/drawingml/2006/table">
            <a:tbl>
              <a:tblPr/>
              <a:tblGrid>
                <a:gridCol w="362944"/>
                <a:gridCol w="354917"/>
                <a:gridCol w="362944"/>
                <a:gridCol w="362944"/>
                <a:gridCol w="362944"/>
                <a:gridCol w="354917"/>
                <a:gridCol w="378998"/>
                <a:gridCol w="378998"/>
                <a:gridCol w="383012"/>
                <a:gridCol w="383012"/>
                <a:gridCol w="354343"/>
                <a:gridCol w="356637"/>
                <a:gridCol w="356637"/>
                <a:gridCol w="383012"/>
                <a:gridCol w="383012"/>
                <a:gridCol w="350330"/>
                <a:gridCol w="350330"/>
              </a:tblGrid>
              <a:tr h="411451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5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rowSpan="2"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51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889" name="AutoShape 1"/>
          <p:cNvSpPr>
            <a:spLocks noChangeArrowheads="1"/>
          </p:cNvSpPr>
          <p:nvPr/>
        </p:nvSpPr>
        <p:spPr bwMode="auto">
          <a:xfrm>
            <a:off x="6286512" y="5143512"/>
            <a:ext cx="223838" cy="976312"/>
          </a:xfrm>
          <a:prstGeom prst="upArrow">
            <a:avLst>
              <a:gd name="adj1" fmla="val 50000"/>
              <a:gd name="adj2" fmla="val 1090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dirty="0" smtClean="0"/>
              <a:t>ДЕВИЗ</a:t>
            </a:r>
            <a:endParaRPr lang="ru-RU" dirty="0"/>
          </a:p>
        </p:txBody>
      </p:sp>
      <p:pic>
        <p:nvPicPr>
          <p:cNvPr id="4" name="Рисунок 3" descr="Девиз Олимпиа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Девиз Олимпиады Сочи 201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85788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3429024" cy="1214446"/>
          </a:xfrm>
          <a:prstGeom prst="rect">
            <a:avLst/>
          </a:prstGeom>
          <a:solidFill>
            <a:srgbClr val="007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ОЛИМПИЙСКИЙ </a:t>
            </a:r>
          </a:p>
          <a:p>
            <a:pPr algn="ctr"/>
            <a:r>
              <a:rPr lang="ru-RU" sz="2400" b="1" dirty="0" smtClean="0"/>
              <a:t>ДЕВИЗ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214950"/>
            <a:ext cx="2714644" cy="1214446"/>
          </a:xfrm>
          <a:prstGeom prst="rect">
            <a:avLst/>
          </a:prstGeom>
          <a:solidFill>
            <a:srgbClr val="37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ДЕВИЗ </a:t>
            </a:r>
          </a:p>
          <a:p>
            <a:pPr algn="ctr"/>
            <a:r>
              <a:rPr lang="en-US" sz="2400" b="1" dirty="0" smtClean="0"/>
              <a:t>XXII </a:t>
            </a:r>
            <a:r>
              <a:rPr lang="ru-RU" sz="2400" b="1" dirty="0" smtClean="0"/>
              <a:t> Олимпийских зимних игр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933FF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ochi2014.bosco.ru/img/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579" y="1629723"/>
            <a:ext cx="9255579" cy="522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жел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079841">
            <a:off x="171490" y="316545"/>
            <a:ext cx="2143140" cy="295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охлом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95412">
            <a:off x="1524229" y="-52612"/>
            <a:ext cx="2357454" cy="294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банские узоры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28175">
            <a:off x="3074743" y="-114585"/>
            <a:ext cx="2000264" cy="28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убанские узоры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84951">
            <a:off x="4314539" y="159311"/>
            <a:ext cx="2141542" cy="30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авлопосадские платки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1001955">
            <a:off x="5653679" y="-96301"/>
            <a:ext cx="2223907" cy="27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Якутские узоры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625901">
            <a:off x="7073981" y="668974"/>
            <a:ext cx="2017016" cy="26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По традиции Олимпийский огонь зажгут в Греции, в городе Олимпия, затем его доставят в Москву. Отсюда Олимпийский огонь начнёт своё шествие по стране.</a:t>
            </a:r>
          </a:p>
          <a:p>
            <a:endParaRPr lang="ru-RU" dirty="0"/>
          </a:p>
        </p:txBody>
      </p:sp>
      <p:pic>
        <p:nvPicPr>
          <p:cNvPr id="4" name="Рисунок 3" descr="Эстафета Олимпийского огн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678657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Узор Сочи-2014"/>
          <p:cNvPicPr>
            <a:picLocks noChangeAspect="1" noChangeArrowheads="1"/>
          </p:cNvPicPr>
          <p:nvPr/>
        </p:nvPicPr>
        <p:blipFill>
          <a:blip r:embed="rId3"/>
          <a:srcRect l="60292" r="20133"/>
          <a:stretch>
            <a:fillRect/>
          </a:stretch>
        </p:blipFill>
        <p:spPr bwMode="auto">
          <a:xfrm>
            <a:off x="0" y="0"/>
            <a:ext cx="2357422" cy="5107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139</Words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</vt:lpstr>
      <vt:lpstr>Слайд 3</vt:lpstr>
      <vt:lpstr>Слайд 4</vt:lpstr>
      <vt:lpstr>Слайд 5</vt:lpstr>
      <vt:lpstr>Кроссворд «ОЛИМПИЙСКИЙ»        </vt:lpstr>
      <vt:lpstr>ДЕВИЗ</vt:lpstr>
      <vt:lpstr>Слайд 8</vt:lpstr>
      <vt:lpstr>Слайд 9</vt:lpstr>
      <vt:lpstr>Слайд 10</vt:lpstr>
      <vt:lpstr>Слайд 11</vt:lpstr>
      <vt:lpstr>Слайд 12</vt:lpstr>
      <vt:lpstr>Слайд 13</vt:lpstr>
      <vt:lpstr>ФАКЕЛ            ЧАША  ДЛЯ ОЛИМПИЙСКОГО ОГНЯ</vt:lpstr>
      <vt:lpstr>ЖД вокзал «Адлер» </vt:lpstr>
      <vt:lpstr>Дворец Зимнего Спорта «Айсберг». Фигурное катание и шорт-трек </vt:lpstr>
      <vt:lpstr>Ледовый дворец спорта«Айсберг»  (фигурное катание) </vt:lpstr>
      <vt:lpstr>Арена для керлинга «Ледяной куб»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Free</cp:lastModifiedBy>
  <cp:revision>98</cp:revision>
  <dcterms:modified xsi:type="dcterms:W3CDTF">2013-08-05T16:10:20Z</dcterms:modified>
</cp:coreProperties>
</file>