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4" r:id="rId3"/>
    <p:sldId id="260" r:id="rId4"/>
    <p:sldId id="275" r:id="rId5"/>
    <p:sldId id="261" r:id="rId6"/>
    <p:sldId id="262" r:id="rId7"/>
    <p:sldId id="276" r:id="rId8"/>
    <p:sldId id="263" r:id="rId9"/>
    <p:sldId id="277" r:id="rId10"/>
    <p:sldId id="264" r:id="rId11"/>
    <p:sldId id="265" r:id="rId12"/>
    <p:sldId id="266" r:id="rId13"/>
    <p:sldId id="278" r:id="rId14"/>
    <p:sldId id="279" r:id="rId15"/>
    <p:sldId id="280" r:id="rId16"/>
    <p:sldId id="281" r:id="rId17"/>
    <p:sldId id="267" r:id="rId18"/>
    <p:sldId id="268" r:id="rId19"/>
    <p:sldId id="282" r:id="rId20"/>
    <p:sldId id="272" r:id="rId21"/>
    <p:sldId id="283" r:id="rId22"/>
    <p:sldId id="269" r:id="rId23"/>
    <p:sldId id="284" r:id="rId24"/>
    <p:sldId id="271" r:id="rId25"/>
    <p:sldId id="270" r:id="rId26"/>
    <p:sldId id="273" r:id="rId27"/>
    <p:sldId id="258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24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160FF-B3C3-480C-A88C-BA88C19D76E7}" type="datetimeFigureOut">
              <a:rPr lang="ru-RU" smtClean="0"/>
              <a:pPr/>
              <a:t>31.08.2014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84A41-6689-4D2E-823A-CDDA01BC11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160FF-B3C3-480C-A88C-BA88C19D76E7}" type="datetimeFigureOut">
              <a:rPr lang="ru-RU" smtClean="0"/>
              <a:pPr/>
              <a:t>31.08.2014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84A41-6689-4D2E-823A-CDDA01BC11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160FF-B3C3-480C-A88C-BA88C19D76E7}" type="datetimeFigureOut">
              <a:rPr lang="ru-RU" smtClean="0"/>
              <a:pPr/>
              <a:t>31.08.2014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84A41-6689-4D2E-823A-CDDA01BC11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160FF-B3C3-480C-A88C-BA88C19D76E7}" type="datetimeFigureOut">
              <a:rPr lang="ru-RU" smtClean="0"/>
              <a:pPr/>
              <a:t>31.08.2014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84A41-6689-4D2E-823A-CDDA01BC11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160FF-B3C3-480C-A88C-BA88C19D76E7}" type="datetimeFigureOut">
              <a:rPr lang="ru-RU" smtClean="0"/>
              <a:pPr/>
              <a:t>31.08.2014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84A41-6689-4D2E-823A-CDDA01BC11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160FF-B3C3-480C-A88C-BA88C19D76E7}" type="datetimeFigureOut">
              <a:rPr lang="ru-RU" smtClean="0"/>
              <a:pPr/>
              <a:t>31.08.2014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84A41-6689-4D2E-823A-CDDA01BC11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160FF-B3C3-480C-A88C-BA88C19D76E7}" type="datetimeFigureOut">
              <a:rPr lang="ru-RU" smtClean="0"/>
              <a:pPr/>
              <a:t>31.08.2014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84A41-6689-4D2E-823A-CDDA01BC11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160FF-B3C3-480C-A88C-BA88C19D76E7}" type="datetimeFigureOut">
              <a:rPr lang="ru-RU" smtClean="0"/>
              <a:pPr/>
              <a:t>31.08.2014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84A41-6689-4D2E-823A-CDDA01BC11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160FF-B3C3-480C-A88C-BA88C19D76E7}" type="datetimeFigureOut">
              <a:rPr lang="ru-RU" smtClean="0"/>
              <a:pPr/>
              <a:t>31.08.2014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84A41-6689-4D2E-823A-CDDA01BC11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160FF-B3C3-480C-A88C-BA88C19D76E7}" type="datetimeFigureOut">
              <a:rPr lang="ru-RU" smtClean="0"/>
              <a:pPr/>
              <a:t>31.08.2014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84A41-6689-4D2E-823A-CDDA01BC11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160FF-B3C3-480C-A88C-BA88C19D76E7}" type="datetimeFigureOut">
              <a:rPr lang="ru-RU" smtClean="0"/>
              <a:pPr/>
              <a:t>31.08.2014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84A41-6689-4D2E-823A-CDDA01BC11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0160FF-B3C3-480C-A88C-BA88C19D76E7}" type="datetimeFigureOut">
              <a:rPr lang="ru-RU" smtClean="0"/>
              <a:pPr/>
              <a:t>31.08.2014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684A41-6689-4D2E-823A-CDDA01BC115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i-fotki.info/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i-fotki.info/" TargetMode="Externa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i-fotki.info/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i-fotki.info/" TargetMode="Externa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i-fotki.info/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A%D0%BE%D0%BD%D1%81%D1%82%D0%B0%D0%BD%D1%82%D0%B8%D0%BD%D0%BE%D0%BF%D0%BE%D0%BB%D1%8C" TargetMode="External"/><Relationship Id="rId3" Type="http://schemas.openxmlformats.org/officeDocument/2006/relationships/hyperlink" Target="http://ru.wikipedia.org/wiki/%D0%A2%D1%80%D0%BE%D0%B8%D1%86%D0%B5-%D0%A1%D0%B5%D1%80%D0%B3%D0%B8%D0%B5%D0%B2%D0%B0_%D0%BB%D0%B0%D0%B2%D1%80%D0%B0" TargetMode="External"/><Relationship Id="rId7" Type="http://schemas.openxmlformats.org/officeDocument/2006/relationships/hyperlink" Target="http://ru.wikipedia.org/wiki/%D0%9F%D0%BE%D0%B4%D0%B0%D1%8F%D0%BD%D0%B8%D0%B5" TargetMode="External"/><Relationship Id="rId2" Type="http://schemas.openxmlformats.org/officeDocument/2006/relationships/hyperlink" Target="http://ru.wikipedia.org/wiki/1345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A2%D1%80%D1%83%D0%B4%D0%BE%D0%BB%D1%8E%D0%B1%D0%B8%D0%B5" TargetMode="External"/><Relationship Id="rId5" Type="http://schemas.openxmlformats.org/officeDocument/2006/relationships/hyperlink" Target="http://ru.wikipedia.org/wiki/%D0%A1%D0%BC%D0%B8%D1%80%D0%B5%D0%BD%D0%B8%D0%B5_(%D0%B2_%D1%85%D1%80%D0%B8%D1%81%D1%82%D0%B8%D0%B0%D0%BD%D1%81%D1%82%D0%B2%D0%B5)" TargetMode="External"/><Relationship Id="rId4" Type="http://schemas.openxmlformats.org/officeDocument/2006/relationships/hyperlink" Target="http://ru.wikipedia.org/wiki/%D0%98%D0%B3%D1%83%D0%BC%D0%B5%D0%BD" TargetMode="External"/><Relationship Id="rId9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4%D0%BC%D0%B8%D1%82%D1%80%D0%B8%D0%B9_%D0%94%D0%BE%D0%BD%D1%81%D0%BA%D0%BE%D0%B9" TargetMode="External"/><Relationship Id="rId7" Type="http://schemas.openxmlformats.org/officeDocument/2006/relationships/image" Target="../media/image20.jpeg"/><Relationship Id="rId2" Type="http://schemas.openxmlformats.org/officeDocument/2006/relationships/hyperlink" Target="http://ru.wikipedia.org/wiki/%D0%9A%D1%83%D0%BB%D0%B8%D0%BA%D0%BE%D0%B2%D1%81%D0%BA%D0%B0%D1%8F_%D0%B1%D0%B8%D1%82%D0%B2%D0%B0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i-fotki.info/" TargetMode="External"/><Relationship Id="rId5" Type="http://schemas.openxmlformats.org/officeDocument/2006/relationships/hyperlink" Target="http://ru.wikipedia.org/wiki/%D0%A0%D0%BE%D0%B4%D0%B8%D0%BE%D0%BD_%D0%9E%D1%81%D0%BB%D1%8F%D0%B1%D1%8F" TargetMode="External"/><Relationship Id="rId4" Type="http://schemas.openxmlformats.org/officeDocument/2006/relationships/hyperlink" Target="http://ru.wikipedia.org/wiki/%D0%90%D0%BB%D0%B5%D0%BA%D1%81%D0%B0%D0%BD%D0%B4%D1%80_%D0%9F%D0%B5%D1%80%D0%B5%D1%81%D0%B2%D0%B5%D1%82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i-fotki.info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i-fotki.info/" TargetMode="Externa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://ru.wikipedia.org/wiki/1392_%D0%B3%D0%BE%D0%B4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i-fotki.info/" TargetMode="Externa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E%D0%B1%D1%80%D0%B5%D1%82%D0%B5%D0%BD%D0%B8%D0%B5_%D0%BC%D0%BE%D1%89%D0%B5%D0%B9" TargetMode="External"/><Relationship Id="rId7" Type="http://schemas.openxmlformats.org/officeDocument/2006/relationships/image" Target="../media/image26.jpeg"/><Relationship Id="rId2" Type="http://schemas.openxmlformats.org/officeDocument/2006/relationships/hyperlink" Target="http://ru.wikipedia.org/wiki/1422_%D0%B3%D0%BE%D0%B4" TargetMode="Externa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ru.wikipedia.org/wiki/18_%D0%B8%D1%8E%D0%BB%D1%8F" TargetMode="External"/><Relationship Id="rId5" Type="http://schemas.openxmlformats.org/officeDocument/2006/relationships/hyperlink" Target="http://ru.wikipedia.org/wiki/%D0%9F%D0%B0%D1%85%D0%BE%D0%BC%D0%B8%D0%B9_%D0%9B%D0%BE%D0%B3%D0%BE%D1%84%D0%B5%D1%82" TargetMode="External"/><Relationship Id="rId4" Type="http://schemas.openxmlformats.org/officeDocument/2006/relationships/hyperlink" Target="http://ru.wikipedia.org/wiki/%D0%9C%D0%BE%D1%89%D0%B8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hyperlink" Target="http://ru.wikipedia.org/wiki/%D0%91%D0%BB%D0%B0%D0%B3%D0%BE%D0%B2%D0%B5%D1%89%D0%B5%D0%BD%D1%81%D0%BA%D0%B8%D0%B9_%D0%BC%D0%BE%D0%BD%D0%B0%D1%81%D1%82%D1%8B%D1%80%D1%8C_(%D0%9A%D0%B8%D1%80%D0%B6%D0%B0%D1%87)" TargetMode="External"/><Relationship Id="rId7" Type="http://schemas.openxmlformats.org/officeDocument/2006/relationships/hyperlink" Target="http://ru.wikipedia.org/wiki/%D0%92%D1%8B%D1%81%D0%BE%D1%86%D0%BA%D0%B8%D0%B9_%D0%BC%D0%BE%D0%BD%D0%B0%D1%81%D1%82%D1%8B%D1%80%D1%8C" TargetMode="External"/><Relationship Id="rId2" Type="http://schemas.openxmlformats.org/officeDocument/2006/relationships/hyperlink" Target="http://ru.wikipedia.org/wiki/%D0%A2%D1%80%D0%BE%D0%B8%D1%86%D0%B5-%D0%A1%D0%B5%D1%80%D0%B3%D0%B8%D0%B5%D0%B2%D0%B0_%D0%BB%D0%B0%D0%B2%D1%80%D0%B0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ru.wikipedia.org/wiki/%D0%9A%D0%BE%D0%BB%D0%BE%D0%BC%D0%BD%D0%B0" TargetMode="External"/><Relationship Id="rId5" Type="http://schemas.openxmlformats.org/officeDocument/2006/relationships/hyperlink" Target="http://ru.wikipedia.org/wiki/%D0%A1%D1%82%D0%B0%D1%80%D0%BE-%D0%93%D0%BE%D0%BB%D1%83%D1%82%D0%B2%D0%B8%D0%BD_%D0%BC%D0%BE%D0%BD%D0%B0%D1%81%D1%82%D1%8B%D1%80%D1%8C" TargetMode="External"/><Relationship Id="rId4" Type="http://schemas.openxmlformats.org/officeDocument/2006/relationships/hyperlink" Target="http://ru.wikipedia.org/wiki/%D0%9A%D0%B8%D1%80%D0%B6%D0%B0%D1%87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i-fotki.info/" TargetMode="External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&#1090;&#1072;&#1100;&#1103;&#1085;&#1072;\&#1056;&#1072;&#1073;&#1086;&#1095;&#1080;&#1081;%20&#1089;&#1090;&#1086;&#1083;\&#1057;&#1077;&#1088;&#1075;&#1080;&#1081;%20&#1056;&#1072;&#1076;&#1086;&#1085;&#1077;&#1078;&#1089;&#1082;&#1080;&#1081;\Pesnya_-_Prepodobnyj_Sergij_Radonezhskij_(iPlayer.fm).mp3" TargetMode="Externa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0%D0%BE%D1%81%D1%82%D0%BE%D0%B2" TargetMode="External"/><Relationship Id="rId2" Type="http://schemas.openxmlformats.org/officeDocument/2006/relationships/hyperlink" Target="http://ru.wikipedia.org/wiki/%D0%95%D0%BF%D0%B8%D1%84%D0%B0%D0%BD%D0%B8%D0%B9_%D0%9F%D1%80%D0%B5%D0%BC%D1%83%D0%B4%D1%80%D1%8B%D0%B9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jpeg"/><Relationship Id="rId4" Type="http://schemas.openxmlformats.org/officeDocument/2006/relationships/hyperlink" Target="http://ru.wikipedia.org/wiki/%D0%9A%D0%B8%D1%80%D0%B8%D0%BB%D0%BB_%D0%B8_%D0%9C%D0%B0%D1%80%D0%B8%D1%8F_%D0%A0%D0%B0%D0%B4%D0%BE%D0%BD%D0%B5%D0%B6%D1%81%D0%BA%D0%B8%D0%B5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i-fotki.info/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i-fotki.info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i-fotki.info/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Прямоугольник 1"/>
          <p:cNvSpPr>
            <a:spLocks noChangeArrowheads="1"/>
          </p:cNvSpPr>
          <p:nvPr/>
        </p:nvSpPr>
        <p:spPr bwMode="auto">
          <a:xfrm>
            <a:off x="4620047" y="1844824"/>
            <a:ext cx="4523953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CC9900"/>
                </a:solidFill>
                <a:latin typeface="Constantia" pitchFamily="18" charset="0"/>
                <a:cs typeface="Times New Roman" pitchFamily="18" charset="0"/>
              </a:rPr>
              <a:t>Игумен земли Русской </a:t>
            </a:r>
          </a:p>
          <a:p>
            <a:pPr algn="ctr"/>
            <a:r>
              <a:rPr lang="ru-RU" sz="2800" b="1" dirty="0">
                <a:solidFill>
                  <a:srgbClr val="CC9900"/>
                </a:solidFill>
                <a:latin typeface="Constantia" pitchFamily="18" charset="0"/>
                <a:cs typeface="Times New Roman" pitchFamily="18" charset="0"/>
              </a:rPr>
              <a:t>    Преподобный           </a:t>
            </a:r>
          </a:p>
          <a:p>
            <a:pPr algn="ctr"/>
            <a:r>
              <a:rPr lang="ru-RU" sz="2800" b="1" dirty="0">
                <a:solidFill>
                  <a:srgbClr val="CC9900"/>
                </a:solidFill>
                <a:latin typeface="Constantia" pitchFamily="18" charset="0"/>
                <a:cs typeface="Times New Roman" pitchFamily="18" charset="0"/>
              </a:rPr>
              <a:t>Сергий Радонежский</a:t>
            </a:r>
            <a:endParaRPr lang="ru-RU" sz="2800" b="1" dirty="0">
              <a:solidFill>
                <a:srgbClr val="CC9900"/>
              </a:solidFill>
              <a:latin typeface="Constantia" pitchFamily="18" charset="0"/>
            </a:endParaRPr>
          </a:p>
        </p:txBody>
      </p:sp>
      <p:sp>
        <p:nvSpPr>
          <p:cNvPr id="13318" name="Прямоугольник 3"/>
          <p:cNvSpPr>
            <a:spLocks noChangeArrowheads="1"/>
          </p:cNvSpPr>
          <p:nvPr/>
        </p:nvSpPr>
        <p:spPr bwMode="auto">
          <a:xfrm>
            <a:off x="5003800" y="5300663"/>
            <a:ext cx="396716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 dirty="0" err="1" smtClean="0">
                <a:latin typeface="Times New Roman" pitchFamily="18" charset="0"/>
              </a:rPr>
              <a:t>ПархоменкоТ.В</a:t>
            </a:r>
            <a:r>
              <a:rPr lang="ru-RU" sz="1600" b="1" dirty="0" smtClean="0">
                <a:latin typeface="Times New Roman" pitchFamily="18" charset="0"/>
              </a:rPr>
              <a:t>. </a:t>
            </a:r>
            <a:endParaRPr lang="ru-RU" sz="1600" b="1" dirty="0">
              <a:latin typeface="Times New Roman" pitchFamily="18" charset="0"/>
            </a:endParaRPr>
          </a:p>
          <a:p>
            <a:pPr algn="ctr"/>
            <a:r>
              <a:rPr lang="ru-RU" sz="1600" b="1" dirty="0">
                <a:latin typeface="Times New Roman" pitchFamily="18" charset="0"/>
              </a:rPr>
              <a:t>учитель </a:t>
            </a:r>
            <a:r>
              <a:rPr lang="ru-RU" sz="1600" b="1" dirty="0" smtClean="0">
                <a:latin typeface="Times New Roman" pitchFamily="18" charset="0"/>
              </a:rPr>
              <a:t>начальных классов</a:t>
            </a:r>
            <a:endParaRPr lang="ru-RU" sz="1600" b="1" dirty="0">
              <a:latin typeface="Times New Roman" pitchFamily="18" charset="0"/>
            </a:endParaRPr>
          </a:p>
          <a:p>
            <a:pPr algn="ctr"/>
            <a:r>
              <a:rPr lang="ru-RU" sz="1600" b="1" dirty="0" smtClean="0">
                <a:latin typeface="Times New Roman" pitchFamily="18" charset="0"/>
              </a:rPr>
              <a:t>МБОУ </a:t>
            </a:r>
            <a:r>
              <a:rPr lang="ru-RU" sz="1600" b="1" dirty="0">
                <a:latin typeface="Times New Roman" pitchFamily="18" charset="0"/>
              </a:rPr>
              <a:t>«СОШ </a:t>
            </a:r>
            <a:r>
              <a:rPr lang="ru-RU" sz="1600" b="1" dirty="0" smtClean="0">
                <a:latin typeface="Times New Roman" pitchFamily="18" charset="0"/>
              </a:rPr>
              <a:t>№11»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</a:rPr>
              <a:t>Тульская область </a:t>
            </a:r>
            <a:r>
              <a:rPr lang="ru-RU" sz="1600" b="1" dirty="0" err="1" smtClean="0">
                <a:latin typeface="Times New Roman" pitchFamily="18" charset="0"/>
              </a:rPr>
              <a:t>Ефремовский</a:t>
            </a:r>
            <a:r>
              <a:rPr lang="ru-RU" sz="1600" b="1" dirty="0" smtClean="0">
                <a:latin typeface="Times New Roman" pitchFamily="18" charset="0"/>
              </a:rPr>
              <a:t> район</a:t>
            </a:r>
            <a:r>
              <a:rPr lang="ru-RU" sz="2400" b="1" dirty="0" smtClean="0"/>
              <a:t> </a:t>
            </a:r>
            <a:endParaRPr lang="ru-RU" sz="2400" dirty="0"/>
          </a:p>
        </p:txBody>
      </p:sp>
      <p:pic>
        <p:nvPicPr>
          <p:cNvPr id="6" name="Рисунок 5" descr="http://f16.ifotki.info/org/8eb18cb4361a368341eef9e3c9c4a937bc5f6c183163705.jpg">
            <a:hlinkClick r:id="rId2" tgtFrame="&quot;_blank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86003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435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238" cy="45720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  Родители Варфоломея приняли у себя дома  таинственного старца, пригласили к столу, понимая , что необыкновенный человек посетил их дом, а когда он уходил, то сказал родителям Варфоломея…</a:t>
            </a:r>
          </a:p>
        </p:txBody>
      </p:sp>
      <p:pic>
        <p:nvPicPr>
          <p:cNvPr id="18437" name="Picture 5" descr="Нестеров Юность преподобного Сергия, 1892-1897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>
            <a:lum bright="6000" contrast="6000"/>
          </a:blip>
          <a:srcRect/>
          <a:stretch>
            <a:fillRect/>
          </a:stretch>
        </p:blipFill>
        <p:spPr>
          <a:xfrm>
            <a:off x="457200" y="1600200"/>
            <a:ext cx="4059238" cy="4419600"/>
          </a:xfrm>
          <a:noFill/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compatLnSpc="1">
            <a:prstTxWarp prst="textNoShape">
              <a:avLst/>
            </a:prstTxWarp>
          </a:bodyPr>
          <a:lstStyle/>
          <a:p>
            <a:r>
              <a:rPr lang="ru-RU" smtClean="0">
                <a:ln>
                  <a:noFill/>
                </a:ln>
                <a:effectLst/>
              </a:rPr>
              <a:t>Пророчество старца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238" cy="4572000"/>
          </a:xfrm>
        </p:spPr>
        <p:txBody>
          <a:bodyPr>
            <a:normAutofit fontScale="70000" lnSpcReduction="2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  </a:t>
            </a:r>
            <a:r>
              <a:rPr lang="ru-RU" i="1" dirty="0" smtClean="0"/>
              <a:t>«знамением истинности моих слов будет для вас то, что после моего ухода отрок будет хорошо </a:t>
            </a:r>
            <a:r>
              <a:rPr lang="ru-RU" i="1" u="sng" dirty="0" smtClean="0"/>
              <a:t>знать грамоту </a:t>
            </a:r>
            <a:r>
              <a:rPr lang="ru-RU" i="1" dirty="0" smtClean="0"/>
              <a:t>и понимать священные книги. И вот второе знамение вам и предсказание — </a:t>
            </a:r>
            <a:r>
              <a:rPr lang="ru-RU" i="1" u="sng" dirty="0" smtClean="0"/>
              <a:t>отрок будет велик пред Богом и людьми за свою добродетельную жизнь»</a:t>
            </a:r>
            <a:r>
              <a:rPr lang="ru-RU" u="sng" dirty="0" smtClean="0"/>
              <a:t>. 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endParaRPr lang="ru-RU" dirty="0" smtClean="0"/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i="1" dirty="0" smtClean="0"/>
              <a:t>Сын ваш будет обителью Святой Троицы и многих приведет вслед за собой к пониманию Божественных заповедей.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9461" name="Рисунок 2" descr="DSC01521.jpg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85788" y="1524000"/>
            <a:ext cx="3802062" cy="4572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5194920" cy="994122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dirty="0" smtClean="0"/>
              <a:t>Уход в монастырь</a:t>
            </a:r>
            <a:endParaRPr lang="ru-RU" sz="3200" b="1" dirty="0"/>
          </a:p>
        </p:txBody>
      </p:sp>
      <p:pic>
        <p:nvPicPr>
          <p:cNvPr id="20486" name="Рисунок 3" descr="KV_E1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6792"/>
            <a:ext cx="4248150" cy="41592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4499992" y="0"/>
            <a:ext cx="4464496" cy="4061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После смерти родителей Варфоломей сам отправился в Хотьково-Покровский монастырь, где уже иночествовал его овдовевший брат Стефан. Стремясь к «строжайшему монашеству», к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пустынножитию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он оставался здесь недолго и, убедив Стефана, вместе с ним основал пустынь на берегу реки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Кончуры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на холме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Маковец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посреди глухого Радонежского бора, где и построил (около 1335 года) небольшую деревянную церковь во имя Святой Троицы, на месте которой стоит теперь соборный храм также во имя Святой Троицы.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11960" y="3933056"/>
            <a:ext cx="493204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Не выдержав слишком сурового и </a:t>
            </a:r>
            <a:r>
              <a:rPr lang="ru-RU" dirty="0" err="1"/>
              <a:t>аскетичного</a:t>
            </a:r>
            <a:r>
              <a:rPr lang="ru-RU" dirty="0"/>
              <a:t> образа жизни, Стефан вскоре уехал в московский Богоявленский монастырь, где позднее стал игуменом. Варфоломей, оставшись в полном одиночестве, призвал некоего игумена </a:t>
            </a:r>
            <a:r>
              <a:rPr lang="ru-RU" dirty="0" err="1"/>
              <a:t>Митрофана</a:t>
            </a:r>
            <a:r>
              <a:rPr lang="ru-RU" dirty="0"/>
              <a:t> и принял от него постриг под именем Сергия, так как в тот день праздновалась память мучеников: Сергия и Вакха. Ему было 23 года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3923928" y="188640"/>
            <a:ext cx="471601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Совершив обряд пострижения,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Митрофан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приобщил Сергия св. Тайн. Сергий же семь дней не выходя провел в «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церквице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» своей, молился, ничего не «вкушал», кроме просфоры, которую давал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Митрофан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А когда пришло время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Митрофану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уходить, просил его благословения на жизнь пустынную. Игумен поддержал его и успокоил, сколько мог. И молодой монах один остался среди сумрачных своих лесов.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4" name="Рисунок 3" descr="http://f16.ifotki.info/org/3c42e399c71206edd7b43f057698ac26bc5f6c183161306.jpg">
            <a:hlinkClick r:id="rId2" tgtFrame="&quot;_blank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851920" cy="4941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5224844"/>
            <a:ext cx="385192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Сергей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Ефошкин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Преподобный Сергий. Уединенная молитва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67944" y="3068960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Выдержит ли в грозном лесу, в убогой келий? Страшны, наверно, были осени и зимние метели на его Маковице! Ведь Стефан не выдержал же. Но не таков Сергий. Он упорен, терпелив, и он «</a:t>
            </a:r>
            <a:r>
              <a:rPr lang="ru-RU" dirty="0" err="1"/>
              <a:t>боголюбив</a:t>
            </a:r>
            <a:r>
              <a:rPr lang="ru-RU" dirty="0"/>
              <a:t>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f16.ifotki.info/org/012e570a3bcea83acd45db28b37e6a65bc5f6c183161522.jpg">
            <a:hlinkClick r:id="rId2" tgtFrame="&quot;_blank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4248472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895528" y="260648"/>
            <a:ext cx="4248472" cy="1800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Раз </a:t>
            </a:r>
            <a:r>
              <a:rPr lang="ru-RU" dirty="0" smtClean="0"/>
              <a:t>Сергий </a:t>
            </a:r>
            <a:r>
              <a:rPr lang="ru-RU" dirty="0"/>
              <a:t>увидел </a:t>
            </a:r>
            <a:r>
              <a:rPr lang="ru-RU" dirty="0" smtClean="0"/>
              <a:t>у </a:t>
            </a:r>
            <a:r>
              <a:rPr lang="ru-RU" dirty="0"/>
              <a:t>келий огромного медведя, слабого от голода. И пожалел. Принес из </a:t>
            </a:r>
            <a:r>
              <a:rPr lang="ru-RU" dirty="0" err="1"/>
              <a:t>келии</a:t>
            </a:r>
            <a:r>
              <a:rPr lang="ru-RU" dirty="0"/>
              <a:t> краюшку хлеба, </a:t>
            </a:r>
            <a:r>
              <a:rPr lang="ru-RU" dirty="0" smtClean="0"/>
              <a:t>подал. </a:t>
            </a:r>
            <a:r>
              <a:rPr lang="ru-RU" dirty="0"/>
              <a:t>Мохнатый странник мирно съел. Потом стал навещать его. Сергий подавал всегда. И медведь сделался ручным.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5013176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/>
              <a:t>Михаил Нестеров. Юность преподобного Сергия, 1892-1897</a:t>
            </a:r>
            <a:br>
              <a:rPr lang="ru-RU" b="1" dirty="0"/>
            </a:br>
            <a:endParaRPr lang="ru-RU" dirty="0"/>
          </a:p>
        </p:txBody>
      </p:sp>
      <p:pic>
        <p:nvPicPr>
          <p:cNvPr id="6" name="Рисунок 5" descr="http://f16.ifotki.info/org/f4f42908e084d548d4da0072acaf5702bc5f6c183161523.jpg">
            <a:hlinkClick r:id="rId2" tgtFrame="&quot;_blank&quot;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1916832"/>
            <a:ext cx="4139952" cy="4797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95536" y="593467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/>
              <a:t>Сергей </a:t>
            </a:r>
            <a:r>
              <a:rPr lang="ru-RU" b="1" dirty="0" err="1"/>
              <a:t>Ефошкин</a:t>
            </a:r>
            <a:r>
              <a:rPr lang="ru-RU" b="1" dirty="0"/>
              <a:t> Преподобный Сергий. Весна (акварель)</a:t>
            </a:r>
            <a:br>
              <a:rPr lang="ru-RU" b="1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539552" y="0"/>
            <a:ext cx="781236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Но сколь ни одинок был преподобный в это время, слухи о его пустынничестве шли. И вот стали являться люди, прося взять к себе, спасаться вместе. Сергий отговаривал. Указывал на трудность жизни, на лишения, с ней связанные. Жив еще был для него пример Стефана. Все-таки — уступил. И принял нескольких…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" name="Рисунок 2" descr="http://f16.ifotki.info/org/8aa64896c87518e1f953d6abeeb99684bc5f6c183161679.jpg">
            <a:hlinkClick r:id="rId2" tgtFrame="&quot;_blank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1484784"/>
            <a:ext cx="4896544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323528" y="5445224"/>
            <a:ext cx="846043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Построили двенадцать келий. Обнесли тыном для защиты от зверей.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Келии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стояли под огромными соснами, елями. Торчали пни только что срубленных деревьев. Между ними разводила братия свой скромный огород. Жили тихо и сурово.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f16.ifotki.info/org/254a08a4d05b36fd56e71d3732631477bc5f6c183161682.jpg">
            <a:hlinkClick r:id="rId2" tgtFrame="&quot;_blank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491880" cy="4149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3491880" y="153888"/>
            <a:ext cx="237626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Сергей </a:t>
            </a: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Ефошкин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Преподобный Сергий. Строительство обители (масло)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4149080"/>
            <a:ext cx="565212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Сергий подавал во всем пример. Сам рубил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келии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таскал бревна, носил воду в двух водоносах в гору, молол ручными жерновами, пек хлебы, варил пищу, кроил и шил одежду. И наверно, плотничал теперь уже отлично. Летом и зимой ходил в той же одежде, ни мороз его не брал, ни зной. Телесно, несмотря на скудную пищу, был очень крепок, «имел силу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противу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двух человек». Был первым и на службах.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5" name="Рисунок 4" descr="http://f16.ifotki.info/org/2f1b4486ced462b054603299b2c6f0eabc5f6c183161749.jpg">
            <a:hlinkClick r:id="rId2" tgtFrame="&quot;_blank&quot;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0"/>
            <a:ext cx="2699792" cy="3356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f16.ifotki.info/org/2bc462ea35cec5125e27dab7fd88e30bbc5f6c183161801.jpg">
            <a:hlinkClick r:id="rId2" tgtFrame="&quot;_blank&quot;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20" y="3400425"/>
            <a:ext cx="2409460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8028384" y="5842337"/>
            <a:ext cx="13681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/>
              <a:t>Сергей </a:t>
            </a:r>
            <a:r>
              <a:rPr lang="ru-RU" sz="1200" b="1" dirty="0" err="1"/>
              <a:t>Ефошкин</a:t>
            </a:r>
            <a:r>
              <a:rPr lang="ru-RU" sz="1200" b="1" dirty="0"/>
              <a:t>. Преподобный Сергий. За хворостом</a:t>
            </a:r>
            <a:br>
              <a:rPr lang="ru-RU" sz="1200" b="1" dirty="0"/>
            </a:br>
            <a:endParaRPr lang="ru-RU" sz="1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211960" y="2636912"/>
            <a:ext cx="25202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/>
              <a:t>Сергей </a:t>
            </a:r>
            <a:r>
              <a:rPr lang="ru-RU" sz="1200" b="1" dirty="0" err="1"/>
              <a:t>Ефошкин</a:t>
            </a:r>
            <a:r>
              <a:rPr lang="ru-RU" sz="1200" b="1" dirty="0"/>
              <a:t>. Преподобный Сергий. По воду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995738" y="188913"/>
            <a:ext cx="4752975" cy="63357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/>
              <a:t> </a:t>
            </a:r>
            <a:r>
              <a:rPr lang="ru-RU" sz="2000" dirty="0" smtClean="0"/>
              <a:t>      В </a:t>
            </a:r>
            <a:r>
              <a:rPr lang="ru-RU" sz="2000" dirty="0" smtClean="0">
                <a:hlinkClick r:id="rId2" tooltip="1345"/>
              </a:rPr>
              <a:t>1345</a:t>
            </a:r>
            <a:r>
              <a:rPr lang="ru-RU" sz="2000" dirty="0" smtClean="0"/>
              <a:t> пустынь оформилась как Троице-Сергиев монастырь (впоследствии </a:t>
            </a:r>
            <a:r>
              <a:rPr lang="ru-RU" sz="2000" dirty="0" smtClean="0">
                <a:hlinkClick r:id="rId3" tooltip="Троице-Сергиева лавра"/>
              </a:rPr>
              <a:t>Троице-Сергиева лавра</a:t>
            </a:r>
            <a:r>
              <a:rPr lang="ru-RU" sz="2000" dirty="0" smtClean="0"/>
              <a:t>) и Сергий стал её </a:t>
            </a:r>
            <a:r>
              <a:rPr lang="ru-RU" sz="2000" dirty="0" smtClean="0">
                <a:hlinkClick r:id="rId4" tooltip="Игумен"/>
              </a:rPr>
              <a:t>игуменом</a:t>
            </a:r>
            <a:r>
              <a:rPr lang="ru-RU" sz="2000" dirty="0" smtClean="0"/>
              <a:t>, подававшим всем пример своим </a:t>
            </a:r>
            <a:r>
              <a:rPr lang="ru-RU" sz="2000" dirty="0" smtClean="0">
                <a:hlinkClick r:id="rId5" tooltip="Смирение (в христианстве)"/>
              </a:rPr>
              <a:t>смирением</a:t>
            </a:r>
            <a:r>
              <a:rPr lang="ru-RU" sz="2000" dirty="0" smtClean="0"/>
              <a:t> и </a:t>
            </a:r>
            <a:r>
              <a:rPr lang="ru-RU" sz="2000" dirty="0" smtClean="0">
                <a:hlinkClick r:id="rId6" tooltip="Трудолюбие"/>
              </a:rPr>
              <a:t>трудолюбием</a:t>
            </a:r>
            <a:r>
              <a:rPr lang="ru-RU" sz="2000" dirty="0" smtClean="0"/>
              <a:t>. Запретив принимать </a:t>
            </a:r>
            <a:r>
              <a:rPr lang="ru-RU" sz="2000" dirty="0" smtClean="0">
                <a:hlinkClick r:id="rId7" tooltip="Подаяние"/>
              </a:rPr>
              <a:t>подаяние</a:t>
            </a:r>
            <a:r>
              <a:rPr lang="ru-RU" sz="2000" dirty="0" smtClean="0"/>
              <a:t>, Сергий поставил правилом, чтобы все иноки жили от своего труда, сам подавая им в этом пример.  В обитель стали обращаться все, начиная от крестьян и кончая князьями; многие селились по соседству с нею, жертвовали ей своё имущество. Сначала терпевшая во всём необходимом крайнюю нужду пустынь обратилась в богатый монастырь. Слава Сергия дошла даже до </a:t>
            </a:r>
            <a:r>
              <a:rPr lang="ru-RU" sz="2000" dirty="0" smtClean="0">
                <a:hlinkClick r:id="rId8" tooltip="Константинополь"/>
              </a:rPr>
              <a:t>Царьграда</a:t>
            </a:r>
            <a:r>
              <a:rPr lang="ru-RU" sz="2000" dirty="0" smtClean="0"/>
              <a:t>. </a:t>
            </a:r>
          </a:p>
        </p:txBody>
      </p:sp>
      <p:pic>
        <p:nvPicPr>
          <p:cNvPr id="21508" name="Picture 4" descr="imgB"/>
          <p:cNvPicPr>
            <a:picLocks noChangeAspect="1" noChangeArrowheads="1"/>
          </p:cNvPicPr>
          <p:nvPr/>
        </p:nvPicPr>
        <p:blipFill>
          <a:blip r:embed="rId9" cstate="print">
            <a:lum bright="12000" contrast="6000"/>
          </a:blip>
          <a:srcRect/>
          <a:stretch>
            <a:fillRect/>
          </a:stretch>
        </p:blipFill>
        <p:spPr bwMode="auto">
          <a:xfrm>
            <a:off x="539750" y="981075"/>
            <a:ext cx="3232150" cy="48244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60648"/>
            <a:ext cx="6995120" cy="850106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dirty="0" smtClean="0"/>
              <a:t>Благословение на битву</a:t>
            </a:r>
            <a:endParaRPr lang="ru-RU" sz="32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00438" y="1524000"/>
            <a:ext cx="5207000" cy="4572000"/>
          </a:xfrm>
        </p:spPr>
        <p:txBody>
          <a:bodyPr>
            <a:normAutofit fontScale="77500" lnSpcReduction="20000"/>
          </a:bodyPr>
          <a:lstStyle/>
          <a:p>
            <a:pPr marL="274320" indent="-274320" fontAlgn="auto">
              <a:spcAft>
                <a:spcPts val="0"/>
              </a:spcAft>
              <a:buNone/>
              <a:defRPr/>
            </a:pPr>
            <a:r>
              <a:rPr lang="ru-RU" sz="2800" dirty="0" smtClean="0"/>
              <a:t>     Очень </a:t>
            </a:r>
            <a:r>
              <a:rPr lang="ru-RU" sz="2800" dirty="0" smtClean="0"/>
              <a:t>часто Сергий </a:t>
            </a:r>
            <a:r>
              <a:rPr lang="ru-RU" sz="2800" dirty="0" smtClean="0"/>
              <a:t>примирял враждующих между собой князей,  благодаря чему ко времени </a:t>
            </a:r>
            <a:r>
              <a:rPr lang="ru-RU" sz="2800" dirty="0" smtClean="0">
                <a:hlinkClick r:id="rId2" tooltip="Куликовская битва"/>
              </a:rPr>
              <a:t>Куликовской </a:t>
            </a:r>
            <a:r>
              <a:rPr lang="ru-RU" sz="2800" dirty="0" err="1" smtClean="0">
                <a:hlinkClick r:id="rId2" tooltip="Куликовская битва"/>
              </a:rPr>
              <a:t>битвы</a:t>
            </a:r>
            <a:r>
              <a:rPr lang="ru-RU" sz="2800" dirty="0" err="1" smtClean="0"/>
              <a:t>почти</a:t>
            </a:r>
            <a:r>
              <a:rPr lang="ru-RU" sz="2800" dirty="0" smtClean="0"/>
              <a:t> все русские князья признали главенство </a:t>
            </a:r>
            <a:r>
              <a:rPr lang="ru-RU" sz="2800" dirty="0" smtClean="0">
                <a:hlinkClick r:id="rId3" tooltip="Дмитрий Донской"/>
              </a:rPr>
              <a:t>Дмитрия Иоанновича</a:t>
            </a:r>
            <a:r>
              <a:rPr lang="ru-RU" sz="2800" dirty="0" smtClean="0"/>
              <a:t>. Отправляясь на эту битву, последний в сопровождении князей, бояр и воевод поехал к Сергию, чтобы помолиться с ним и получить от него благословение. Благословляя его, Сергий предрёк ему победу и спасение от смерти и отправил с ним двух иноков княжеского рода, хорошо владеющих оружием </a:t>
            </a:r>
            <a:r>
              <a:rPr lang="ru-RU" sz="2800" dirty="0" err="1" smtClean="0">
                <a:hlinkClick r:id="rId4" tooltip="Александр Пересвет"/>
              </a:rPr>
              <a:t>Пересвета</a:t>
            </a:r>
            <a:r>
              <a:rPr lang="ru-RU" sz="2800" dirty="0" smtClean="0"/>
              <a:t> </a:t>
            </a:r>
            <a:r>
              <a:rPr lang="ru-RU" sz="2800" dirty="0" smtClean="0"/>
              <a:t>и </a:t>
            </a:r>
            <a:r>
              <a:rPr lang="ru-RU" sz="2800" dirty="0" err="1" smtClean="0">
                <a:hlinkClick r:id="rId5" tooltip="Родион Ослябя"/>
              </a:rPr>
              <a:t>Ослябю</a:t>
            </a:r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5" name="Рисунок 4" descr="http://f16.ifotki.info/org/4226cd7d971b2b30c4f1355b62cde435bc5f6c183163004.jpg">
            <a:hlinkClick r:id="rId6" tgtFrame="&quot;_blank&quot;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1052736"/>
            <a:ext cx="3707904" cy="5805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707904" y="621166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200" b="1" dirty="0"/>
              <a:t>И. </a:t>
            </a:r>
            <a:r>
              <a:rPr lang="ru-RU" sz="1200" b="1" dirty="0" err="1"/>
              <a:t>Сушенок</a:t>
            </a:r>
            <a:r>
              <a:rPr lang="ru-RU" sz="1200" b="1" dirty="0"/>
              <a:t>. Не уступим земли Русской Сергей Радонежский благословляет Дмитрия Донского. Холст. Масло 2001</a:t>
            </a:r>
            <a:br>
              <a:rPr lang="ru-RU" sz="1200" b="1" dirty="0"/>
            </a:b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539552" y="188640"/>
            <a:ext cx="792088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Воинами были они в миру и на татар пошли без шлемов, панцирей — в образе схимы, с белыми крестами на монашеской одежде. Очевидно, это придавало войску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Димитрия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священно-крестоносный облик.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20-го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Димитрий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был уже в Коломне. 26—27-го русские перешли Оку, рязанскою землею наступали к Дону. 6-го сентября его достигли. И заколебались. Ждать ли татар, переправляться ли?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844824"/>
            <a:ext cx="8136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Старшие, опытные воеводы предлагали: здесь повременить. Мамай силен, с ним и Литва, и князь Олег Рязанский. </a:t>
            </a:r>
            <a:r>
              <a:rPr lang="ru-RU" dirty="0" err="1"/>
              <a:t>Димитрий</a:t>
            </a:r>
            <a:r>
              <a:rPr lang="ru-RU" dirty="0"/>
              <a:t>, вопреки советам, перешел через Дон. Назад путь был отрезан, значит, все вперед, победа или смерть.</a:t>
            </a:r>
            <a:br>
              <a:rPr lang="ru-RU" dirty="0"/>
            </a:br>
            <a:endParaRPr lang="ru-RU" dirty="0"/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3717032"/>
            <a:ext cx="91440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8-е сентября 1380 года!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 преданию, на зов татарского богатыря выскакал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Пересвет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давно готовый к смерти, и, схватившись с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Челубеем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поразив его, сам пал. Началась общая битва, на гигантском по тем временам фронте в десять верст. Сергий правильно сказал: «Многим плетутся венки мученические». Их было сплетено немало.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5657671"/>
            <a:ext cx="82809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Преподобный же в эти часы молился с братией у себя в церкви. Он говорил о ходе боя. Называл павших и читал заупокойные молитвы. А в конце сказал: «Мы победили».</a:t>
            </a:r>
            <a:br>
              <a:rPr lang="ru-RU" dirty="0"/>
            </a:br>
            <a:endParaRPr lang="ru-RU" dirty="0"/>
          </a:p>
        </p:txBody>
      </p:sp>
      <p:pic>
        <p:nvPicPr>
          <p:cNvPr id="6" name="Рисунок 5" descr="http://f16.ifotki.info/org/cc250b050fae5c793d13fdcfcd4ae08bbc5f6c183163263.jpg">
            <a:hlinkClick r:id="rId2" tgtFrame="&quot;_blank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2852936"/>
            <a:ext cx="3162300" cy="1502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323528" y="332656"/>
            <a:ext cx="8568952" cy="1415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>
                <a:latin typeface="Times New Roman" pitchFamily="18" charset="0"/>
              </a:rPr>
              <a:t>«Если есть у России народный богатырь, который всего лучше выражает дух России, то, конечно, это преподобный Сергий»</a:t>
            </a:r>
            <a:br>
              <a:rPr lang="ru-RU" b="1" dirty="0">
                <a:latin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</a:rPr>
              <a:t>                                                                                     </a:t>
            </a:r>
            <a:r>
              <a:rPr lang="ru-RU" b="1" dirty="0" smtClean="0">
                <a:latin typeface="Times New Roman" pitchFamily="18" charset="0"/>
              </a:rPr>
              <a:t>                    Евгений </a:t>
            </a:r>
            <a:r>
              <a:rPr lang="ru-RU" b="1" dirty="0">
                <a:latin typeface="Times New Roman" pitchFamily="18" charset="0"/>
              </a:rPr>
              <a:t>Поселянин</a:t>
            </a:r>
            <a:r>
              <a:rPr lang="ru-RU" sz="1600" b="1" dirty="0">
                <a:latin typeface="Times New Roman" pitchFamily="18" charset="0"/>
              </a:rPr>
              <a:t/>
            </a:r>
            <a:br>
              <a:rPr lang="ru-RU" sz="1600" b="1" dirty="0">
                <a:latin typeface="Times New Roman" pitchFamily="18" charset="0"/>
              </a:rPr>
            </a:br>
            <a:r>
              <a:rPr lang="ru-RU" sz="1600" b="1" dirty="0">
                <a:latin typeface="Times New Roman" pitchFamily="18" charset="0"/>
              </a:rPr>
              <a:t/>
            </a:r>
            <a:br>
              <a:rPr lang="ru-RU" sz="1600" b="1" dirty="0">
                <a:latin typeface="Times New Roman" pitchFamily="18" charset="0"/>
              </a:rPr>
            </a:br>
            <a:endParaRPr lang="ru-RU" sz="1600" b="1" dirty="0">
              <a:latin typeface="Times New Roman" pitchFamily="18" charset="0"/>
            </a:endParaRPr>
          </a:p>
        </p:txBody>
      </p:sp>
      <p:pic>
        <p:nvPicPr>
          <p:cNvPr id="5" name="Рисунок 4" descr="http://f16.ifotki.info/org/88a9c04e2031e9af951a8ab0035d51c3bc5f6c183163721.jpg">
            <a:hlinkClick r:id="rId2" tgtFrame="&quot;_blank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1340768"/>
            <a:ext cx="4248472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467544" y="6409156"/>
            <a:ext cx="76328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Икона </a:t>
            </a: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прп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Сергия Радонежского из Свято-Троицкой Сергиевой Лавры.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3413" y="7916"/>
            <a:ext cx="8229600" cy="1071571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mtClean="0"/>
              <a:t>Кончина святого Сергия</a:t>
            </a:r>
            <a:endParaRPr lang="ru-RU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1387475" y="2255838"/>
          <a:ext cx="2199748" cy="365760"/>
        </p:xfrm>
        <a:graphic>
          <a:graphicData uri="http://schemas.openxmlformats.org/drawingml/2006/table">
            <a:tbl>
              <a:tblPr/>
              <a:tblGrid>
                <a:gridCol w="285750"/>
                <a:gridCol w="1628248"/>
                <a:gridCol w="285750"/>
              </a:tblGrid>
              <a:tr h="0">
                <a:tc>
                  <a:txBody>
                    <a:bodyPr/>
                    <a:lstStyle/>
                    <a:p>
                      <a:pPr fontAlgn="t"/>
                      <a:endParaRPr lang="ru-RU" dirty="0"/>
                    </a:p>
                  </a:txBody>
                  <a:tcPr marR="952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fontAlgn="b"/>
                      <a:endParaRPr lang="ru-RU" dirty="0"/>
                    </a:p>
                  </a:txBody>
                  <a:tcPr marL="9525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238" cy="4572000"/>
          </a:xfrm>
        </p:spPr>
        <p:txBody>
          <a:bodyPr>
            <a:normAutofit fontScale="92500" lnSpcReduction="1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Накануне кончины преподобный Сергий в последний раз призвал братию и обратился со словами завещания: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i="1" dirty="0" smtClean="0"/>
              <a:t>Внимайте себе, </a:t>
            </a:r>
            <a:r>
              <a:rPr lang="ru-RU" i="1" dirty="0" err="1" smtClean="0"/>
              <a:t>братие</a:t>
            </a:r>
            <a:r>
              <a:rPr lang="ru-RU" i="1" dirty="0" smtClean="0"/>
              <a:t>. Прежде имейте страх Божий, чистоту душевную и любовь нелицемерную…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25 сентября </a:t>
            </a:r>
            <a:r>
              <a:rPr lang="ru-RU" dirty="0" smtClean="0">
                <a:hlinkClick r:id="rId2" tooltip="1392 год"/>
              </a:rPr>
              <a:t>1392 года</a:t>
            </a:r>
            <a:r>
              <a:rPr lang="ru-RU" dirty="0" smtClean="0"/>
              <a:t> Сергий скончался.</a:t>
            </a:r>
            <a:endParaRPr lang="ru-RU" dirty="0"/>
          </a:p>
        </p:txBody>
      </p:sp>
      <p:sp>
        <p:nvSpPr>
          <p:cNvPr id="26632" name="Rectangle 1"/>
          <p:cNvSpPr>
            <a:spLocks noChangeArrowheads="1"/>
          </p:cNvSpPr>
          <p:nvPr/>
        </p:nvSpPr>
        <p:spPr bwMode="auto">
          <a:xfrm>
            <a:off x="0" y="0"/>
            <a:ext cx="914400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900">
                <a:solidFill>
                  <a:srgbClr val="000000"/>
                </a:solidFill>
                <a:cs typeface="Arial" charset="0"/>
              </a:rPr>
              <a:t>: </a:t>
            </a:r>
            <a:r>
              <a:rPr lang="ru-RU" sz="1300">
                <a:solidFill>
                  <a:srgbClr val="000000"/>
                </a:solidFill>
                <a:cs typeface="Arial" charset="0"/>
              </a:rPr>
              <a:t>  </a:t>
            </a:r>
            <a:r>
              <a:rPr lang="ru-RU" sz="900">
                <a:solidFill>
                  <a:srgbClr val="000000"/>
                </a:solidFill>
                <a:cs typeface="Arial" charset="0"/>
              </a:rPr>
              <a:t>        </a:t>
            </a:r>
            <a:endParaRPr lang="ru-RU" sz="900">
              <a:cs typeface="Arial" charset="0"/>
            </a:endParaRPr>
          </a:p>
          <a:p>
            <a:pPr eaLnBrk="0" hangingPunct="0"/>
            <a:r>
              <a:rPr lang="ru-RU" sz="900">
                <a:solidFill>
                  <a:srgbClr val="000000"/>
                </a:solidFill>
                <a:cs typeface="Arial" charset="0"/>
              </a:rPr>
              <a:t>.</a:t>
            </a:r>
            <a:endParaRPr lang="ru-RU">
              <a:cs typeface="Arial" charset="0"/>
            </a:endParaRPr>
          </a:p>
        </p:txBody>
      </p:sp>
      <p:pic>
        <p:nvPicPr>
          <p:cNvPr id="26633" name="Picture 2" descr="«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38600" y="60325"/>
            <a:ext cx="285750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4" name="Picture 3" descr="»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770350" y="60325"/>
            <a:ext cx="285750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5" name="Picture 11" descr="Преподобный Сергий Радонежский"/>
          <p:cNvPicPr>
            <a:picLocks noChangeAspect="1" noChangeArrowheads="1"/>
          </p:cNvPicPr>
          <p:nvPr/>
        </p:nvPicPr>
        <p:blipFill>
          <a:blip r:embed="rId5" cstate="print">
            <a:lum bright="24000" contrast="18000"/>
          </a:blip>
          <a:srcRect/>
          <a:stretch>
            <a:fillRect/>
          </a:stretch>
        </p:blipFill>
        <p:spPr bwMode="auto">
          <a:xfrm>
            <a:off x="900113" y="1557338"/>
            <a:ext cx="2947987" cy="5111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395536" y="332656"/>
            <a:ext cx="8532440" cy="3029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Сергий пришел на свою Маковицу скромным и безвестным юношей Варфоломеем, а ушел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прославленнейшим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старцем. До преподобного на Маковице был лес, вблизи — источник, да медведи жили в дебрях по соседству. А когда он умер, место резко выделялось из лесов и из России. На Маковице стоял монастырь — Троице-Сергиева лавра, одна из четырех лавр нашей родины. Вокруг расчистились леса, поля явились, ржи, овсы, деревни. Еще при Сергии глухой пригорок в лесах Радонежа стал светло-притягательным для тысяч. Сергий основал не только свой монастырь и не из него одного действовал. Бесчисленны обители, возникшие по его благословению, основанные его учениками — и проникнутые духом его.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40962" name="Рисунок 54" descr="http://f16.ifotki.info/org/cf461a58ff61b048357c54e322fcf2a4bc5f6c182993865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716" y="3140968"/>
            <a:ext cx="7154918" cy="3062522"/>
          </a:xfrm>
          <a:prstGeom prst="rect">
            <a:avLst/>
          </a:prstGeom>
          <a:noFill/>
        </p:spPr>
      </p:pic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2123728" y="6093296"/>
            <a:ext cx="6228184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Сергей </a:t>
            </a: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Ефошкин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Троице-Сергиева Лавра. К преподобному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/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/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Обретение мощей Сергия </a:t>
            </a:r>
            <a:endParaRPr lang="ru-RU" dirty="0"/>
          </a:p>
        </p:txBody>
      </p:sp>
      <p:sp>
        <p:nvSpPr>
          <p:cNvPr id="23557" name="Текст 7"/>
          <p:cNvSpPr>
            <a:spLocks noGrp="1"/>
          </p:cNvSpPr>
          <p:nvPr>
            <p:ph type="body" sz="half" idx="2"/>
          </p:nvPr>
        </p:nvSpPr>
        <p:spPr>
          <a:xfrm>
            <a:off x="323528" y="5805264"/>
            <a:ext cx="8820472" cy="804862"/>
          </a:xfrm>
        </p:spPr>
        <p:txBody>
          <a:bodyPr>
            <a:noAutofit/>
          </a:bodyPr>
          <a:lstStyle/>
          <a:p>
            <a:r>
              <a:rPr lang="ru-RU" sz="1800" dirty="0" smtClean="0"/>
              <a:t>Через 30 лет, 5 июля </a:t>
            </a:r>
            <a:r>
              <a:rPr lang="ru-RU" sz="1800" dirty="0" smtClean="0">
                <a:hlinkClick r:id="rId2" tooltip="1422 год"/>
              </a:rPr>
              <a:t>1422 года</a:t>
            </a:r>
            <a:r>
              <a:rPr lang="ru-RU" sz="1800" dirty="0" smtClean="0"/>
              <a:t>, были </a:t>
            </a:r>
            <a:r>
              <a:rPr lang="ru-RU" sz="1800" dirty="0" smtClean="0">
                <a:hlinkClick r:id="rId3" tooltip="Обретение мощей"/>
              </a:rPr>
              <a:t>обретены</a:t>
            </a:r>
            <a:r>
              <a:rPr lang="ru-RU" sz="1800" dirty="0" smtClean="0"/>
              <a:t> нетленными его </a:t>
            </a:r>
            <a:r>
              <a:rPr lang="ru-RU" sz="1800" dirty="0" smtClean="0">
                <a:hlinkClick r:id="rId4" tooltip="Мощи"/>
              </a:rPr>
              <a:t>мощи</a:t>
            </a:r>
            <a:r>
              <a:rPr lang="ru-RU" sz="1800" dirty="0" smtClean="0"/>
              <a:t>, о чём свидетельствовал </a:t>
            </a:r>
            <a:r>
              <a:rPr lang="ru-RU" sz="1800" dirty="0" err="1" smtClean="0">
                <a:hlinkClick r:id="rId5" tooltip="Пахомий Логофет"/>
              </a:rPr>
              <a:t>Пахомий</a:t>
            </a:r>
            <a:r>
              <a:rPr lang="ru-RU" sz="1800" dirty="0" smtClean="0">
                <a:hlinkClick r:id="rId5" tooltip="Пахомий Логофет"/>
              </a:rPr>
              <a:t> </a:t>
            </a:r>
            <a:r>
              <a:rPr lang="ru-RU" sz="1800" dirty="0" smtClean="0">
                <a:hlinkClick r:id="rId5" tooltip="Пахомий Логофет"/>
              </a:rPr>
              <a:t>Логофет</a:t>
            </a:r>
            <a:r>
              <a:rPr lang="ru-RU" sz="1800" dirty="0" smtClean="0"/>
              <a:t>; </a:t>
            </a:r>
            <a:r>
              <a:rPr lang="ru-RU" sz="1800" dirty="0" smtClean="0"/>
              <a:t>день 5 </a:t>
            </a:r>
            <a:r>
              <a:rPr lang="ru-RU" sz="1800" dirty="0" smtClean="0">
                <a:hlinkClick r:id="rId6" tooltip="18 июля"/>
              </a:rPr>
              <a:t>(18) июля</a:t>
            </a:r>
            <a:r>
              <a:rPr lang="ru-RU" sz="1800" dirty="0" smtClean="0"/>
              <a:t> является одним из дней памяти святого.</a:t>
            </a:r>
          </a:p>
        </p:txBody>
      </p:sp>
      <p:pic>
        <p:nvPicPr>
          <p:cNvPr id="23559" name="Рисунок 6" descr="526b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59632" y="188640"/>
            <a:ext cx="6192838" cy="547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5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57200" y="908050"/>
            <a:ext cx="8229600" cy="5834063"/>
          </a:xfrm>
          <a:prstGeom prst="rect">
            <a:avLst/>
          </a:prstGeom>
          <a:noFill/>
          <a:ln/>
        </p:spPr>
      </p:pic>
      <p:sp>
        <p:nvSpPr>
          <p:cNvPr id="3" name="Прямоугольник 2"/>
          <p:cNvSpPr/>
          <p:nvPr/>
        </p:nvSpPr>
        <p:spPr>
          <a:xfrm>
            <a:off x="539552" y="260648"/>
            <a:ext cx="76328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Троице-Сергиева лавра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Рисунок 3" descr="Ефошкин Сергей. Троице-Сергиева Лавра. К преподобному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549275"/>
            <a:ext cx="8497887" cy="365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Rectangle 5"/>
          <p:cNvSpPr>
            <a:spLocks noGrp="1"/>
          </p:cNvSpPr>
          <p:nvPr>
            <p:ph type="body" sz="half" idx="4294967295"/>
          </p:nvPr>
        </p:nvSpPr>
        <p:spPr>
          <a:xfrm>
            <a:off x="468313" y="4437063"/>
            <a:ext cx="8229600" cy="2263775"/>
          </a:xfrm>
        </p:spPr>
        <p:txBody>
          <a:bodyPr/>
          <a:lstStyle/>
          <a:p>
            <a:pPr>
              <a:buNone/>
            </a:pPr>
            <a:r>
              <a:rPr lang="ru-RU" sz="2200" dirty="0" smtClean="0"/>
              <a:t>      Троице-Сергиева Лавра является  духовным центром России. В ней покоятся мощи  Сергия Радонежского, эта крепость  много раз осаждалась врагами, но, являясь средоточием православия, всегда отражала натиск противника.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Рисунок 5" descr="ТСЛ 2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388" y="115888"/>
            <a:ext cx="8820150" cy="64262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00563" y="404813"/>
            <a:ext cx="4392612" cy="5400675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None/>
            </a:pPr>
            <a:r>
              <a:rPr lang="ru-RU" sz="2400" dirty="0" smtClean="0"/>
              <a:t>     </a:t>
            </a:r>
            <a:r>
              <a:rPr lang="ru-RU" sz="2000" dirty="0" smtClean="0"/>
              <a:t>Кроме</a:t>
            </a:r>
            <a:r>
              <a:rPr lang="ru-RU" sz="2000" dirty="0" smtClean="0"/>
              <a:t> </a:t>
            </a:r>
            <a:r>
              <a:rPr lang="ru-RU" sz="2000" dirty="0" smtClean="0">
                <a:hlinkClick r:id="rId2" tooltip="Троице-Сергиева лавра"/>
              </a:rPr>
              <a:t>Троице-Сергиева монастыря</a:t>
            </a:r>
            <a:r>
              <a:rPr lang="ru-RU" sz="2000" dirty="0" smtClean="0"/>
              <a:t>, Сергий основал ещё несколько монастырей (</a:t>
            </a:r>
            <a:r>
              <a:rPr lang="ru-RU" sz="2000" dirty="0" smtClean="0">
                <a:hlinkClick r:id="rId3" tooltip="Благовещенский монастырь (Киржач)"/>
              </a:rPr>
              <a:t>Благовещенский </a:t>
            </a:r>
            <a:r>
              <a:rPr lang="ru-RU" sz="2000" dirty="0" smtClean="0">
                <a:hlinkClick r:id="rId3" tooltip="Благовещенский монастырь (Киржач)"/>
              </a:rPr>
              <a:t>монастырь</a:t>
            </a:r>
            <a:r>
              <a:rPr lang="ru-RU" sz="2000" dirty="0" smtClean="0"/>
              <a:t> на </a:t>
            </a:r>
            <a:r>
              <a:rPr lang="ru-RU" sz="2000" dirty="0" err="1" smtClean="0">
                <a:hlinkClick r:id="rId4" tooltip="Киржач"/>
              </a:rPr>
              <a:t>Киржаче</a:t>
            </a:r>
            <a:r>
              <a:rPr lang="ru-RU" sz="2000" dirty="0" smtClean="0"/>
              <a:t>, </a:t>
            </a:r>
            <a:r>
              <a:rPr lang="ru-RU" sz="2000" dirty="0" smtClean="0"/>
              <a:t>                    </a:t>
            </a:r>
            <a:r>
              <a:rPr lang="ru-RU" sz="2000" dirty="0" err="1" smtClean="0">
                <a:hlinkClick r:id="rId5" tooltip="Старо-Голутвин монастырь"/>
              </a:rPr>
              <a:t>СтароГолутвин</a:t>
            </a:r>
            <a:r>
              <a:rPr lang="ru-RU" sz="2000" dirty="0" smtClean="0"/>
              <a:t> близ </a:t>
            </a:r>
            <a:r>
              <a:rPr lang="ru-RU" sz="2000" dirty="0" smtClean="0">
                <a:hlinkClick r:id="rId6" tooltip="Коломна"/>
              </a:rPr>
              <a:t>Коломны</a:t>
            </a:r>
            <a:r>
              <a:rPr lang="ru-RU" sz="2000" dirty="0" smtClean="0"/>
              <a:t>,</a:t>
            </a:r>
            <a:r>
              <a:rPr lang="ru-RU" sz="2000" dirty="0" smtClean="0">
                <a:latin typeface="Arial" charset="0"/>
              </a:rPr>
              <a:t>  </a:t>
            </a:r>
            <a:r>
              <a:rPr lang="ru-RU" sz="2000" dirty="0" smtClean="0"/>
              <a:t> </a:t>
            </a:r>
            <a:r>
              <a:rPr lang="ru-RU" sz="2000" dirty="0" smtClean="0"/>
              <a:t>        </a:t>
            </a:r>
            <a:r>
              <a:rPr lang="ru-RU" sz="2000" dirty="0" smtClean="0">
                <a:hlinkClick r:id="rId7" tooltip="Высоцкий монастырь"/>
              </a:rPr>
              <a:t>Высоцкий </a:t>
            </a:r>
            <a:r>
              <a:rPr lang="ru-RU" sz="2000" dirty="0" smtClean="0">
                <a:hlinkClick r:id="rId7" tooltip="Высоцкий монастырь"/>
              </a:rPr>
              <a:t>монастырь</a:t>
            </a:r>
            <a:r>
              <a:rPr lang="ru-RU" sz="2000" dirty="0" smtClean="0"/>
              <a:t>, </a:t>
            </a:r>
            <a:r>
              <a:rPr lang="ru-RU" sz="2000" dirty="0" smtClean="0">
                <a:hlinkClick r:id="rId5" tooltip="Старо-Голутвин монастырь"/>
              </a:rPr>
              <a:t>Георгиевский</a:t>
            </a:r>
            <a:r>
              <a:rPr lang="ru-RU" sz="2000" dirty="0" smtClean="0"/>
              <a:t> на </a:t>
            </a:r>
            <a:r>
              <a:rPr lang="ru-RU" sz="2000" dirty="0" err="1" smtClean="0">
                <a:hlinkClick r:id="rId5" tooltip="Старо-Голутвин монастырь"/>
              </a:rPr>
              <a:t>Клязьме</a:t>
            </a:r>
            <a:r>
              <a:rPr lang="ru-RU" sz="2000" dirty="0" smtClean="0"/>
              <a:t>), во все эти обители он поставил настоятелями своих учеников. Более 40 обителей было основано его учениками</a:t>
            </a:r>
          </a:p>
        </p:txBody>
      </p:sp>
      <p:pic>
        <p:nvPicPr>
          <p:cNvPr id="27654" name="Picture 6" descr="IMG_2198"/>
          <p:cNvPicPr>
            <a:picLocks noChangeAspect="1" noChangeArrowheads="1"/>
          </p:cNvPicPr>
          <p:nvPr/>
        </p:nvPicPr>
        <p:blipFill>
          <a:blip r:embed="rId8" cstate="print">
            <a:lum bright="12000" contrast="12000"/>
          </a:blip>
          <a:srcRect/>
          <a:stretch>
            <a:fillRect/>
          </a:stretch>
        </p:blipFill>
        <p:spPr bwMode="auto">
          <a:xfrm>
            <a:off x="250825" y="188913"/>
            <a:ext cx="4027488" cy="60483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f16.ifotki.info/org/eff3b3a9124c91aa00baff5017a4818cbc5f6c183163717.jpg">
            <a:hlinkClick r:id="rId3" tgtFrame="&quot;_blank&quot;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332656"/>
            <a:ext cx="7992888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331640" y="6211669"/>
            <a:ext cx="64807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/>
              <a:t>Наталья Климова. </a:t>
            </a:r>
            <a:br>
              <a:rPr lang="ru-RU" sz="1200" b="1" dirty="0"/>
            </a:br>
            <a:r>
              <a:rPr lang="ru-RU" sz="1200" b="1" dirty="0"/>
              <a:t>Воскрешение преподобным Сергием Радонежским мальчика</a:t>
            </a:r>
            <a:br>
              <a:rPr lang="ru-RU" sz="1200" b="1" dirty="0"/>
            </a:br>
            <a:endParaRPr lang="ru-RU" sz="1200" dirty="0"/>
          </a:p>
        </p:txBody>
      </p:sp>
      <p:pic>
        <p:nvPicPr>
          <p:cNvPr id="6" name="Pesnya_-_Prepodobnyj_Sergij_Radonezhskij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539552" y="6309320"/>
            <a:ext cx="304800" cy="304800"/>
          </a:xfrm>
          <a:prstGeom prst="rect">
            <a:avLst/>
          </a:prstGeom>
        </p:spPr>
      </p:pic>
      <p:pic>
        <p:nvPicPr>
          <p:cNvPr id="7" name="Pesnya_-_Prepodobnyj_Sergij_Radonezhskij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6588224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024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9024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dirty="0" smtClean="0"/>
              <a:t>«</a:t>
            </a:r>
            <a:r>
              <a:rPr lang="ru-RU" sz="3200" b="1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Год рождения Сергея Радонежского утерян…»</a:t>
            </a:r>
            <a:endParaRPr lang="ru-RU" sz="3200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238" cy="4572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/>
              <a:t> </a:t>
            </a:r>
            <a:r>
              <a:rPr lang="ru-RU" sz="2400" dirty="0" smtClean="0"/>
              <a:t>     Первый биограф Сергия Радонежского </a:t>
            </a:r>
            <a:r>
              <a:rPr lang="ru-RU" sz="2400" dirty="0" err="1" smtClean="0">
                <a:hlinkClick r:id="rId2" tooltip="Епифаний Премудрый"/>
              </a:rPr>
              <a:t>Епифаний</a:t>
            </a:r>
            <a:r>
              <a:rPr lang="ru-RU" sz="2400" dirty="0" smtClean="0">
                <a:hlinkClick r:id="rId2" tooltip="Епифаний Премудрый"/>
              </a:rPr>
              <a:t> Премудрый</a:t>
            </a:r>
            <a:r>
              <a:rPr lang="ru-RU" sz="2400" dirty="0" smtClean="0"/>
              <a:t> сообщает, что будущий святой, (Варфоломей в крещении)  родился в селе Варницы (близ </a:t>
            </a:r>
            <a:r>
              <a:rPr lang="ru-RU" sz="2400" dirty="0" smtClean="0">
                <a:hlinkClick r:id="rId3" tooltip="Ростов"/>
              </a:rPr>
              <a:t>Ростова</a:t>
            </a:r>
            <a:r>
              <a:rPr lang="ru-RU" sz="2400" dirty="0" smtClean="0"/>
              <a:t>) в </a:t>
            </a:r>
            <a:r>
              <a:rPr lang="ru-RU" sz="2400" dirty="0" smtClean="0">
                <a:hlinkClick r:id="rId4" tooltip="Кирилл и Мария Радонежские"/>
              </a:rPr>
              <a:t>семье боярина Кирилла</a:t>
            </a:r>
            <a:r>
              <a:rPr lang="ru-RU" sz="2400" dirty="0" smtClean="0"/>
              <a:t>, служилого ростовских удельных князей, и его жены Марии.</a:t>
            </a:r>
          </a:p>
        </p:txBody>
      </p:sp>
      <p:pic>
        <p:nvPicPr>
          <p:cNvPr id="17410" name="Picture 2" descr="http://www.gradrostov.ru/foto/varnici%20istoriya/1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188" y="1412875"/>
            <a:ext cx="3386137" cy="5256213"/>
          </a:xfrm>
          <a:prstGeom prst="rect">
            <a:avLst/>
          </a:prstGeom>
          <a:ln>
            <a:solidFill>
              <a:srgbClr val="9933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f16.ifotki.info/org/47dde982a15b29d8ff446b0c1f41670bbc5f6c182994868.jpg">
            <a:hlinkClick r:id="rId2" tgtFrame="&quot;_blank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51520" y="188640"/>
            <a:ext cx="3707906" cy="602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323528" y="6006480"/>
            <a:ext cx="291581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Сергей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Ефошкин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Преподобный Сергий в семье. Чтение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4067944" y="548680"/>
            <a:ext cx="4896544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 древнему преданию, имение родителей Сергия Радонежского, бояр Ростовских Кирилла и Марии, находилось в окрестностях Ростова Великого, по дороге в Ярославль. Родители, «бояре знатные», по-видимому, жили просто, были люди тихие, спокойные, с крепким и серьезным складом жизни.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 rot="10800000" flipV="1">
            <a:off x="4067944" y="2564904"/>
            <a:ext cx="4860032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Хотя Кирилл не раз сопровождал в Орду князей Ростовских, как доверенное, близкое лицо, однако сам жил небогато. Ни о какой роскоши, распущенности позднейшего помещика и говорить нельзя. Скорей напротив, можно думать, что домашний быт ближе к крестьянскому: мальчиком Сергия (а тогда — Варфоломея) посылали за лошадьми в поле. Значит, он умел и спутать их, и обротать. И подведя к какому-нибудь пню, ухватив за челку, вспрыгнуть, с торжеством рысцою гнать домой. Быть может, он гонял их и в ночное. И, конечно, не был барчуком.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Содержимое 5"/>
          <p:cNvSpPr>
            <a:spLocks noGrp="1"/>
          </p:cNvSpPr>
          <p:nvPr>
            <p:ph idx="1"/>
          </p:nvPr>
        </p:nvSpPr>
        <p:spPr>
          <a:xfrm>
            <a:off x="2195736" y="1844824"/>
            <a:ext cx="6768752" cy="381642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2800" dirty="0" smtClean="0"/>
              <a:t>В возрасте 7 лет юного Варфоломея отдали обучаться грамоте в церковной школе вместе с братьями: старшим Стефаном и младшим Петром. В отличие от своих успешных в учёбе братьев Варфоломей существенно отставал в обучении. Учитель ругал его, родители огорчались и усовещивали, сам же он со слезами молился, но учёба вперёд не продвигалась. И тогда случилось событие, о котором сообщают все жизнеописания Сергия.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dirty="0" smtClean="0"/>
              <a:t>Детство отрока Варфоломея</a:t>
            </a:r>
            <a:endParaRPr lang="ru-RU" sz="3200" b="1" dirty="0"/>
          </a:p>
        </p:txBody>
      </p:sp>
      <p:pic>
        <p:nvPicPr>
          <p:cNvPr id="4" name="Рисунок 3" descr="http://f16.ifotki.info/org/cffb0667b1cd49fe52acafd6e945bc2bbc5f6c183161102.jpg">
            <a:hlinkClick r:id="rId2" tgtFrame="&quot;_blank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23528" y="1340768"/>
            <a:ext cx="1914525" cy="3218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0" y="4797152"/>
            <a:ext cx="25557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Отрок Варфоломей. Худ. Нестеров, 1889</a:t>
            </a:r>
            <a:br>
              <a:rPr lang="ru-RU" b="1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8596" y="0"/>
            <a:ext cx="7527780" cy="90872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/>
              <a:t>Видение отроку Варфоломею</a:t>
            </a:r>
            <a:endParaRPr lang="ru-RU" sz="3600" dirty="0"/>
          </a:p>
        </p:txBody>
      </p:sp>
      <p:pic>
        <p:nvPicPr>
          <p:cNvPr id="16386" name="Picture 2" descr="File:Mikhail Nesterov 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764704"/>
            <a:ext cx="5184576" cy="3707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755576" y="4549676"/>
            <a:ext cx="71825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 вот, деревенская картинка, так близкая и так понятная через семьсот лет! Забрели куда-то жеребята и пропали. Отец послал Варфоломея их разыскивать, наверно, мальчик уж не раз бродил так, по полям, в лесу, быть может, у прибрежья озера ростовского и кликал их, похлопывал бичом, волочил недоуздки. При всей любви Варфоломея к одиночеству, природе и при всей его мечтательности он, конечно,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добросовестнейше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исполнял всякое дело — этою чертой отмечена вся его жизнь.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467544" y="4026456"/>
            <a:ext cx="8388424" cy="2277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Теперь он — очень удрученный неудачами — нашел не то, чего искал. Под дубом встретил «старца черноризца, саном пресвитера». Очевидно, старец его понял.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— Что тебе надо, мальчик?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Варфоломей сквозь слезы рассказал об огорчениях своих и просил молиться, чтобы Бог помог ему одолеть грамоту.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4" name="Рисунок 2" descr="Михаил НЕСТЕРОВ. Видение отроку Варфоломею, эскиз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899592" y="332656"/>
            <a:ext cx="7416532" cy="38884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539750" y="4652963"/>
            <a:ext cx="8096250" cy="187325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None/>
            </a:pPr>
            <a:r>
              <a:rPr lang="ru-RU" sz="2000" dirty="0" smtClean="0"/>
              <a:t>       И </a:t>
            </a:r>
            <a:r>
              <a:rPr lang="ru-RU" sz="2000" dirty="0"/>
              <a:t>под тем же дубом стал старец на молитву. Рядом с ним </a:t>
            </a:r>
            <a:r>
              <a:rPr lang="ru-RU" sz="2000" dirty="0" smtClean="0"/>
              <a:t>Варфоломей. </a:t>
            </a:r>
            <a:r>
              <a:rPr lang="ru-RU" sz="2000" dirty="0"/>
              <a:t>Окончив, незнакомец вынул из-за пазухи ковчежец, взял частицу просфоры, благословил ею Варфоломея и велел съесть.</a:t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— Это дается тебе в знак благодати и для разумения Священного Писания. Отныне овладеешь грамотою лучше братьев и товарищей.</a:t>
            </a:r>
          </a:p>
          <a:p>
            <a:pPr>
              <a:lnSpc>
                <a:spcPct val="80000"/>
              </a:lnSpc>
            </a:pPr>
            <a:endParaRPr lang="ru-RU" sz="2000" dirty="0" smtClean="0"/>
          </a:p>
        </p:txBody>
      </p:sp>
      <p:pic>
        <p:nvPicPr>
          <p:cNvPr id="17413" name="Рисунок 2" descr="Михаил НЕСТЕРОВ. Видение отроку Варфоломею, эскиз.jpg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850" y="188913"/>
            <a:ext cx="8135938" cy="426561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f16.ifotki.info/org/585308054ada3358f4167f4c2cb016a4bc5f6c183161297.jpg">
            <a:hlinkClick r:id="rId2" tgtFrame="&quot;_blank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60648"/>
            <a:ext cx="2771800" cy="551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0" y="5764904"/>
            <a:ext cx="2771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Михаил Нестеров. Юность Сергия. 1891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 rot="10800000" flipV="1">
            <a:off x="3239344" y="1268760"/>
            <a:ext cx="5904656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 чем они беседовали дальше, мы не знаем. Но Варфоломей пригласил старца домой. Родители приняли его хорошо, как и обычно странников. Старец позвал мальчика в моленную и велел читать псалмы. Ребенок отговаривался неумением. Но посетитель сам дал книгу, повторивши приказание.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Тогда Варфоломей начал читать, и все были поражены, как он читает хорошо.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 гостя накормили, за обедом рассказали и о знамениях над сыном. Старец снова подтвердил, что теперь Варфоломей хорошо станет понимать Св. Писание и одолеет чтение.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1366</Words>
  <Application>Microsoft Office PowerPoint</Application>
  <PresentationFormat>Экран (4:3)</PresentationFormat>
  <Paragraphs>67</Paragraphs>
  <Slides>27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Слайд 1</vt:lpstr>
      <vt:lpstr>Слайд 2</vt:lpstr>
      <vt:lpstr>«Год рождения Сергея Радонежского утерян…»</vt:lpstr>
      <vt:lpstr>Слайд 4</vt:lpstr>
      <vt:lpstr>Детство отрока Варфоломея</vt:lpstr>
      <vt:lpstr>Видение отроку Варфоломею</vt:lpstr>
      <vt:lpstr>Слайд 7</vt:lpstr>
      <vt:lpstr>Слайд 8</vt:lpstr>
      <vt:lpstr>Слайд 9</vt:lpstr>
      <vt:lpstr>Слайд 10</vt:lpstr>
      <vt:lpstr>Пророчество старца</vt:lpstr>
      <vt:lpstr>Уход в монастырь</vt:lpstr>
      <vt:lpstr>Слайд 13</vt:lpstr>
      <vt:lpstr>Слайд 14</vt:lpstr>
      <vt:lpstr>Слайд 15</vt:lpstr>
      <vt:lpstr>Слайд 16</vt:lpstr>
      <vt:lpstr>Слайд 17</vt:lpstr>
      <vt:lpstr>Благословение на битву</vt:lpstr>
      <vt:lpstr>Слайд 19</vt:lpstr>
      <vt:lpstr>Кончина святого Сергия</vt:lpstr>
      <vt:lpstr>Слайд 21</vt:lpstr>
      <vt:lpstr>Обретение мощей Сергия </vt:lpstr>
      <vt:lpstr>Слайд 23</vt:lpstr>
      <vt:lpstr>Слайд 24</vt:lpstr>
      <vt:lpstr>Слайд 25</vt:lpstr>
      <vt:lpstr>Слайд 26</vt:lpstr>
      <vt:lpstr>Слайд 27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</dc:creator>
  <cp:lastModifiedBy>Татьяна</cp:lastModifiedBy>
  <cp:revision>18</cp:revision>
  <dcterms:created xsi:type="dcterms:W3CDTF">2014-08-30T18:11:16Z</dcterms:created>
  <dcterms:modified xsi:type="dcterms:W3CDTF">2014-08-30T21:02:01Z</dcterms:modified>
</cp:coreProperties>
</file>