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7" r:id="rId2"/>
    <p:sldId id="272" r:id="rId3"/>
    <p:sldId id="264" r:id="rId4"/>
    <p:sldId id="261" r:id="rId5"/>
    <p:sldId id="268" r:id="rId6"/>
    <p:sldId id="269" r:id="rId7"/>
    <p:sldId id="270" r:id="rId8"/>
    <p:sldId id="271" r:id="rId9"/>
    <p:sldId id="260" r:id="rId10"/>
    <p:sldId id="265"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02.09.2014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02.09.2014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02.09.2014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02.09.2014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02.09.2014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pPr/>
              <a:t>02.09.2014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02.09.2014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02.09.2014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02.09.2014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02.09.2014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02.09.2014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02.09.2014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0.gif"/><Relationship Id="rId4" Type="http://schemas.openxmlformats.org/officeDocument/2006/relationships/image" Target="../media/image29.gif"/></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audio" Target="file:///C:\Users\&#1058;&#1072;&#1090;&#1100;&#1103;&#1085;&#1072;\Desktop\Gimn-olimpiyskih-igr-v-Sochi-2014-Olimpiyskie-&#1048;gry(muzofon.com).mp3" TargetMode="External"/><Relationship Id="rId5" Type="http://schemas.openxmlformats.org/officeDocument/2006/relationships/image" Target="../media/image10.jpe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s>
</file>

<file path=ppt/slides/_rels/slide8.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 Id="rId9"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hyperlink" Target="http://alekehlvira.jimdo.com/" TargetMode="External"/><Relationship Id="rId2" Type="http://schemas.openxmlformats.org/officeDocument/2006/relationships/image" Target="../media/image27.jpeg"/><Relationship Id="rId1" Type="http://schemas.openxmlformats.org/officeDocument/2006/relationships/slideLayout" Target="../slideLayouts/slideLayout1.xml"/><Relationship Id="rId6" Type="http://schemas.openxmlformats.org/officeDocument/2006/relationships/hyperlink" Target="http://re-actor.net/facts/7419-interesting-facts-about-olympic-games-2014.html" TargetMode="External"/><Relationship Id="rId5" Type="http://schemas.openxmlformats.org/officeDocument/2006/relationships/hyperlink" Target="http://mixednews.ru/archives/39379" TargetMode="External"/><Relationship Id="rId4" Type="http://schemas.openxmlformats.org/officeDocument/2006/relationships/hyperlink" Target="http://talisman.sochi2014.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151" y="0"/>
            <a:ext cx="9141849" cy="6858000"/>
          </a:xfrm>
          <a:prstGeom prst="rect">
            <a:avLst/>
          </a:prstGeom>
        </p:spPr>
      </p:pic>
      <p:sp>
        <p:nvSpPr>
          <p:cNvPr id="7" name="Прямоугольник 6"/>
          <p:cNvSpPr/>
          <p:nvPr/>
        </p:nvSpPr>
        <p:spPr>
          <a:xfrm>
            <a:off x="500034" y="428604"/>
            <a:ext cx="7858180" cy="2000548"/>
          </a:xfrm>
          <a:prstGeom prst="rect">
            <a:avLst/>
          </a:prstGeom>
          <a:effectLst/>
          <a:scene3d>
            <a:camera prst="orthographicFront"/>
            <a:lightRig rig="threePt" dir="t"/>
          </a:scene3d>
          <a:sp3d>
            <a:bevelT w="165100" prst="coolSlant"/>
          </a:sp3d>
        </p:spPr>
        <p:txBody>
          <a:bodyPr wrap="square">
            <a:spAutoFit/>
          </a:bodyPr>
          <a:lstStyle/>
          <a:p>
            <a:pPr algn="ctr"/>
            <a:r>
              <a:rPr lang="ru-RU" sz="4000" b="1" dirty="0" smtClean="0">
                <a:solidFill>
                  <a:srgbClr val="7030A0"/>
                </a:solidFill>
                <a:latin typeface="Times New Roman" pitchFamily="18" charset="0"/>
                <a:cs typeface="Times New Roman" pitchFamily="18" charset="0"/>
              </a:rPr>
              <a:t>Интересные факты из истории олимпийских игр</a:t>
            </a:r>
            <a:endParaRPr lang="ru-RU" sz="4000" dirty="0" smtClean="0">
              <a:solidFill>
                <a:srgbClr val="7030A0"/>
              </a:solidFill>
              <a:latin typeface="Times New Roman" pitchFamily="18" charset="0"/>
              <a:cs typeface="Times New Roman" pitchFamily="18" charset="0"/>
            </a:endParaRPr>
          </a:p>
          <a:p>
            <a:endParaRPr lang="ru-RU" sz="4400" b="1" dirty="0">
              <a:ln w="19050">
                <a:noFill/>
              </a:ln>
              <a:solidFill>
                <a:schemeClr val="accent5">
                  <a:lumMod val="75000"/>
                </a:schemeClr>
              </a:solidFill>
              <a:effectLst>
                <a:innerShdw blurRad="63500" dist="50800" dir="10800000">
                  <a:prstClr val="black">
                    <a:alpha val="50000"/>
                  </a:prstClr>
                </a:innerShdw>
              </a:effectLst>
              <a:cs typeface="Times New Roman" panose="02020603050405020304" pitchFamily="18" charset="0"/>
            </a:endParaRPr>
          </a:p>
        </p:txBody>
      </p:sp>
      <p:sp>
        <p:nvSpPr>
          <p:cNvPr id="9" name="Прямоугольник 8"/>
          <p:cNvSpPr/>
          <p:nvPr/>
        </p:nvSpPr>
        <p:spPr>
          <a:xfrm>
            <a:off x="2932670" y="2257167"/>
            <a:ext cx="3996210" cy="473206"/>
          </a:xfrm>
          <a:prstGeom prst="rect">
            <a:avLst/>
          </a:prstGeom>
        </p:spPr>
        <p:txBody>
          <a:bodyPr wrap="square">
            <a:spAutoFit/>
          </a:bodyPr>
          <a:lstStyle/>
          <a:p>
            <a:pPr marL="342900" indent="-342900">
              <a:lnSpc>
                <a:spcPct val="150000"/>
              </a:lnSpc>
            </a:pPr>
            <a:endParaRPr lang="ru-RU" b="1" dirty="0" smtClean="0">
              <a:ln w="0"/>
              <a:solidFill>
                <a:schemeClr val="accent5">
                  <a:lumMod val="75000"/>
                </a:schemeClr>
              </a:solidFill>
              <a:effectLst>
                <a:outerShdw blurRad="38100" dist="25400" dir="5400000" algn="ctr" rotWithShape="0">
                  <a:srgbClr val="6E747A">
                    <a:alpha val="43000"/>
                  </a:srgbClr>
                </a:outerShdw>
              </a:effectLst>
              <a:latin typeface="Ubuntu Light" panose="020B0304030602030204" pitchFamily="34" charset="0"/>
              <a:cs typeface="Times New Roman" panose="02020603050405020304" pitchFamily="18" charset="0"/>
            </a:endParaRPr>
          </a:p>
        </p:txBody>
      </p:sp>
      <p:sp>
        <p:nvSpPr>
          <p:cNvPr id="7170" name="AutoShape 2" descr="http://www.diabetesmine.com/wp-content/uploads/2012/07/olympic-torch.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72" name="AutoShape 4" descr="http://www.diabetesmine.com/wp-content/uploads/2012/07/olympic-torch.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8" name="Picture 2" descr="http://muslimmatters.org/wp-content/uploads/olymp.jpg"/>
          <p:cNvPicPr>
            <a:picLocks noChangeAspect="1" noChangeArrowheads="1"/>
          </p:cNvPicPr>
          <p:nvPr/>
        </p:nvPicPr>
        <p:blipFill>
          <a:blip r:embed="rId3"/>
          <a:srcRect/>
          <a:stretch>
            <a:fillRect/>
          </a:stretch>
        </p:blipFill>
        <p:spPr bwMode="auto">
          <a:xfrm>
            <a:off x="3500430" y="1928802"/>
            <a:ext cx="3000396" cy="4785020"/>
          </a:xfrm>
          <a:prstGeom prst="rect">
            <a:avLst/>
          </a:prstGeom>
          <a:ln>
            <a:noFill/>
          </a:ln>
          <a:effectLst>
            <a:softEdge rad="112500"/>
          </a:effectLst>
        </p:spPr>
      </p:pic>
      <p:sp>
        <p:nvSpPr>
          <p:cNvPr id="11265" name="Rectangle 1"/>
          <p:cNvSpPr>
            <a:spLocks noChangeArrowheads="1"/>
          </p:cNvSpPr>
          <p:nvPr/>
        </p:nvSpPr>
        <p:spPr bwMode="auto">
          <a:xfrm>
            <a:off x="6643702" y="3429000"/>
            <a:ext cx="2500298"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7030A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Выполнила команда учащихся 2 класса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7030A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МБОУ ООШ №10 «Серпантин</a:t>
            </a:r>
            <a:r>
              <a:rPr kumimoji="0" lang="ru-RU" sz="2000" b="1" i="0" u="none" strike="noStrike" cap="none" normalizeH="0" baseline="0" dirty="0" smtClean="0">
                <a:ln>
                  <a:noFill/>
                </a:ln>
                <a:solidFill>
                  <a:srgbClr val="333333"/>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lang="ru-RU" sz="2000" b="1" dirty="0" smtClean="0">
                <a:solidFill>
                  <a:srgbClr val="333333"/>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Руководитель </a:t>
            </a:r>
          </a:p>
          <a:p>
            <a:pPr marL="0" marR="0" lvl="0" indent="0" algn="ctr" defTabSz="914400" rtl="0" eaLnBrk="1" fontAlgn="base" latinLnBrk="0" hangingPunct="1">
              <a:lnSpc>
                <a:spcPct val="100000"/>
              </a:lnSpc>
              <a:spcBef>
                <a:spcPct val="0"/>
              </a:spcBef>
              <a:spcAft>
                <a:spcPct val="0"/>
              </a:spcAft>
              <a:buClrTx/>
              <a:buSzTx/>
              <a:buFontTx/>
              <a:buNone/>
              <a:tabLst/>
            </a:pPr>
            <a:r>
              <a:rPr lang="ru-RU" sz="2000" b="1" dirty="0" err="1" smtClean="0">
                <a:solidFill>
                  <a:srgbClr val="333333"/>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Салохович</a:t>
            </a:r>
            <a:r>
              <a:rPr lang="ru-RU" sz="2000" b="1" smtClean="0">
                <a:solidFill>
                  <a:srgbClr val="333333"/>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Т.В.</a:t>
            </a:r>
            <a:endParaRPr kumimoji="0" lang="ru-RU" sz="2000" b="1" i="0" u="none" strike="noStrike" cap="none" normalizeH="0" baseline="0" dirty="0" smtClean="0">
              <a:ln>
                <a:noFill/>
              </a:ln>
              <a:solidFill>
                <a:srgbClr val="333333"/>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 xmlns:p14="http://schemas.microsoft.com/office/powerpoint/2010/main" val="1305129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2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 y="0"/>
            <a:ext cx="9141849" cy="6858000"/>
          </a:xfrm>
          <a:prstGeom prst="rect">
            <a:avLst/>
          </a:prstGeom>
        </p:spPr>
      </p:pic>
      <p:pic>
        <p:nvPicPr>
          <p:cNvPr id="5" name="Picture 8" descr="http://klncbs.muzkult.ru/img/upload/27722/image_image_63741.gif"/>
          <p:cNvPicPr>
            <a:picLocks noChangeAspect="1" noChangeArrowheads="1" noCrop="1"/>
          </p:cNvPicPr>
          <p:nvPr/>
        </p:nvPicPr>
        <p:blipFill>
          <a:blip r:embed="rId3">
            <a:extLst>
              <a:ext uri="{28A0092B-C50C-407E-A947-70E740481C1C}">
                <a14:useLocalDpi xmlns="" xmlns:a14="http://schemas.microsoft.com/office/drawing/2010/main" val="0"/>
              </a:ext>
            </a:extLst>
          </a:blip>
          <a:srcRect/>
          <a:stretch>
            <a:fillRect/>
          </a:stretch>
        </p:blipFill>
        <p:spPr bwMode="auto">
          <a:xfrm>
            <a:off x="3100243" y="1962199"/>
            <a:ext cx="3338384" cy="4876204"/>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4" descr="http://rt1935.narod.ru/images/raznoe/ng1.gif"/>
          <p:cNvPicPr>
            <a:picLocks noChangeAspect="1" noChangeArrowheads="1" noCrop="1"/>
          </p:cNvPicPr>
          <p:nvPr/>
        </p:nvPicPr>
        <p:blipFill>
          <a:blip r:embed="rId4">
            <a:extLst>
              <a:ext uri="{28A0092B-C50C-407E-A947-70E740481C1C}">
                <a14:useLocalDpi xmlns="" xmlns:a14="http://schemas.microsoft.com/office/drawing/2010/main" val="0"/>
              </a:ext>
            </a:extLst>
          </a:blip>
          <a:srcRect/>
          <a:stretch>
            <a:fillRect/>
          </a:stretch>
        </p:blipFill>
        <p:spPr bwMode="auto">
          <a:xfrm>
            <a:off x="642910" y="642918"/>
            <a:ext cx="3929090" cy="2333626"/>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6" descr="http://justclickit.ru/flash/prazd/prazd%20(2175).gif"/>
          <p:cNvPicPr>
            <a:picLocks noChangeAspect="1" noChangeArrowheads="1" noCrop="1"/>
          </p:cNvPicPr>
          <p:nvPr/>
        </p:nvPicPr>
        <p:blipFill>
          <a:blip r:embed="rId5">
            <a:extLst>
              <a:ext uri="{28A0092B-C50C-407E-A947-70E740481C1C}">
                <a14:useLocalDpi xmlns="" xmlns:a14="http://schemas.microsoft.com/office/drawing/2010/main" val="0"/>
              </a:ext>
            </a:extLst>
          </a:blip>
          <a:srcRect/>
          <a:stretch>
            <a:fillRect/>
          </a:stretch>
        </p:blipFill>
        <p:spPr bwMode="auto">
          <a:xfrm>
            <a:off x="6438627" y="3789040"/>
            <a:ext cx="2703222" cy="308939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0491472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340" y="3748"/>
            <a:ext cx="9144000" cy="6859613"/>
          </a:xfrm>
          <a:prstGeom prst="rect">
            <a:avLst/>
          </a:prstGeom>
        </p:spPr>
      </p:pic>
      <p:sp>
        <p:nvSpPr>
          <p:cNvPr id="4" name="Прямоугольник 3"/>
          <p:cNvSpPr/>
          <p:nvPr/>
        </p:nvSpPr>
        <p:spPr>
          <a:xfrm>
            <a:off x="428596" y="3357562"/>
            <a:ext cx="8280920" cy="2739211"/>
          </a:xfrm>
          <a:prstGeom prst="rect">
            <a:avLst/>
          </a:prstGeom>
        </p:spPr>
        <p:txBody>
          <a:bodyPr wrap="square">
            <a:spAutoFit/>
          </a:bodyPr>
          <a:lstStyle/>
          <a:p>
            <a:pPr algn="ctr"/>
            <a:r>
              <a:rPr lang="ru-RU" sz="3200" b="1" dirty="0" smtClean="0">
                <a:latin typeface="Times New Roman" pitchFamily="18" charset="0"/>
                <a:cs typeface="Times New Roman" pitchFamily="18" charset="0"/>
              </a:rPr>
              <a:t>Церемония открытия.</a:t>
            </a:r>
            <a:endParaRPr lang="ru-RU" sz="3200" dirty="0" smtClean="0">
              <a:latin typeface="Times New Roman" pitchFamily="18" charset="0"/>
              <a:cs typeface="Times New Roman" pitchFamily="18" charset="0"/>
            </a:endParaRPr>
          </a:p>
          <a:p>
            <a:pPr algn="ctr"/>
            <a:r>
              <a:rPr lang="ru-RU" sz="2000" dirty="0" smtClean="0">
                <a:latin typeface="Times New Roman" pitchFamily="18" charset="0"/>
                <a:cs typeface="Times New Roman" pitchFamily="18" charset="0"/>
              </a:rPr>
              <a:t>Впервые официальная церемония, какой мы видим ее и сейчас проводилась в 1908 году в Лондоне. Проходит торжественное шествие спортсменов с флагами своих государств. Первой всегда идет команда Греции. Видимо это дань уважения стране, где родились Олимпийские игры. Затем следуют команды других стран в алфавитном порядке. Исключение составляет команда принимающей страны – она всегда идет последней и замыкает торжественное шествие.</a:t>
            </a:r>
            <a:endParaRPr lang="ru-RU" sz="2000" dirty="0">
              <a:latin typeface="Times New Roman" pitchFamily="18" charset="0"/>
              <a:cs typeface="Times New Roman" pitchFamily="18" charset="0"/>
            </a:endParaRPr>
          </a:p>
        </p:txBody>
      </p:sp>
      <p:pic>
        <p:nvPicPr>
          <p:cNvPr id="26626" name="Picture 2" descr="C:\Users\Татьяна\Desktop\2010_Opening_Ceremony_-_Greece_entering.jpg"/>
          <p:cNvPicPr>
            <a:picLocks noChangeAspect="1" noChangeArrowheads="1"/>
          </p:cNvPicPr>
          <p:nvPr/>
        </p:nvPicPr>
        <p:blipFill>
          <a:blip r:embed="rId3" cstate="print"/>
          <a:srcRect/>
          <a:stretch>
            <a:fillRect/>
          </a:stretch>
        </p:blipFill>
        <p:spPr bwMode="auto">
          <a:xfrm>
            <a:off x="2143108" y="47624"/>
            <a:ext cx="4929222" cy="3286149"/>
          </a:xfrm>
          <a:prstGeom prst="rect">
            <a:avLst/>
          </a:prstGeom>
          <a:noFill/>
        </p:spPr>
      </p:pic>
    </p:spTree>
    <p:extLst>
      <p:ext uri="{BB962C8B-B14F-4D97-AF65-F5344CB8AC3E}">
        <p14:creationId xmlns="" xmlns:p14="http://schemas.microsoft.com/office/powerpoint/2010/main" val="142441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2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4">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6626"/>
                                        </p:tgtEl>
                                        <p:attrNameLst>
                                          <p:attrName>style.visibility</p:attrName>
                                        </p:attrNameLst>
                                      </p:cBhvr>
                                      <p:to>
                                        <p:strVal val="visible"/>
                                      </p:to>
                                    </p:set>
                                    <p:anim calcmode="lin" valueType="num">
                                      <p:cBhvr additive="base">
                                        <p:cTn id="17" dur="2000" fill="hold"/>
                                        <p:tgtEl>
                                          <p:spTgt spid="26626"/>
                                        </p:tgtEl>
                                        <p:attrNameLst>
                                          <p:attrName>ppt_x</p:attrName>
                                        </p:attrNameLst>
                                      </p:cBhvr>
                                      <p:tavLst>
                                        <p:tav tm="0">
                                          <p:val>
                                            <p:strVal val="#ppt_x"/>
                                          </p:val>
                                        </p:tav>
                                        <p:tav tm="100000">
                                          <p:val>
                                            <p:strVal val="#ppt_x"/>
                                          </p:val>
                                        </p:tav>
                                      </p:tavLst>
                                    </p:anim>
                                    <p:anim calcmode="lin" valueType="num">
                                      <p:cBhvr additive="base">
                                        <p:cTn id="18" dur="2000" fill="hold"/>
                                        <p:tgtEl>
                                          <p:spTgt spid="266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340" y="3748"/>
            <a:ext cx="9144000" cy="6859613"/>
          </a:xfrm>
          <a:prstGeom prst="rect">
            <a:avLst/>
          </a:prstGeom>
        </p:spPr>
      </p:pic>
      <p:sp>
        <p:nvSpPr>
          <p:cNvPr id="4" name="Прямоугольник 3"/>
          <p:cNvSpPr/>
          <p:nvPr/>
        </p:nvSpPr>
        <p:spPr>
          <a:xfrm>
            <a:off x="433880" y="3458028"/>
            <a:ext cx="8280920" cy="2523768"/>
          </a:xfrm>
          <a:prstGeom prst="rect">
            <a:avLst/>
          </a:prstGeom>
        </p:spPr>
        <p:txBody>
          <a:bodyPr wrap="square">
            <a:spAutoFit/>
          </a:bodyPr>
          <a:lstStyle/>
          <a:p>
            <a:pPr algn="ctr"/>
            <a:r>
              <a:rPr lang="ru-RU" sz="3200" b="1" dirty="0">
                <a:latin typeface="Times New Roman" pitchFamily="18" charset="0"/>
                <a:cs typeface="Times New Roman" pitchFamily="18" charset="0"/>
              </a:rPr>
              <a:t>Олимпийский флаг.</a:t>
            </a:r>
            <a:r>
              <a:rPr lang="ru-RU" sz="3200" dirty="0">
                <a:latin typeface="Times New Roman" pitchFamily="18" charset="0"/>
                <a:cs typeface="Times New Roman" pitchFamily="18" charset="0"/>
              </a:rPr>
              <a:t> </a:t>
            </a:r>
          </a:p>
          <a:p>
            <a:pPr algn="ctr"/>
            <a:r>
              <a:rPr lang="ru-RU" dirty="0">
                <a:latin typeface="Times New Roman" pitchFamily="18" charset="0"/>
                <a:cs typeface="Times New Roman" pitchFamily="18" charset="0"/>
              </a:rPr>
              <a:t>Созданный Пьером де Кубертеном в 1914 году, олимпийский флаг, содержит пять взаимосвязанных колец на белом фоне. Эти 5 колец символизируют 5 континентов. Они переплетены друг с другом, таким образом, показывая дружбу между континентами во время соревнований. Цвета колец – синий, желтый, черный, зеленый и красный. Цвета подобраны не просто так – цвет каждого из них обязательно встречается на флаге какого либо государства.  Олимпийский флаг был впервые использован на играх 1920 года.</a:t>
            </a:r>
          </a:p>
        </p:txBody>
      </p:sp>
      <p:pic>
        <p:nvPicPr>
          <p:cNvPr id="2052" name="Picture 4" descr="http://pandia.ru/text/78/245/images/image006_2.gif"/>
          <p:cNvPicPr>
            <a:picLocks noChangeAspect="1" noChangeArrowheads="1" noCrop="1"/>
          </p:cNvPicPr>
          <p:nvPr/>
        </p:nvPicPr>
        <p:blipFill>
          <a:blip r:embed="rId3">
            <a:extLst>
              <a:ext uri="{28A0092B-C50C-407E-A947-70E740481C1C}">
                <a14:useLocalDpi xmlns="" xmlns:a14="http://schemas.microsoft.com/office/drawing/2010/main" val="0"/>
              </a:ext>
            </a:extLst>
          </a:blip>
          <a:srcRect/>
          <a:stretch>
            <a:fillRect/>
          </a:stretch>
        </p:blipFill>
        <p:spPr bwMode="auto">
          <a:xfrm>
            <a:off x="3286116" y="1285860"/>
            <a:ext cx="2571768" cy="182731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42441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diamond(in)">
                                      <p:cBhvr>
                                        <p:cTn id="7" dur="2000"/>
                                        <p:tgtEl>
                                          <p:spTgt spid="205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4">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 calcmode="lin" valueType="num">
                                      <p:cBhvr additive="base">
                                        <p:cTn id="16" dur="2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7" dur="20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1613"/>
            <a:ext cx="9144000" cy="6859613"/>
          </a:xfrm>
          <a:prstGeom prst="rect">
            <a:avLst/>
          </a:prstGeom>
        </p:spPr>
      </p:pic>
      <p:sp>
        <p:nvSpPr>
          <p:cNvPr id="2" name="Прямоугольник 1"/>
          <p:cNvSpPr/>
          <p:nvPr/>
        </p:nvSpPr>
        <p:spPr>
          <a:xfrm>
            <a:off x="436479" y="2924944"/>
            <a:ext cx="8424936" cy="3046988"/>
          </a:xfrm>
          <a:prstGeom prst="rect">
            <a:avLst/>
          </a:prstGeom>
        </p:spPr>
        <p:txBody>
          <a:bodyPr wrap="square">
            <a:spAutoFit/>
          </a:bodyPr>
          <a:lstStyle/>
          <a:p>
            <a:pPr algn="ctr"/>
            <a:r>
              <a:rPr lang="ru-RU" sz="3200" b="1" dirty="0">
                <a:latin typeface="Times New Roman" pitchFamily="18" charset="0"/>
                <a:cs typeface="Times New Roman" pitchFamily="18" charset="0"/>
              </a:rPr>
              <a:t>Олимпийская клятва.</a:t>
            </a:r>
            <a:endParaRPr lang="ru-RU" sz="3200" dirty="0">
              <a:latin typeface="Times New Roman" pitchFamily="18" charset="0"/>
              <a:cs typeface="Times New Roman" pitchFamily="18" charset="0"/>
            </a:endParaRPr>
          </a:p>
          <a:p>
            <a:pPr algn="ctr"/>
            <a:r>
              <a:rPr lang="ru-RU" sz="2000" dirty="0">
                <a:latin typeface="Times New Roman" pitchFamily="18" charset="0"/>
                <a:cs typeface="Times New Roman" pitchFamily="18" charset="0"/>
              </a:rPr>
              <a:t>Пьер де Кубертен придумал клятву, которую должен произносить каждый соревнующийся. Но так как со временем Олимпийские игры стали привлекать все больше участников клятву стал произносить только один член команды. Олимпийская клятва гласит : «Во имя всех конкурентов, я обещаю, что мы будем принимать участие в этих Олимпийских играх, уважая и соблюдая правила, в истинном духе спортивного соперничества, во славу спорта и к чести нашей команды». Впервые она была произнесена на играх 1920 года бельгийским фехтовальщиком Виктором </a:t>
            </a:r>
            <a:r>
              <a:rPr lang="ru-RU" sz="2000" dirty="0" err="1">
                <a:latin typeface="Times New Roman" pitchFamily="18" charset="0"/>
                <a:cs typeface="Times New Roman" pitchFamily="18" charset="0"/>
              </a:rPr>
              <a:t>Буа</a:t>
            </a:r>
            <a:r>
              <a:rPr lang="ru-RU" sz="2000" dirty="0">
                <a:latin typeface="Times New Roman" pitchFamily="18" charset="0"/>
                <a:cs typeface="Times New Roman" pitchFamily="18" charset="0"/>
              </a:rPr>
              <a:t>.</a:t>
            </a:r>
          </a:p>
        </p:txBody>
      </p:sp>
      <p:sp>
        <p:nvSpPr>
          <p:cNvPr id="3074" name="AutoShape 2" descr="http://olimp-cdt.narod.ru/img/010.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6" name="Picture 2" descr="C:\Users\Татьяна\Desktop\1384_msg-big.jpg"/>
          <p:cNvPicPr>
            <a:picLocks noChangeAspect="1" noChangeArrowheads="1"/>
          </p:cNvPicPr>
          <p:nvPr/>
        </p:nvPicPr>
        <p:blipFill>
          <a:blip r:embed="rId3"/>
          <a:srcRect/>
          <a:stretch>
            <a:fillRect/>
          </a:stretch>
        </p:blipFill>
        <p:spPr bwMode="auto">
          <a:xfrm>
            <a:off x="2214546" y="214290"/>
            <a:ext cx="5214974" cy="2720478"/>
          </a:xfrm>
          <a:prstGeom prst="rect">
            <a:avLst/>
          </a:prstGeom>
          <a:noFill/>
        </p:spPr>
      </p:pic>
    </p:spTree>
    <p:extLst>
      <p:ext uri="{BB962C8B-B14F-4D97-AF65-F5344CB8AC3E}">
        <p14:creationId xmlns="" xmlns:p14="http://schemas.microsoft.com/office/powerpoint/2010/main" val="2590561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2">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 calcmode="lin" valueType="num">
                                      <p:cBhvr additive="base">
                                        <p:cTn id="16" dur="20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7" dur="20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9144000" cy="6859613"/>
          </a:xfrm>
          <a:prstGeom prst="rect">
            <a:avLst/>
          </a:prstGeom>
        </p:spPr>
      </p:pic>
      <p:sp>
        <p:nvSpPr>
          <p:cNvPr id="2052" name="AutoShape 4" descr="http://olimp-cdt.narod.ru/img/010.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4" name="AutoShape 6" descr="http://olimp-cdt.narod.ru/img/010.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5" name="Rectangle 7"/>
          <p:cNvSpPr>
            <a:spLocks noChangeArrowheads="1"/>
          </p:cNvSpPr>
          <p:nvPr/>
        </p:nvSpPr>
        <p:spPr bwMode="auto">
          <a:xfrm>
            <a:off x="642910" y="3786190"/>
            <a:ext cx="8072494"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3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1505" name="Rectangle 1"/>
          <p:cNvSpPr>
            <a:spLocks noChangeArrowheads="1"/>
          </p:cNvSpPr>
          <p:nvPr/>
        </p:nvSpPr>
        <p:spPr bwMode="auto">
          <a:xfrm>
            <a:off x="285720" y="3714752"/>
            <a:ext cx="8286808"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Олимпийский гимн.</a:t>
            </a:r>
            <a:endParaRPr kumimoji="0" lang="ru-RU" sz="3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Олимпийский гимн играет когда поднимается флаг олимпиады при официальном открытии соревнований. Впервые гимн прозвучал в 1896 году на играх в Афинах. Но признан официальным гимном Олимпиады лишь в 1957 году</a:t>
            </a: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ru-RU" sz="5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7" name="Gimn-olimpiyskih-igr-v-Sochi-2014-Olimpiyskie-Иgry(muzofon.com).mp3">
            <a:hlinkClick r:id="" action="ppaction://media"/>
          </p:cNvPr>
          <p:cNvPicPr>
            <a:picLocks noRot="1" noChangeAspect="1"/>
          </p:cNvPicPr>
          <p:nvPr>
            <a:audioFile r:link="rId1"/>
          </p:nvPr>
        </p:nvPicPr>
        <p:blipFill>
          <a:blip r:embed="rId4"/>
          <a:stretch>
            <a:fillRect/>
          </a:stretch>
        </p:blipFill>
        <p:spPr>
          <a:xfrm>
            <a:off x="928662" y="2428868"/>
            <a:ext cx="642942" cy="642942"/>
          </a:xfrm>
          <a:prstGeom prst="rect">
            <a:avLst/>
          </a:prstGeom>
        </p:spPr>
      </p:pic>
      <p:pic>
        <p:nvPicPr>
          <p:cNvPr id="21506" name="Picture 2" descr="C:\Users\Татьяна\Desktop\i.jpg"/>
          <p:cNvPicPr>
            <a:picLocks noChangeAspect="1" noChangeArrowheads="1"/>
          </p:cNvPicPr>
          <p:nvPr/>
        </p:nvPicPr>
        <p:blipFill>
          <a:blip r:embed="rId5"/>
          <a:srcRect/>
          <a:stretch>
            <a:fillRect/>
          </a:stretch>
        </p:blipFill>
        <p:spPr bwMode="auto">
          <a:xfrm>
            <a:off x="2643174" y="1357298"/>
            <a:ext cx="4357718" cy="2077179"/>
          </a:xfrm>
          <a:prstGeom prst="rect">
            <a:avLst/>
          </a:prstGeom>
          <a:ln>
            <a:noFill/>
          </a:ln>
          <a:effectLst>
            <a:softEdge rad="112500"/>
          </a:effectLst>
        </p:spPr>
      </p:pic>
    </p:spTree>
    <p:extLst>
      <p:ext uri="{BB962C8B-B14F-4D97-AF65-F5344CB8AC3E}">
        <p14:creationId xmlns="" xmlns:p14="http://schemas.microsoft.com/office/powerpoint/2010/main" val="1570837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diamond(in)">
                                      <p:cBhvr>
                                        <p:cTn id="7" dur="2000"/>
                                        <p:tgtEl>
                                          <p:spTgt spid="2150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1505">
                                            <p:txEl>
                                              <p:pRg st="0" end="0"/>
                                            </p:txEl>
                                          </p:spTgt>
                                        </p:tgtEl>
                                        <p:attrNameLst>
                                          <p:attrName>style.visibility</p:attrName>
                                        </p:attrNameLst>
                                      </p:cBhvr>
                                      <p:to>
                                        <p:strVal val="visible"/>
                                      </p:to>
                                    </p:set>
                                    <p:anim calcmode="lin" valueType="num">
                                      <p:cBhvr additive="base">
                                        <p:cTn id="12" dur="2000" fill="hold"/>
                                        <p:tgtEl>
                                          <p:spTgt spid="21505">
                                            <p:txEl>
                                              <p:pRg st="0" end="0"/>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21505">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1505">
                                            <p:txEl>
                                              <p:pRg st="1" end="1"/>
                                            </p:txEl>
                                          </p:spTgt>
                                        </p:tgtEl>
                                        <p:attrNameLst>
                                          <p:attrName>style.visibility</p:attrName>
                                        </p:attrNameLst>
                                      </p:cBhvr>
                                      <p:to>
                                        <p:strVal val="visible"/>
                                      </p:to>
                                    </p:set>
                                    <p:anim calcmode="lin" valueType="num">
                                      <p:cBhvr additive="base">
                                        <p:cTn id="16" dur="2000" fill="hold"/>
                                        <p:tgtEl>
                                          <p:spTgt spid="21505">
                                            <p:txEl>
                                              <p:pRg st="1" end="1"/>
                                            </p:txEl>
                                          </p:spTgt>
                                        </p:tgtEl>
                                        <p:attrNameLst>
                                          <p:attrName>ppt_x</p:attrName>
                                        </p:attrNameLst>
                                      </p:cBhvr>
                                      <p:tavLst>
                                        <p:tav tm="0">
                                          <p:val>
                                            <p:strVal val="#ppt_x"/>
                                          </p:val>
                                        </p:tav>
                                        <p:tav tm="100000">
                                          <p:val>
                                            <p:strVal val="#ppt_x"/>
                                          </p:val>
                                        </p:tav>
                                      </p:tavLst>
                                    </p:anim>
                                    <p:anim calcmode="lin" valueType="num">
                                      <p:cBhvr additive="base">
                                        <p:cTn id="17" dur="2000" fill="hold"/>
                                        <p:tgtEl>
                                          <p:spTgt spid="2150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7"/>
                    </p:tgtEl>
                  </p:cond>
                </p:stCondLst>
                <p:endSync evt="end" delay="0">
                  <p:rtn val="all"/>
                </p:endSync>
                <p:childTnLst>
                  <p:par>
                    <p:cTn id="19" fill="hold">
                      <p:stCondLst>
                        <p:cond delay="0"/>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164544" fill="hold"/>
                                        <p:tgtEl>
                                          <p:spTgt spid="7"/>
                                        </p:tgtEl>
                                      </p:cBhvr>
                                    </p:cmd>
                                  </p:childTnLst>
                                </p:cTn>
                              </p:par>
                            </p:childTnLst>
                          </p:cTn>
                        </p:par>
                      </p:childTnLst>
                    </p:cTn>
                  </p:par>
                </p:childTnLst>
              </p:cTn>
              <p:nextCondLst>
                <p:cond evt="onClick" delay="0">
                  <p:tgtEl>
                    <p:spTgt spid="7"/>
                  </p:tgtEl>
                </p:cond>
              </p:nextCondLst>
            </p:seq>
            <p:audio>
              <p:cMediaNode>
                <p:cTn id="23"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9613"/>
          </a:xfrm>
          <a:prstGeom prst="rect">
            <a:avLst/>
          </a:prstGeom>
        </p:spPr>
      </p:pic>
      <p:sp>
        <p:nvSpPr>
          <p:cNvPr id="2052" name="AutoShape 4" descr="http://olimp-cdt.narod.ru/img/010.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4" name="AutoShape 6" descr="http://olimp-cdt.narod.ru/img/010.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3553" name="Rectangle 1"/>
          <p:cNvSpPr>
            <a:spLocks noChangeArrowheads="1"/>
          </p:cNvSpPr>
          <p:nvPr/>
        </p:nvSpPr>
        <p:spPr bwMode="auto">
          <a:xfrm>
            <a:off x="357158" y="3643314"/>
            <a:ext cx="8286808" cy="24314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Золотые олимпийские медали.</a:t>
            </a:r>
            <a:endParaRPr kumimoji="0" lang="ru-RU" sz="4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Современные олимпийские медали не делаются целиком из золота. Последние медали, которые были сделаны целиком из чистого золота были вручены победителям в 1912 году.  Медали разрабатываются для каждой Олимпиады новые оргкомитетом города, где будут проводиться соревнования. Медали не должны быть тоньше 3 миллиметров и меньше 6 сантиметров в диаметре.</a:t>
            </a:r>
            <a:endParaRPr kumimoji="0" lang="ru-RU" sz="48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23554" name="Picture 2" descr="C:\Users\Татьяна\Desktop\Olimp.medali.png"/>
          <p:cNvPicPr>
            <a:picLocks noChangeAspect="1" noChangeArrowheads="1"/>
          </p:cNvPicPr>
          <p:nvPr/>
        </p:nvPicPr>
        <p:blipFill>
          <a:blip r:embed="rId3"/>
          <a:srcRect/>
          <a:stretch>
            <a:fillRect/>
          </a:stretch>
        </p:blipFill>
        <p:spPr bwMode="auto">
          <a:xfrm>
            <a:off x="428596" y="0"/>
            <a:ext cx="8286808" cy="3791117"/>
          </a:xfrm>
          <a:prstGeom prst="rect">
            <a:avLst/>
          </a:prstGeom>
          <a:noFill/>
        </p:spPr>
      </p:pic>
    </p:spTree>
    <p:extLst>
      <p:ext uri="{BB962C8B-B14F-4D97-AF65-F5344CB8AC3E}">
        <p14:creationId xmlns="" xmlns:p14="http://schemas.microsoft.com/office/powerpoint/2010/main" val="1570837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diamond(in)">
                                      <p:cBhvr>
                                        <p:cTn id="7" dur="2000"/>
                                        <p:tgtEl>
                                          <p:spTgt spid="2355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3553">
                                            <p:txEl>
                                              <p:pRg st="0" end="0"/>
                                            </p:txEl>
                                          </p:spTgt>
                                        </p:tgtEl>
                                        <p:attrNameLst>
                                          <p:attrName>style.visibility</p:attrName>
                                        </p:attrNameLst>
                                      </p:cBhvr>
                                      <p:to>
                                        <p:strVal val="visible"/>
                                      </p:to>
                                    </p:set>
                                    <p:anim calcmode="lin" valueType="num">
                                      <p:cBhvr additive="base">
                                        <p:cTn id="12" dur="2000" fill="hold"/>
                                        <p:tgtEl>
                                          <p:spTgt spid="23553">
                                            <p:txEl>
                                              <p:pRg st="0" end="0"/>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2355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3553">
                                            <p:txEl>
                                              <p:pRg st="1" end="1"/>
                                            </p:txEl>
                                          </p:spTgt>
                                        </p:tgtEl>
                                        <p:attrNameLst>
                                          <p:attrName>style.visibility</p:attrName>
                                        </p:attrNameLst>
                                      </p:cBhvr>
                                      <p:to>
                                        <p:strVal val="visible"/>
                                      </p:to>
                                    </p:set>
                                    <p:anim calcmode="lin" valueType="num">
                                      <p:cBhvr additive="base">
                                        <p:cTn id="16" dur="2000" fill="hold"/>
                                        <p:tgtEl>
                                          <p:spTgt spid="23553">
                                            <p:txEl>
                                              <p:pRg st="1" end="1"/>
                                            </p:txEl>
                                          </p:spTgt>
                                        </p:tgtEl>
                                        <p:attrNameLst>
                                          <p:attrName>ppt_x</p:attrName>
                                        </p:attrNameLst>
                                      </p:cBhvr>
                                      <p:tavLst>
                                        <p:tav tm="0">
                                          <p:val>
                                            <p:strVal val="#ppt_x"/>
                                          </p:val>
                                        </p:tav>
                                        <p:tav tm="100000">
                                          <p:val>
                                            <p:strVal val="#ppt_x"/>
                                          </p:val>
                                        </p:tav>
                                      </p:tavLst>
                                    </p:anim>
                                    <p:anim calcmode="lin" valueType="num">
                                      <p:cBhvr additive="base">
                                        <p:cTn id="17" dur="2000" fill="hold"/>
                                        <p:tgtEl>
                                          <p:spTgt spid="2355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1613"/>
            <a:ext cx="9144000" cy="6859613"/>
          </a:xfrm>
          <a:prstGeom prst="rect">
            <a:avLst/>
          </a:prstGeom>
        </p:spPr>
      </p:pic>
      <p:sp>
        <p:nvSpPr>
          <p:cNvPr id="2052" name="AutoShape 4" descr="http://olimp-cdt.narod.ru/img/010.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4" name="AutoShape 6" descr="http://olimp-cdt.narod.ru/img/010.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7" name="Рисунок 6" descr="http://talisman.sochi2014.com/bitrix/templates/talisman/img/img-olymp-1.jpg"/>
          <p:cNvPicPr/>
          <p:nvPr/>
        </p:nvPicPr>
        <p:blipFill>
          <a:blip r:embed="rId3">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0" y="0"/>
            <a:ext cx="2428892" cy="2428868"/>
          </a:xfrm>
          <a:prstGeom prst="rect">
            <a:avLst/>
          </a:prstGeom>
          <a:noFill/>
          <a:ln>
            <a:noFill/>
          </a:ln>
        </p:spPr>
      </p:pic>
      <p:sp>
        <p:nvSpPr>
          <p:cNvPr id="24577" name="Rectangle 1"/>
          <p:cNvSpPr>
            <a:spLocks noChangeArrowheads="1"/>
          </p:cNvSpPr>
          <p:nvPr/>
        </p:nvSpPr>
        <p:spPr bwMode="auto">
          <a:xfrm>
            <a:off x="0" y="2428868"/>
            <a:ext cx="2214578"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Стилизованный лыжник </a:t>
            </a:r>
            <a:r>
              <a:rPr kumimoji="0" lang="ru-RU" sz="14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Шюсс</a:t>
            </a:r>
            <a:r>
              <a:rPr kumimoji="0" lang="ru-RU" sz="1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 игрушка, созданная </a:t>
            </a:r>
            <a:r>
              <a:rPr kumimoji="0" lang="ru-RU" sz="14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длязимних</a:t>
            </a:r>
            <a:r>
              <a:rPr kumimoji="0" lang="ru-RU" sz="1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Олимпийских игр 1968 в Гренобле (Франция). </a:t>
            </a:r>
            <a:endParaRPr kumimoji="0" lang="ru-RU" sz="3200" b="1"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9" name="Рисунок 8" descr="http://talisman.sochi2014.com/bitrix/templates/talisman/img/img-olymp-2.jpg"/>
          <p:cNvPicPr/>
          <p:nvPr/>
        </p:nvPicPr>
        <p:blipFill>
          <a:blip r:embed="rId4">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2428860" y="0"/>
            <a:ext cx="2357454" cy="2428868"/>
          </a:xfrm>
          <a:prstGeom prst="rect">
            <a:avLst/>
          </a:prstGeom>
          <a:noFill/>
          <a:ln>
            <a:noFill/>
          </a:ln>
        </p:spPr>
      </p:pic>
      <p:sp>
        <p:nvSpPr>
          <p:cNvPr id="24578" name="Rectangle 2"/>
          <p:cNvSpPr>
            <a:spLocks noChangeArrowheads="1"/>
          </p:cNvSpPr>
          <p:nvPr/>
        </p:nvSpPr>
        <p:spPr bwMode="auto">
          <a:xfrm>
            <a:off x="2285984" y="2428868"/>
            <a:ext cx="2428892"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Летние игры 1972 в Мюнхене (Германия), где талисманом стала такса </a:t>
            </a:r>
            <a:r>
              <a:rPr kumimoji="0" lang="ru-RU" sz="12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Вальди</a:t>
            </a:r>
            <a:r>
              <a:rPr kumimoji="0" lang="ru-RU" sz="1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Именно с нее начинается традиция официальных талисманов Олимпийских игр.</a:t>
            </a:r>
            <a:endParaRPr kumimoji="0" lang="ru-RU" sz="2800" b="1"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11" name="Рисунок 10" descr="http://talisman.sochi2014.com/bitrix/templates/talisman/img/img-olymp-3.jpg"/>
          <p:cNvPicPr/>
          <p:nvPr/>
        </p:nvPicPr>
        <p:blipFill>
          <a:blip r:embed="rId5">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4786314" y="0"/>
            <a:ext cx="2357454" cy="2428868"/>
          </a:xfrm>
          <a:prstGeom prst="rect">
            <a:avLst/>
          </a:prstGeom>
          <a:noFill/>
          <a:ln>
            <a:noFill/>
          </a:ln>
        </p:spPr>
      </p:pic>
      <p:sp>
        <p:nvSpPr>
          <p:cNvPr id="12" name="Прямоугольник 11"/>
          <p:cNvSpPr/>
          <p:nvPr/>
        </p:nvSpPr>
        <p:spPr>
          <a:xfrm>
            <a:off x="4572000" y="2428868"/>
            <a:ext cx="2428892" cy="954107"/>
          </a:xfrm>
          <a:prstGeom prst="rect">
            <a:avLst/>
          </a:prstGeom>
        </p:spPr>
        <p:txBody>
          <a:bodyPr wrap="square">
            <a:spAutoFit/>
          </a:bodyPr>
          <a:lstStyle/>
          <a:p>
            <a:pPr algn="ctr"/>
            <a:r>
              <a:rPr lang="ru-RU" sz="1400" b="1" dirty="0" smtClean="0">
                <a:latin typeface="Times New Roman" pitchFamily="18" charset="0"/>
                <a:cs typeface="Times New Roman" pitchFamily="18" charset="0"/>
              </a:rPr>
              <a:t>Зимние Олимпийские игры 1976 в Инсбруке (Австрия)</a:t>
            </a:r>
            <a:r>
              <a:rPr lang="ru-RU" sz="1400" dirty="0" smtClean="0"/>
              <a:t> </a:t>
            </a:r>
          </a:p>
          <a:p>
            <a:pPr algn="ctr"/>
            <a:r>
              <a:rPr lang="ru-RU" sz="1400" b="1" dirty="0" smtClean="0">
                <a:latin typeface="Times New Roman" pitchFamily="18" charset="0"/>
                <a:cs typeface="Times New Roman" pitchFamily="18" charset="0"/>
              </a:rPr>
              <a:t>Снеговик </a:t>
            </a:r>
            <a:r>
              <a:rPr lang="ru-RU" sz="1400" b="1" dirty="0" err="1" smtClean="0">
                <a:latin typeface="Times New Roman" pitchFamily="18" charset="0"/>
                <a:cs typeface="Times New Roman" pitchFamily="18" charset="0"/>
              </a:rPr>
              <a:t>Олимпиямандл</a:t>
            </a:r>
            <a:r>
              <a:rPr lang="ru-RU" sz="1400" b="1" dirty="0" smtClean="0">
                <a:latin typeface="Times New Roman" pitchFamily="18" charset="0"/>
                <a:cs typeface="Times New Roman" pitchFamily="18" charset="0"/>
              </a:rPr>
              <a:t>. </a:t>
            </a:r>
            <a:endParaRPr lang="ru-RU" dirty="0"/>
          </a:p>
        </p:txBody>
      </p:sp>
      <p:pic>
        <p:nvPicPr>
          <p:cNvPr id="13" name="Рисунок 12" descr="http://talisman.sochi2014.com/bitrix/templates/talisman/img/img-olymp-4.jpg"/>
          <p:cNvPicPr/>
          <p:nvPr/>
        </p:nvPicPr>
        <p:blipFill>
          <a:blip r:embed="rId6">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7072298" y="0"/>
            <a:ext cx="2071702" cy="2428868"/>
          </a:xfrm>
          <a:prstGeom prst="rect">
            <a:avLst/>
          </a:prstGeom>
          <a:noFill/>
          <a:ln>
            <a:noFill/>
          </a:ln>
        </p:spPr>
      </p:pic>
      <p:sp>
        <p:nvSpPr>
          <p:cNvPr id="14" name="Прямоугольник 13"/>
          <p:cNvSpPr/>
          <p:nvPr/>
        </p:nvSpPr>
        <p:spPr>
          <a:xfrm>
            <a:off x="6715140" y="2428868"/>
            <a:ext cx="2428860" cy="954107"/>
          </a:xfrm>
          <a:prstGeom prst="rect">
            <a:avLst/>
          </a:prstGeom>
        </p:spPr>
        <p:txBody>
          <a:bodyPr wrap="square">
            <a:spAutoFit/>
          </a:bodyPr>
          <a:lstStyle/>
          <a:p>
            <a:pPr algn="ctr"/>
            <a:r>
              <a:rPr lang="ru-RU" sz="1400" b="1" dirty="0" smtClean="0">
                <a:latin typeface="Times New Roman" pitchFamily="18" charset="0"/>
                <a:cs typeface="Times New Roman" pitchFamily="18" charset="0"/>
              </a:rPr>
              <a:t>Зимние Олимпийские игры 1980 в Лейк-Плэсиде (США): </a:t>
            </a:r>
            <a:br>
              <a:rPr lang="ru-RU" sz="1400" b="1" dirty="0" smtClean="0">
                <a:latin typeface="Times New Roman" pitchFamily="18" charset="0"/>
                <a:cs typeface="Times New Roman" pitchFamily="18" charset="0"/>
              </a:rPr>
            </a:br>
            <a:r>
              <a:rPr lang="ru-RU" sz="1400" b="1" dirty="0" smtClean="0">
                <a:latin typeface="Times New Roman" pitchFamily="18" charset="0"/>
                <a:cs typeface="Times New Roman" pitchFamily="18" charset="0"/>
              </a:rPr>
              <a:t>Енот </a:t>
            </a:r>
            <a:r>
              <a:rPr lang="ru-RU" sz="1400" b="1" dirty="0" err="1" smtClean="0">
                <a:latin typeface="Times New Roman" pitchFamily="18" charset="0"/>
                <a:cs typeface="Times New Roman" pitchFamily="18" charset="0"/>
              </a:rPr>
              <a:t>Рони</a:t>
            </a:r>
            <a:r>
              <a:rPr lang="ru-RU" sz="1400" b="1" dirty="0" smtClean="0">
                <a:latin typeface="Times New Roman" pitchFamily="18" charset="0"/>
                <a:cs typeface="Times New Roman" pitchFamily="18" charset="0"/>
              </a:rPr>
              <a:t> </a:t>
            </a:r>
            <a:endParaRPr lang="ru-RU" sz="1400" b="1" dirty="0">
              <a:latin typeface="Times New Roman" pitchFamily="18" charset="0"/>
              <a:cs typeface="Times New Roman" pitchFamily="18" charset="0"/>
            </a:endParaRPr>
          </a:p>
        </p:txBody>
      </p:sp>
      <p:pic>
        <p:nvPicPr>
          <p:cNvPr id="15" name="Рисунок 14" descr="http://talisman.sochi2014.com/bitrix/templates/talisman/img/img-olymp-5.jpg"/>
          <p:cNvPicPr/>
          <p:nvPr/>
        </p:nvPicPr>
        <p:blipFill>
          <a:blip r:embed="rId7">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214282" y="4929198"/>
            <a:ext cx="2214546" cy="1928802"/>
          </a:xfrm>
          <a:prstGeom prst="rect">
            <a:avLst/>
          </a:prstGeom>
          <a:noFill/>
          <a:ln>
            <a:noFill/>
          </a:ln>
        </p:spPr>
      </p:pic>
      <p:sp>
        <p:nvSpPr>
          <p:cNvPr id="16" name="Прямоугольник 15"/>
          <p:cNvSpPr/>
          <p:nvPr/>
        </p:nvSpPr>
        <p:spPr>
          <a:xfrm>
            <a:off x="0" y="3857628"/>
            <a:ext cx="2285984" cy="1169551"/>
          </a:xfrm>
          <a:prstGeom prst="rect">
            <a:avLst/>
          </a:prstGeom>
        </p:spPr>
        <p:txBody>
          <a:bodyPr wrap="square">
            <a:spAutoFit/>
          </a:bodyPr>
          <a:lstStyle/>
          <a:p>
            <a:pPr algn="ctr"/>
            <a:r>
              <a:rPr lang="ru-RU" sz="1400" b="1" dirty="0" smtClean="0">
                <a:latin typeface="Times New Roman" pitchFamily="18" charset="0"/>
                <a:cs typeface="Times New Roman" pitchFamily="18" charset="0"/>
              </a:rPr>
              <a:t>Зимние Олимпийские игры 1984 в Сараево (Югославия): </a:t>
            </a:r>
            <a:br>
              <a:rPr lang="ru-RU" sz="1400" b="1" dirty="0" smtClean="0">
                <a:latin typeface="Times New Roman" pitchFamily="18" charset="0"/>
                <a:cs typeface="Times New Roman" pitchFamily="18" charset="0"/>
              </a:rPr>
            </a:br>
            <a:r>
              <a:rPr lang="ru-RU" sz="1400" b="1" dirty="0" smtClean="0">
                <a:latin typeface="Times New Roman" pitchFamily="18" charset="0"/>
                <a:cs typeface="Times New Roman" pitchFamily="18" charset="0"/>
              </a:rPr>
              <a:t>Талисман волчонок </a:t>
            </a:r>
            <a:r>
              <a:rPr lang="ru-RU" sz="1400" b="1" dirty="0" err="1" smtClean="0">
                <a:latin typeface="Times New Roman" pitchFamily="18" charset="0"/>
                <a:cs typeface="Times New Roman" pitchFamily="18" charset="0"/>
              </a:rPr>
              <a:t>Вучко</a:t>
            </a:r>
            <a:r>
              <a:rPr lang="ru-RU" sz="1400" b="1" dirty="0" smtClean="0">
                <a:latin typeface="Times New Roman" pitchFamily="18" charset="0"/>
                <a:cs typeface="Times New Roman" pitchFamily="18" charset="0"/>
              </a:rPr>
              <a:t> </a:t>
            </a:r>
            <a:endParaRPr lang="ru-RU" sz="1400" b="1" dirty="0">
              <a:latin typeface="Times New Roman" pitchFamily="18" charset="0"/>
              <a:cs typeface="Times New Roman" pitchFamily="18" charset="0"/>
            </a:endParaRPr>
          </a:p>
        </p:txBody>
      </p:sp>
      <p:pic>
        <p:nvPicPr>
          <p:cNvPr id="17" name="Рисунок 16" descr="http://talisman.sochi2014.com/bitrix/templates/talisman/img/img-olymp-6.jpg"/>
          <p:cNvPicPr/>
          <p:nvPr/>
        </p:nvPicPr>
        <p:blipFill>
          <a:blip r:embed="rId8">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2428860" y="4929198"/>
            <a:ext cx="2214578" cy="1928802"/>
          </a:xfrm>
          <a:prstGeom prst="rect">
            <a:avLst/>
          </a:prstGeom>
          <a:noFill/>
          <a:ln>
            <a:noFill/>
          </a:ln>
        </p:spPr>
      </p:pic>
      <p:sp>
        <p:nvSpPr>
          <p:cNvPr id="18" name="Прямоугольник 17"/>
          <p:cNvSpPr/>
          <p:nvPr/>
        </p:nvSpPr>
        <p:spPr>
          <a:xfrm>
            <a:off x="2071670" y="3857628"/>
            <a:ext cx="2428892" cy="1231106"/>
          </a:xfrm>
          <a:prstGeom prst="rect">
            <a:avLst/>
          </a:prstGeom>
        </p:spPr>
        <p:txBody>
          <a:bodyPr wrap="square">
            <a:spAutoFit/>
          </a:bodyPr>
          <a:lstStyle/>
          <a:p>
            <a:pPr algn="ctr"/>
            <a:r>
              <a:rPr lang="ru-RU" sz="1400" b="1" dirty="0" smtClean="0">
                <a:latin typeface="Times New Roman" pitchFamily="18" charset="0"/>
                <a:cs typeface="Times New Roman" pitchFamily="18" charset="0"/>
              </a:rPr>
              <a:t>Зимние Олимпийские игры 1988 в Калгари (Канада): </a:t>
            </a:r>
            <a:br>
              <a:rPr lang="ru-RU" sz="1400" b="1" dirty="0" smtClean="0">
                <a:latin typeface="Times New Roman" pitchFamily="18" charset="0"/>
                <a:cs typeface="Times New Roman" pitchFamily="18" charset="0"/>
              </a:rPr>
            </a:br>
            <a:r>
              <a:rPr lang="ru-RU" sz="1400" b="1" dirty="0" smtClean="0">
                <a:latin typeface="Times New Roman" pitchFamily="18" charset="0"/>
                <a:cs typeface="Times New Roman" pitchFamily="18" charset="0"/>
              </a:rPr>
              <a:t>Полярные медведи </a:t>
            </a:r>
            <a:r>
              <a:rPr lang="ru-RU" sz="1400" b="1" dirty="0" err="1" smtClean="0">
                <a:latin typeface="Times New Roman" pitchFamily="18" charset="0"/>
                <a:cs typeface="Times New Roman" pitchFamily="18" charset="0"/>
              </a:rPr>
              <a:t>Хайди</a:t>
            </a:r>
            <a:r>
              <a:rPr lang="ru-RU" sz="1400" b="1" dirty="0" smtClean="0">
                <a:latin typeface="Times New Roman" pitchFamily="18" charset="0"/>
                <a:cs typeface="Times New Roman" pitchFamily="18" charset="0"/>
              </a:rPr>
              <a:t> и </a:t>
            </a:r>
            <a:r>
              <a:rPr lang="ru-RU" sz="1400" b="1" dirty="0" err="1" smtClean="0">
                <a:latin typeface="Times New Roman" pitchFamily="18" charset="0"/>
                <a:cs typeface="Times New Roman" pitchFamily="18" charset="0"/>
              </a:rPr>
              <a:t>Хоуди</a:t>
            </a:r>
            <a:r>
              <a:rPr lang="ru-RU" dirty="0" smtClean="0"/>
              <a:t> </a:t>
            </a:r>
            <a:endParaRPr lang="ru-RU" dirty="0"/>
          </a:p>
        </p:txBody>
      </p:sp>
      <p:pic>
        <p:nvPicPr>
          <p:cNvPr id="19" name="Рисунок 18" descr="http://talisman.sochi2014.com/bitrix/templates/talisman/img/img-olymp-7.jpg"/>
          <p:cNvPicPr/>
          <p:nvPr/>
        </p:nvPicPr>
        <p:blipFill>
          <a:blip r:embed="rId9">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4643438" y="4857760"/>
            <a:ext cx="2000264" cy="2000240"/>
          </a:xfrm>
          <a:prstGeom prst="rect">
            <a:avLst/>
          </a:prstGeom>
          <a:noFill/>
          <a:ln>
            <a:noFill/>
          </a:ln>
        </p:spPr>
      </p:pic>
      <p:sp>
        <p:nvSpPr>
          <p:cNvPr id="20" name="Прямоугольник 19"/>
          <p:cNvSpPr/>
          <p:nvPr/>
        </p:nvSpPr>
        <p:spPr>
          <a:xfrm>
            <a:off x="4572000" y="3857628"/>
            <a:ext cx="2214578" cy="954107"/>
          </a:xfrm>
          <a:prstGeom prst="rect">
            <a:avLst/>
          </a:prstGeom>
        </p:spPr>
        <p:txBody>
          <a:bodyPr wrap="square">
            <a:spAutoFit/>
          </a:bodyPr>
          <a:lstStyle/>
          <a:p>
            <a:pPr algn="ctr"/>
            <a:r>
              <a:rPr lang="ru-RU" sz="1400" b="1" dirty="0" smtClean="0">
                <a:latin typeface="Times New Roman" pitchFamily="18" charset="0"/>
                <a:cs typeface="Times New Roman" pitchFamily="18" charset="0"/>
              </a:rPr>
              <a:t>Зимние Олимпийские игры 1992 в </a:t>
            </a:r>
            <a:r>
              <a:rPr lang="ru-RU" sz="1400" b="1" dirty="0" err="1" smtClean="0">
                <a:latin typeface="Times New Roman" pitchFamily="18" charset="0"/>
                <a:cs typeface="Times New Roman" pitchFamily="18" charset="0"/>
              </a:rPr>
              <a:t>Альбервилле</a:t>
            </a:r>
            <a:r>
              <a:rPr lang="ru-RU" sz="1400" b="1" dirty="0" smtClean="0">
                <a:latin typeface="Times New Roman" pitchFamily="18" charset="0"/>
                <a:cs typeface="Times New Roman" pitchFamily="18" charset="0"/>
              </a:rPr>
              <a:t> (Франция). Горный эльф </a:t>
            </a:r>
            <a:r>
              <a:rPr lang="ru-RU" sz="1400" b="1" dirty="0" err="1" smtClean="0">
                <a:latin typeface="Times New Roman" pitchFamily="18" charset="0"/>
                <a:cs typeface="Times New Roman" pitchFamily="18" charset="0"/>
              </a:rPr>
              <a:t>Мажик</a:t>
            </a:r>
            <a:endParaRPr lang="ru-RU" sz="1400" b="1" dirty="0">
              <a:latin typeface="Times New Roman" pitchFamily="18" charset="0"/>
              <a:cs typeface="Times New Roman" pitchFamily="18" charset="0"/>
            </a:endParaRPr>
          </a:p>
        </p:txBody>
      </p:sp>
      <p:pic>
        <p:nvPicPr>
          <p:cNvPr id="21" name="Рисунок 20" descr="http://talisman.sochi2014.com/bitrix/templates/talisman/img/img-olymp-8.jpg"/>
          <p:cNvPicPr/>
          <p:nvPr/>
        </p:nvPicPr>
        <p:blipFill>
          <a:blip r:embed="rId10">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6643702" y="4857760"/>
            <a:ext cx="2286016" cy="2000240"/>
          </a:xfrm>
          <a:prstGeom prst="rect">
            <a:avLst/>
          </a:prstGeom>
          <a:noFill/>
          <a:ln>
            <a:noFill/>
          </a:ln>
        </p:spPr>
      </p:pic>
      <p:sp>
        <p:nvSpPr>
          <p:cNvPr id="22" name="Прямоугольник 21"/>
          <p:cNvSpPr/>
          <p:nvPr/>
        </p:nvSpPr>
        <p:spPr>
          <a:xfrm>
            <a:off x="6715124" y="3857628"/>
            <a:ext cx="2428876" cy="1661993"/>
          </a:xfrm>
          <a:prstGeom prst="rect">
            <a:avLst/>
          </a:prstGeom>
        </p:spPr>
        <p:txBody>
          <a:bodyPr wrap="square">
            <a:spAutoFit/>
          </a:bodyPr>
          <a:lstStyle/>
          <a:p>
            <a:pPr algn="ctr"/>
            <a:r>
              <a:rPr lang="ru-RU" sz="1400" b="1" dirty="0" smtClean="0">
                <a:latin typeface="Times New Roman" pitchFamily="18" charset="0"/>
                <a:cs typeface="Times New Roman" pitchFamily="18" charset="0"/>
              </a:rPr>
              <a:t>Зимние Олимпийские игры 1994, </a:t>
            </a:r>
            <a:r>
              <a:rPr lang="ru-RU" sz="1400" b="1" dirty="0" err="1" smtClean="0">
                <a:latin typeface="Times New Roman" pitchFamily="18" charset="0"/>
                <a:cs typeface="Times New Roman" pitchFamily="18" charset="0"/>
              </a:rPr>
              <a:t>Лиллехаммер</a:t>
            </a:r>
            <a:r>
              <a:rPr lang="ru-RU" sz="1400" b="1" dirty="0" smtClean="0">
                <a:latin typeface="Times New Roman" pitchFamily="18" charset="0"/>
                <a:cs typeface="Times New Roman" pitchFamily="18" charset="0"/>
              </a:rPr>
              <a:t> (Норвегия). Мальчик и девочка Хокон и Кристин — брат и сестра из норвежского фольклора </a:t>
            </a:r>
            <a:r>
              <a:rPr lang="ru-RU" dirty="0" smtClean="0"/>
              <a:t/>
            </a:r>
            <a:br>
              <a:rPr lang="ru-RU" dirty="0" smtClean="0"/>
            </a:br>
            <a:endParaRPr lang="ru-RU" dirty="0"/>
          </a:p>
        </p:txBody>
      </p:sp>
      <p:sp>
        <p:nvSpPr>
          <p:cNvPr id="23" name="Прямоугольник 22"/>
          <p:cNvSpPr/>
          <p:nvPr/>
        </p:nvSpPr>
        <p:spPr>
          <a:xfrm>
            <a:off x="285720" y="3429000"/>
            <a:ext cx="8643998" cy="523220"/>
          </a:xfrm>
          <a:prstGeom prst="rect">
            <a:avLst/>
          </a:prstGeom>
        </p:spPr>
        <p:txBody>
          <a:bodyPr wrap="square">
            <a:spAutoFit/>
          </a:bodyPr>
          <a:lstStyle/>
          <a:p>
            <a:pPr algn="ctr"/>
            <a:r>
              <a:rPr lang="ru-RU"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Талисманы олимпийских  игр</a:t>
            </a:r>
            <a:endParaRPr lang="ru-RU"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 xmlns:p14="http://schemas.microsoft.com/office/powerpoint/2010/main" val="1570837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2000" fill="hold"/>
                                        <p:tgtEl>
                                          <p:spTgt spid="23"/>
                                        </p:tgtEl>
                                        <p:attrNameLst>
                                          <p:attrName>ppt_x</p:attrName>
                                        </p:attrNameLst>
                                      </p:cBhvr>
                                      <p:tavLst>
                                        <p:tav tm="0">
                                          <p:val>
                                            <p:strVal val="0-#ppt_w/2"/>
                                          </p:val>
                                        </p:tav>
                                        <p:tav tm="100000">
                                          <p:val>
                                            <p:strVal val="#ppt_x"/>
                                          </p:val>
                                        </p:tav>
                                      </p:tavLst>
                                    </p:anim>
                                    <p:anim calcmode="lin" valueType="num">
                                      <p:cBhvr additive="base">
                                        <p:cTn id="8" dur="20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heckerboard(across)">
                                      <p:cBhvr>
                                        <p:cTn id="13" dur="2000"/>
                                        <p:tgtEl>
                                          <p:spTgt spid="7"/>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24577"/>
                                        </p:tgtEl>
                                        <p:attrNameLst>
                                          <p:attrName>style.visibility</p:attrName>
                                        </p:attrNameLst>
                                      </p:cBhvr>
                                      <p:to>
                                        <p:strVal val="visible"/>
                                      </p:to>
                                    </p:set>
                                    <p:animEffect transition="in" filter="checkerboard(across)">
                                      <p:cBhvr>
                                        <p:cTn id="16" dur="2000"/>
                                        <p:tgtEl>
                                          <p:spTgt spid="24577"/>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ox(in)">
                                      <p:cBhvr>
                                        <p:cTn id="21" dur="2000"/>
                                        <p:tgtEl>
                                          <p:spTgt spid="9"/>
                                        </p:tgtEl>
                                      </p:cBhvr>
                                    </p:animEffect>
                                  </p:childTnLst>
                                </p:cTn>
                              </p:par>
                              <p:par>
                                <p:cTn id="22" presetID="8" presetClass="entr" presetSubtype="16" fill="hold" grpId="0" nodeType="withEffect">
                                  <p:stCondLst>
                                    <p:cond delay="0"/>
                                  </p:stCondLst>
                                  <p:childTnLst>
                                    <p:set>
                                      <p:cBhvr>
                                        <p:cTn id="23" dur="1" fill="hold">
                                          <p:stCondLst>
                                            <p:cond delay="0"/>
                                          </p:stCondLst>
                                        </p:cTn>
                                        <p:tgtEl>
                                          <p:spTgt spid="24578"/>
                                        </p:tgtEl>
                                        <p:attrNameLst>
                                          <p:attrName>style.visibility</p:attrName>
                                        </p:attrNameLst>
                                      </p:cBhvr>
                                      <p:to>
                                        <p:strVal val="visible"/>
                                      </p:to>
                                    </p:set>
                                    <p:animEffect transition="in" filter="diamond(in)">
                                      <p:cBhvr>
                                        <p:cTn id="24" dur="2000"/>
                                        <p:tgtEl>
                                          <p:spTgt spid="24578"/>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linds(horizontal)">
                                      <p:cBhvr>
                                        <p:cTn id="29" dur="2000"/>
                                        <p:tgtEl>
                                          <p:spTgt spid="11"/>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linds(horizontal)">
                                      <p:cBhvr>
                                        <p:cTn id="32" dur="20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2000" fill="hold"/>
                                        <p:tgtEl>
                                          <p:spTgt spid="13"/>
                                        </p:tgtEl>
                                        <p:attrNameLst>
                                          <p:attrName>ppt_x</p:attrName>
                                        </p:attrNameLst>
                                      </p:cBhvr>
                                      <p:tavLst>
                                        <p:tav tm="0">
                                          <p:val>
                                            <p:strVal val="#ppt_x"/>
                                          </p:val>
                                        </p:tav>
                                        <p:tav tm="100000">
                                          <p:val>
                                            <p:strVal val="#ppt_x"/>
                                          </p:val>
                                        </p:tav>
                                      </p:tavLst>
                                    </p:anim>
                                    <p:anim calcmode="lin" valueType="num">
                                      <p:cBhvr additive="base">
                                        <p:cTn id="38" dur="2000" fill="hold"/>
                                        <p:tgtEl>
                                          <p:spTgt spid="1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2000" fill="hold"/>
                                        <p:tgtEl>
                                          <p:spTgt spid="14"/>
                                        </p:tgtEl>
                                        <p:attrNameLst>
                                          <p:attrName>ppt_x</p:attrName>
                                        </p:attrNameLst>
                                      </p:cBhvr>
                                      <p:tavLst>
                                        <p:tav tm="0">
                                          <p:val>
                                            <p:strVal val="#ppt_x"/>
                                          </p:val>
                                        </p:tav>
                                        <p:tav tm="100000">
                                          <p:val>
                                            <p:strVal val="#ppt_x"/>
                                          </p:val>
                                        </p:tav>
                                      </p:tavLst>
                                    </p:anim>
                                    <p:anim calcmode="lin" valueType="num">
                                      <p:cBhvr additive="base">
                                        <p:cTn id="42" dur="2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2000" fill="hold"/>
                                        <p:tgtEl>
                                          <p:spTgt spid="15"/>
                                        </p:tgtEl>
                                        <p:attrNameLst>
                                          <p:attrName>ppt_x</p:attrName>
                                        </p:attrNameLst>
                                      </p:cBhvr>
                                      <p:tavLst>
                                        <p:tav tm="0">
                                          <p:val>
                                            <p:strVal val="#ppt_x"/>
                                          </p:val>
                                        </p:tav>
                                        <p:tav tm="100000">
                                          <p:val>
                                            <p:strVal val="#ppt_x"/>
                                          </p:val>
                                        </p:tav>
                                      </p:tavLst>
                                    </p:anim>
                                    <p:anim calcmode="lin" valueType="num">
                                      <p:cBhvr additive="base">
                                        <p:cTn id="48" dur="2000" fill="hold"/>
                                        <p:tgtEl>
                                          <p:spTgt spid="1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2000" fill="hold"/>
                                        <p:tgtEl>
                                          <p:spTgt spid="16"/>
                                        </p:tgtEl>
                                        <p:attrNameLst>
                                          <p:attrName>ppt_x</p:attrName>
                                        </p:attrNameLst>
                                      </p:cBhvr>
                                      <p:tavLst>
                                        <p:tav tm="0">
                                          <p:val>
                                            <p:strVal val="#ppt_x"/>
                                          </p:val>
                                        </p:tav>
                                        <p:tav tm="100000">
                                          <p:val>
                                            <p:strVal val="#ppt_x"/>
                                          </p:val>
                                        </p:tav>
                                      </p:tavLst>
                                    </p:anim>
                                    <p:anim calcmode="lin" valueType="num">
                                      <p:cBhvr additive="base">
                                        <p:cTn id="52" dur="20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2000" fill="hold"/>
                                        <p:tgtEl>
                                          <p:spTgt spid="17"/>
                                        </p:tgtEl>
                                        <p:attrNameLst>
                                          <p:attrName>ppt_x</p:attrName>
                                        </p:attrNameLst>
                                      </p:cBhvr>
                                      <p:tavLst>
                                        <p:tav tm="0">
                                          <p:val>
                                            <p:strVal val="#ppt_x"/>
                                          </p:val>
                                        </p:tav>
                                        <p:tav tm="100000">
                                          <p:val>
                                            <p:strVal val="#ppt_x"/>
                                          </p:val>
                                        </p:tav>
                                      </p:tavLst>
                                    </p:anim>
                                    <p:anim calcmode="lin" valueType="num">
                                      <p:cBhvr additive="base">
                                        <p:cTn id="58" dur="2000" fill="hold"/>
                                        <p:tgtEl>
                                          <p:spTgt spid="17"/>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2000" fill="hold"/>
                                        <p:tgtEl>
                                          <p:spTgt spid="18"/>
                                        </p:tgtEl>
                                        <p:attrNameLst>
                                          <p:attrName>ppt_x</p:attrName>
                                        </p:attrNameLst>
                                      </p:cBhvr>
                                      <p:tavLst>
                                        <p:tav tm="0">
                                          <p:val>
                                            <p:strVal val="#ppt_x"/>
                                          </p:val>
                                        </p:tav>
                                        <p:tav tm="100000">
                                          <p:val>
                                            <p:strVal val="#ppt_x"/>
                                          </p:val>
                                        </p:tav>
                                      </p:tavLst>
                                    </p:anim>
                                    <p:anim calcmode="lin" valueType="num">
                                      <p:cBhvr additive="base">
                                        <p:cTn id="62" dur="2000" fill="hold"/>
                                        <p:tgtEl>
                                          <p:spTgt spid="18"/>
                                        </p:tgtEl>
                                        <p:attrNameLst>
                                          <p:attrName>ppt_y</p:attrName>
                                        </p:attrNameLst>
                                      </p:cBhvr>
                                      <p:tavLst>
                                        <p:tav tm="0">
                                          <p:val>
                                            <p:strVal val="1+#ppt_h/2"/>
                                          </p:val>
                                        </p:tav>
                                        <p:tav tm="100000">
                                          <p:val>
                                            <p:strVal val="#ppt_y"/>
                                          </p:val>
                                        </p:tav>
                                      </p:tavLst>
                                    </p:anim>
                                  </p:childTnLst>
                                </p:cTn>
                              </p:par>
                              <p:par>
                                <p:cTn id="63" presetID="2" presetClass="entr" presetSubtype="4" fill="hold" grpId="1" nodeType="with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additive="base">
                                        <p:cTn id="65" dur="2000" fill="hold"/>
                                        <p:tgtEl>
                                          <p:spTgt spid="18"/>
                                        </p:tgtEl>
                                        <p:attrNameLst>
                                          <p:attrName>ppt_x</p:attrName>
                                        </p:attrNameLst>
                                      </p:cBhvr>
                                      <p:tavLst>
                                        <p:tav tm="0">
                                          <p:val>
                                            <p:strVal val="#ppt_x"/>
                                          </p:val>
                                        </p:tav>
                                        <p:tav tm="100000">
                                          <p:val>
                                            <p:strVal val="#ppt_x"/>
                                          </p:val>
                                        </p:tav>
                                      </p:tavLst>
                                    </p:anim>
                                    <p:anim calcmode="lin" valueType="num">
                                      <p:cBhvr additive="base">
                                        <p:cTn id="66" dur="20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2000" fill="hold"/>
                                        <p:tgtEl>
                                          <p:spTgt spid="19"/>
                                        </p:tgtEl>
                                        <p:attrNameLst>
                                          <p:attrName>ppt_x</p:attrName>
                                        </p:attrNameLst>
                                      </p:cBhvr>
                                      <p:tavLst>
                                        <p:tav tm="0">
                                          <p:val>
                                            <p:strVal val="#ppt_x"/>
                                          </p:val>
                                        </p:tav>
                                        <p:tav tm="100000">
                                          <p:val>
                                            <p:strVal val="#ppt_x"/>
                                          </p:val>
                                        </p:tav>
                                      </p:tavLst>
                                    </p:anim>
                                    <p:anim calcmode="lin" valueType="num">
                                      <p:cBhvr additive="base">
                                        <p:cTn id="72" dur="2000" fill="hold"/>
                                        <p:tgtEl>
                                          <p:spTgt spid="1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0"/>
                                        </p:tgtEl>
                                        <p:attrNameLst>
                                          <p:attrName>style.visibility</p:attrName>
                                        </p:attrNameLst>
                                      </p:cBhvr>
                                      <p:to>
                                        <p:strVal val="visible"/>
                                      </p:to>
                                    </p:set>
                                    <p:anim calcmode="lin" valueType="num">
                                      <p:cBhvr additive="base">
                                        <p:cTn id="75" dur="2000" fill="hold"/>
                                        <p:tgtEl>
                                          <p:spTgt spid="20"/>
                                        </p:tgtEl>
                                        <p:attrNameLst>
                                          <p:attrName>ppt_x</p:attrName>
                                        </p:attrNameLst>
                                      </p:cBhvr>
                                      <p:tavLst>
                                        <p:tav tm="0">
                                          <p:val>
                                            <p:strVal val="#ppt_x"/>
                                          </p:val>
                                        </p:tav>
                                        <p:tav tm="100000">
                                          <p:val>
                                            <p:strVal val="#ppt_x"/>
                                          </p:val>
                                        </p:tav>
                                      </p:tavLst>
                                    </p:anim>
                                    <p:anim calcmode="lin" valueType="num">
                                      <p:cBhvr additive="base">
                                        <p:cTn id="76" dur="20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additive="base">
                                        <p:cTn id="81" dur="2000" fill="hold"/>
                                        <p:tgtEl>
                                          <p:spTgt spid="21"/>
                                        </p:tgtEl>
                                        <p:attrNameLst>
                                          <p:attrName>ppt_x</p:attrName>
                                        </p:attrNameLst>
                                      </p:cBhvr>
                                      <p:tavLst>
                                        <p:tav tm="0">
                                          <p:val>
                                            <p:strVal val="#ppt_x"/>
                                          </p:val>
                                        </p:tav>
                                        <p:tav tm="100000">
                                          <p:val>
                                            <p:strVal val="#ppt_x"/>
                                          </p:val>
                                        </p:tav>
                                      </p:tavLst>
                                    </p:anim>
                                    <p:anim calcmode="lin" valueType="num">
                                      <p:cBhvr additive="base">
                                        <p:cTn id="82" dur="2000" fill="hold"/>
                                        <p:tgtEl>
                                          <p:spTgt spid="21"/>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additive="base">
                                        <p:cTn id="85" dur="2000" fill="hold"/>
                                        <p:tgtEl>
                                          <p:spTgt spid="22"/>
                                        </p:tgtEl>
                                        <p:attrNameLst>
                                          <p:attrName>ppt_x</p:attrName>
                                        </p:attrNameLst>
                                      </p:cBhvr>
                                      <p:tavLst>
                                        <p:tav tm="0">
                                          <p:val>
                                            <p:strVal val="#ppt_x"/>
                                          </p:val>
                                        </p:tav>
                                        <p:tav tm="100000">
                                          <p:val>
                                            <p:strVal val="#ppt_x"/>
                                          </p:val>
                                        </p:tav>
                                      </p:tavLst>
                                    </p:anim>
                                    <p:anim calcmode="lin" valueType="num">
                                      <p:cBhvr additive="base">
                                        <p:cTn id="86" dur="20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7" grpId="0"/>
      <p:bldP spid="24578" grpId="0"/>
      <p:bldP spid="12" grpId="0"/>
      <p:bldP spid="14" grpId="0"/>
      <p:bldP spid="16" grpId="0"/>
      <p:bldP spid="18" grpId="0"/>
      <p:bldP spid="18" grpId="1"/>
      <p:bldP spid="20" grpId="0"/>
      <p:bldP spid="22"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9613"/>
          </a:xfrm>
          <a:prstGeom prst="rect">
            <a:avLst/>
          </a:prstGeom>
        </p:spPr>
      </p:pic>
      <p:sp>
        <p:nvSpPr>
          <p:cNvPr id="2052" name="AutoShape 4" descr="http://olimp-cdt.narod.ru/img/010.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4" name="AutoShape 6" descr="http://olimp-cdt.narod.ru/img/010.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1" name="Рисунок 10" descr="http://talisman.sochi2014.com/bitrix/templates/talisman/img/img-olymp-9.jpg"/>
          <p:cNvPicPr/>
          <p:nvPr/>
        </p:nvPicPr>
        <p:blipFill>
          <a:blip r:embed="rId3">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0" y="0"/>
            <a:ext cx="2285984" cy="2214554"/>
          </a:xfrm>
          <a:prstGeom prst="rect">
            <a:avLst/>
          </a:prstGeom>
          <a:noFill/>
          <a:ln>
            <a:noFill/>
          </a:ln>
        </p:spPr>
      </p:pic>
      <p:sp>
        <p:nvSpPr>
          <p:cNvPr id="12" name="Прямоугольник 11"/>
          <p:cNvSpPr/>
          <p:nvPr/>
        </p:nvSpPr>
        <p:spPr>
          <a:xfrm>
            <a:off x="0" y="1785926"/>
            <a:ext cx="2428860" cy="1815882"/>
          </a:xfrm>
          <a:prstGeom prst="rect">
            <a:avLst/>
          </a:prstGeom>
        </p:spPr>
        <p:txBody>
          <a:bodyPr wrap="square">
            <a:spAutoFit/>
          </a:bodyPr>
          <a:lstStyle/>
          <a:p>
            <a:pPr algn="ctr"/>
            <a:r>
              <a:rPr lang="ru-RU" sz="1400" b="1" dirty="0" smtClean="0">
                <a:latin typeface="Times New Roman" pitchFamily="18" charset="0"/>
                <a:cs typeface="Times New Roman" pitchFamily="18" charset="0"/>
              </a:rPr>
              <a:t>Зимние Олимпийские игры 1998 в Нагано (Япония): </a:t>
            </a:r>
            <a:br>
              <a:rPr lang="ru-RU" sz="1400" b="1" dirty="0" smtClean="0">
                <a:latin typeface="Times New Roman" pitchFamily="18" charset="0"/>
                <a:cs typeface="Times New Roman" pitchFamily="18" charset="0"/>
              </a:rPr>
            </a:br>
            <a:r>
              <a:rPr lang="ru-RU" sz="1400" b="1" dirty="0" err="1" smtClean="0">
                <a:latin typeface="Times New Roman" pitchFamily="18" charset="0"/>
                <a:cs typeface="Times New Roman" pitchFamily="18" charset="0"/>
              </a:rPr>
              <a:t>Сноулетс</a:t>
            </a:r>
            <a:r>
              <a:rPr lang="ru-RU" sz="1400" b="1" dirty="0" smtClean="0">
                <a:latin typeface="Times New Roman" pitchFamily="18" charset="0"/>
                <a:cs typeface="Times New Roman" pitchFamily="18" charset="0"/>
              </a:rPr>
              <a:t> — совята </a:t>
            </a:r>
            <a:r>
              <a:rPr lang="ru-RU" sz="1400" b="1" dirty="0" err="1" smtClean="0">
                <a:latin typeface="Times New Roman" pitchFamily="18" charset="0"/>
                <a:cs typeface="Times New Roman" pitchFamily="18" charset="0"/>
              </a:rPr>
              <a:t>Сукки</a:t>
            </a:r>
            <a:r>
              <a:rPr lang="ru-RU" sz="1400" b="1" dirty="0" smtClean="0">
                <a:latin typeface="Times New Roman" pitchFamily="18" charset="0"/>
                <a:cs typeface="Times New Roman" pitchFamily="18" charset="0"/>
              </a:rPr>
              <a:t>, </a:t>
            </a:r>
            <a:r>
              <a:rPr lang="ru-RU" sz="1400" b="1" dirty="0" err="1" smtClean="0">
                <a:latin typeface="Times New Roman" pitchFamily="18" charset="0"/>
                <a:cs typeface="Times New Roman" pitchFamily="18" charset="0"/>
              </a:rPr>
              <a:t>Нокки</a:t>
            </a:r>
            <a:r>
              <a:rPr lang="ru-RU" sz="1400" b="1" dirty="0" smtClean="0">
                <a:latin typeface="Times New Roman" pitchFamily="18" charset="0"/>
                <a:cs typeface="Times New Roman" pitchFamily="18" charset="0"/>
              </a:rPr>
              <a:t>, </a:t>
            </a:r>
            <a:r>
              <a:rPr lang="ru-RU" sz="1400" b="1" dirty="0" err="1" smtClean="0">
                <a:latin typeface="Times New Roman" pitchFamily="18" charset="0"/>
                <a:cs typeface="Times New Roman" pitchFamily="18" charset="0"/>
              </a:rPr>
              <a:t>Лекки</a:t>
            </a:r>
            <a:r>
              <a:rPr lang="ru-RU" sz="1400" b="1" dirty="0" smtClean="0">
                <a:latin typeface="Times New Roman" pitchFamily="18" charset="0"/>
                <a:cs typeface="Times New Roman" pitchFamily="18" charset="0"/>
              </a:rPr>
              <a:t>, </a:t>
            </a:r>
            <a:r>
              <a:rPr lang="ru-RU" sz="1400" b="1" dirty="0" err="1" smtClean="0">
                <a:latin typeface="Times New Roman" pitchFamily="18" charset="0"/>
                <a:cs typeface="Times New Roman" pitchFamily="18" charset="0"/>
              </a:rPr>
              <a:t>Цукки</a:t>
            </a:r>
            <a:r>
              <a:rPr lang="ru-RU" sz="1400" b="1" dirty="0" smtClean="0">
                <a:latin typeface="Times New Roman" pitchFamily="18" charset="0"/>
                <a:cs typeface="Times New Roman" pitchFamily="18" charset="0"/>
              </a:rPr>
              <a:t>, которые символизируют «мудрость» и четыре времени года</a:t>
            </a:r>
            <a:endParaRPr lang="ru-RU" sz="1400" b="1" dirty="0">
              <a:latin typeface="Times New Roman" pitchFamily="18" charset="0"/>
              <a:cs typeface="Times New Roman" pitchFamily="18" charset="0"/>
            </a:endParaRPr>
          </a:p>
        </p:txBody>
      </p:sp>
      <p:pic>
        <p:nvPicPr>
          <p:cNvPr id="13" name="Рисунок 12" descr="http://talisman.sochi2014.com/bitrix/templates/talisman/img/img-olymp-10.jpg"/>
          <p:cNvPicPr/>
          <p:nvPr/>
        </p:nvPicPr>
        <p:blipFill>
          <a:blip r:embed="rId4">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2285984" y="0"/>
            <a:ext cx="2143140" cy="2214554"/>
          </a:xfrm>
          <a:prstGeom prst="rect">
            <a:avLst/>
          </a:prstGeom>
          <a:noFill/>
          <a:ln>
            <a:noFill/>
          </a:ln>
        </p:spPr>
      </p:pic>
      <p:sp>
        <p:nvSpPr>
          <p:cNvPr id="25601" name="Rectangle 1"/>
          <p:cNvSpPr>
            <a:spLocks noChangeArrowheads="1"/>
          </p:cNvSpPr>
          <p:nvPr/>
        </p:nvSpPr>
        <p:spPr bwMode="auto">
          <a:xfrm>
            <a:off x="2285984" y="1785926"/>
            <a:ext cx="2428892"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Зимние Олимпийские игры 2002 в </a:t>
            </a:r>
            <a:r>
              <a:rPr kumimoji="0" lang="ru-RU" sz="14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Солт-Лейк-Сити</a:t>
            </a:r>
            <a:r>
              <a:rPr kumimoji="0" lang="ru-RU" sz="1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(США). </a:t>
            </a:r>
            <a:r>
              <a:rPr lang="ru-RU" sz="1400" b="1" dirty="0" smtClean="0">
                <a:solidFill>
                  <a:srgbClr val="000000"/>
                </a:solidFill>
                <a:latin typeface="Times New Roman" pitchFamily="18" charset="0"/>
                <a:ea typeface="Times New Roman" pitchFamily="18" charset="0"/>
                <a:cs typeface="Times New Roman" pitchFamily="18" charset="0"/>
              </a:rPr>
              <a:t>З</a:t>
            </a:r>
            <a:r>
              <a:rPr kumimoji="0" lang="ru-RU" sz="1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аяц, койот и медведь  символизировали Олимпийский девиз «Быстрее, выше, сильнее».</a:t>
            </a:r>
            <a:endParaRPr kumimoji="0" lang="ru-RU" sz="3200" b="1"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15" name="Рисунок 14" descr="http://talisman.sochi2014.com/bitrix/templates/talisman/img/img-olymp-11.jpg"/>
          <p:cNvPicPr/>
          <p:nvPr/>
        </p:nvPicPr>
        <p:blipFill>
          <a:blip r:embed="rId5">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4429124" y="0"/>
            <a:ext cx="2500330" cy="2214554"/>
          </a:xfrm>
          <a:prstGeom prst="rect">
            <a:avLst/>
          </a:prstGeom>
          <a:noFill/>
          <a:ln>
            <a:noFill/>
          </a:ln>
        </p:spPr>
      </p:pic>
      <p:sp>
        <p:nvSpPr>
          <p:cNvPr id="16" name="Прямоугольник 15"/>
          <p:cNvSpPr/>
          <p:nvPr/>
        </p:nvSpPr>
        <p:spPr>
          <a:xfrm>
            <a:off x="4714876" y="2000240"/>
            <a:ext cx="2214578" cy="1169551"/>
          </a:xfrm>
          <a:prstGeom prst="rect">
            <a:avLst/>
          </a:prstGeom>
        </p:spPr>
        <p:txBody>
          <a:bodyPr wrap="square">
            <a:spAutoFit/>
          </a:bodyPr>
          <a:lstStyle/>
          <a:p>
            <a:pPr algn="ctr"/>
            <a:r>
              <a:rPr lang="ru-RU" sz="1400" b="1" dirty="0" smtClean="0">
                <a:latin typeface="Times New Roman" pitchFamily="18" charset="0"/>
                <a:cs typeface="Times New Roman" pitchFamily="18" charset="0"/>
              </a:rPr>
              <a:t>Зимние Олимпийские игры 2006 в Турине (Италия): </a:t>
            </a:r>
            <a:br>
              <a:rPr lang="ru-RU" sz="1400" b="1" dirty="0" smtClean="0">
                <a:latin typeface="Times New Roman" pitchFamily="18" charset="0"/>
                <a:cs typeface="Times New Roman" pitchFamily="18" charset="0"/>
              </a:rPr>
            </a:br>
            <a:r>
              <a:rPr lang="ru-RU" sz="1400" b="1" dirty="0" smtClean="0">
                <a:latin typeface="Times New Roman" pitchFamily="18" charset="0"/>
                <a:cs typeface="Times New Roman" pitchFamily="18" charset="0"/>
              </a:rPr>
              <a:t>Снежок Нив и кубик льда </a:t>
            </a:r>
            <a:r>
              <a:rPr lang="ru-RU" sz="1400" b="1" dirty="0" err="1" smtClean="0">
                <a:latin typeface="Times New Roman" pitchFamily="18" charset="0"/>
                <a:cs typeface="Times New Roman" pitchFamily="18" charset="0"/>
              </a:rPr>
              <a:t>Глиз</a:t>
            </a:r>
            <a:endParaRPr lang="ru-RU" sz="1400" b="1" dirty="0">
              <a:latin typeface="Times New Roman" pitchFamily="18" charset="0"/>
              <a:cs typeface="Times New Roman" pitchFamily="18" charset="0"/>
            </a:endParaRPr>
          </a:p>
        </p:txBody>
      </p:sp>
      <p:pic>
        <p:nvPicPr>
          <p:cNvPr id="17" name="Рисунок 16" descr="http://talisman.sochi2014.com/bitrix/templates/talisman/img/img-olymp-12.jpg"/>
          <p:cNvPicPr/>
          <p:nvPr/>
        </p:nvPicPr>
        <p:blipFill>
          <a:blip r:embed="rId6">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b="48149"/>
          <a:stretch>
            <a:fillRect/>
          </a:stretch>
        </p:blipFill>
        <p:spPr bwMode="auto">
          <a:xfrm>
            <a:off x="6929454" y="0"/>
            <a:ext cx="2214546" cy="2214554"/>
          </a:xfrm>
          <a:prstGeom prst="rect">
            <a:avLst/>
          </a:prstGeom>
          <a:noFill/>
          <a:ln>
            <a:noFill/>
          </a:ln>
        </p:spPr>
      </p:pic>
      <p:sp>
        <p:nvSpPr>
          <p:cNvPr id="18" name="Прямоугольник 17"/>
          <p:cNvSpPr/>
          <p:nvPr/>
        </p:nvSpPr>
        <p:spPr>
          <a:xfrm>
            <a:off x="6786546" y="2071678"/>
            <a:ext cx="2357454" cy="1169551"/>
          </a:xfrm>
          <a:prstGeom prst="rect">
            <a:avLst/>
          </a:prstGeom>
        </p:spPr>
        <p:txBody>
          <a:bodyPr wrap="square">
            <a:spAutoFit/>
          </a:bodyPr>
          <a:lstStyle/>
          <a:p>
            <a:pPr algn="ctr"/>
            <a:r>
              <a:rPr lang="ru-RU" sz="1400" b="1" dirty="0" smtClean="0">
                <a:latin typeface="Times New Roman" pitchFamily="18" charset="0"/>
                <a:cs typeface="Times New Roman" pitchFamily="18" charset="0"/>
              </a:rPr>
              <a:t>Зимние Олимпийские игры 2010 в Ванкувере (Канада). Герои мифологических сказаний </a:t>
            </a:r>
            <a:r>
              <a:rPr lang="ru-RU" sz="1400" b="1" dirty="0" err="1" smtClean="0">
                <a:latin typeface="Times New Roman" pitchFamily="18" charset="0"/>
                <a:cs typeface="Times New Roman" pitchFamily="18" charset="0"/>
              </a:rPr>
              <a:t>Куачи</a:t>
            </a:r>
            <a:r>
              <a:rPr lang="ru-RU" sz="1400" b="1" dirty="0" smtClean="0">
                <a:latin typeface="Times New Roman" pitchFamily="18" charset="0"/>
                <a:cs typeface="Times New Roman" pitchFamily="18" charset="0"/>
              </a:rPr>
              <a:t> и Мига.</a:t>
            </a:r>
            <a:endParaRPr lang="ru-RU" sz="1400" b="1" dirty="0">
              <a:latin typeface="Times New Roman" pitchFamily="18" charset="0"/>
              <a:cs typeface="Times New Roman" pitchFamily="18" charset="0"/>
            </a:endParaRPr>
          </a:p>
        </p:txBody>
      </p:sp>
      <p:pic>
        <p:nvPicPr>
          <p:cNvPr id="19" name="Рисунок 18" descr="http://talisman.sochi2014.com/bitrix/templates/talisman/img/img-parylm-1.jpg"/>
          <p:cNvPicPr/>
          <p:nvPr/>
        </p:nvPicPr>
        <p:blipFill>
          <a:blip r:embed="rId7">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0" y="4929198"/>
            <a:ext cx="2357422" cy="1928802"/>
          </a:xfrm>
          <a:prstGeom prst="rect">
            <a:avLst/>
          </a:prstGeom>
          <a:noFill/>
          <a:ln>
            <a:noFill/>
          </a:ln>
        </p:spPr>
      </p:pic>
      <p:sp>
        <p:nvSpPr>
          <p:cNvPr id="20" name="Прямоугольник 19"/>
          <p:cNvSpPr/>
          <p:nvPr/>
        </p:nvSpPr>
        <p:spPr>
          <a:xfrm>
            <a:off x="0" y="3929066"/>
            <a:ext cx="2643206" cy="1169551"/>
          </a:xfrm>
          <a:prstGeom prst="rect">
            <a:avLst/>
          </a:prstGeom>
        </p:spPr>
        <p:txBody>
          <a:bodyPr wrap="square">
            <a:spAutoFit/>
          </a:bodyPr>
          <a:lstStyle/>
          <a:p>
            <a:pPr algn="ctr"/>
            <a:r>
              <a:rPr lang="ru-RU" sz="1400" b="1" dirty="0" smtClean="0">
                <a:latin typeface="Times New Roman" pitchFamily="18" charset="0"/>
                <a:cs typeface="Times New Roman" pitchFamily="18" charset="0"/>
              </a:rPr>
              <a:t>Зимние </a:t>
            </a:r>
            <a:r>
              <a:rPr lang="ru-RU" sz="1400" b="1" dirty="0" err="1" smtClean="0">
                <a:latin typeface="Times New Roman" pitchFamily="18" charset="0"/>
                <a:cs typeface="Times New Roman" pitchFamily="18" charset="0"/>
              </a:rPr>
              <a:t>Паралимпийские</a:t>
            </a:r>
            <a:r>
              <a:rPr lang="ru-RU" sz="1400" b="1" dirty="0" smtClean="0">
                <a:latin typeface="Times New Roman" pitchFamily="18" charset="0"/>
                <a:cs typeface="Times New Roman" pitchFamily="18" charset="0"/>
              </a:rPr>
              <a:t> игры 2002 в </a:t>
            </a:r>
            <a:r>
              <a:rPr lang="ru-RU" sz="1400" b="1" dirty="0" err="1" smtClean="0">
                <a:latin typeface="Times New Roman" pitchFamily="18" charset="0"/>
                <a:cs typeface="Times New Roman" pitchFamily="18" charset="0"/>
              </a:rPr>
              <a:t>Солт-Лейк-Сити</a:t>
            </a:r>
            <a:r>
              <a:rPr lang="ru-RU" sz="1400" b="1" dirty="0" smtClean="0">
                <a:latin typeface="Times New Roman" pitchFamily="18" charset="0"/>
                <a:cs typeface="Times New Roman" pitchFamily="18" charset="0"/>
              </a:rPr>
              <a:t> (США): </a:t>
            </a:r>
            <a:br>
              <a:rPr lang="ru-RU" sz="1400" b="1" dirty="0" smtClean="0">
                <a:latin typeface="Times New Roman" pitchFamily="18" charset="0"/>
                <a:cs typeface="Times New Roman" pitchFamily="18" charset="0"/>
              </a:rPr>
            </a:br>
            <a:r>
              <a:rPr lang="ru-RU" sz="1400" b="1" dirty="0" smtClean="0">
                <a:latin typeface="Times New Roman" pitchFamily="18" charset="0"/>
                <a:cs typeface="Times New Roman" pitchFamily="18" charset="0"/>
              </a:rPr>
              <a:t>Талисманом стала выдра </a:t>
            </a:r>
            <a:r>
              <a:rPr lang="ru-RU" sz="1400" b="1" dirty="0" err="1" smtClean="0">
                <a:latin typeface="Times New Roman" pitchFamily="18" charset="0"/>
                <a:cs typeface="Times New Roman" pitchFamily="18" charset="0"/>
              </a:rPr>
              <a:t>Отто</a:t>
            </a:r>
            <a:endParaRPr lang="ru-RU" sz="1400" b="1" dirty="0">
              <a:latin typeface="Times New Roman" pitchFamily="18" charset="0"/>
              <a:cs typeface="Times New Roman" pitchFamily="18" charset="0"/>
            </a:endParaRPr>
          </a:p>
        </p:txBody>
      </p:sp>
      <p:pic>
        <p:nvPicPr>
          <p:cNvPr id="21" name="Рисунок 20" descr="http://talisman.sochi2014.com/bitrix/templates/talisman/img/img-parylm-2.jpg"/>
          <p:cNvPicPr/>
          <p:nvPr/>
        </p:nvPicPr>
        <p:blipFill>
          <a:blip r:embed="rId8">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3500430" y="4929198"/>
            <a:ext cx="1785950" cy="1928802"/>
          </a:xfrm>
          <a:prstGeom prst="rect">
            <a:avLst/>
          </a:prstGeom>
          <a:noFill/>
          <a:ln>
            <a:noFill/>
          </a:ln>
        </p:spPr>
      </p:pic>
      <p:sp>
        <p:nvSpPr>
          <p:cNvPr id="22" name="Прямоугольник 21"/>
          <p:cNvSpPr/>
          <p:nvPr/>
        </p:nvSpPr>
        <p:spPr>
          <a:xfrm>
            <a:off x="3000364" y="3929066"/>
            <a:ext cx="2643206" cy="1169551"/>
          </a:xfrm>
          <a:prstGeom prst="rect">
            <a:avLst/>
          </a:prstGeom>
        </p:spPr>
        <p:txBody>
          <a:bodyPr wrap="square">
            <a:spAutoFit/>
          </a:bodyPr>
          <a:lstStyle/>
          <a:p>
            <a:r>
              <a:rPr lang="ru-RU" sz="1400" b="1" dirty="0" smtClean="0">
                <a:latin typeface="Times New Roman" pitchFamily="18" charset="0"/>
                <a:cs typeface="Times New Roman" pitchFamily="18" charset="0"/>
              </a:rPr>
              <a:t>Зимние </a:t>
            </a:r>
            <a:r>
              <a:rPr lang="ru-RU" sz="1400" b="1" dirty="0" err="1" smtClean="0">
                <a:latin typeface="Times New Roman" pitchFamily="18" charset="0"/>
                <a:cs typeface="Times New Roman" pitchFamily="18" charset="0"/>
              </a:rPr>
              <a:t>Паралимпийские</a:t>
            </a:r>
            <a:r>
              <a:rPr lang="ru-RU" sz="1400" b="1" dirty="0" smtClean="0">
                <a:latin typeface="Times New Roman" pitchFamily="18" charset="0"/>
                <a:cs typeface="Times New Roman" pitchFamily="18" charset="0"/>
              </a:rPr>
              <a:t> игры 2006 в Турине (Италия) </a:t>
            </a:r>
            <a:br>
              <a:rPr lang="ru-RU" sz="1400" b="1" dirty="0" smtClean="0">
                <a:latin typeface="Times New Roman" pitchFamily="18" charset="0"/>
                <a:cs typeface="Times New Roman" pitchFamily="18" charset="0"/>
              </a:rPr>
            </a:br>
            <a:r>
              <a:rPr lang="ru-RU" sz="1400" b="1" dirty="0" err="1" smtClean="0">
                <a:latin typeface="Times New Roman" pitchFamily="18" charset="0"/>
                <a:cs typeface="Times New Roman" pitchFamily="18" charset="0"/>
              </a:rPr>
              <a:t>Паралимпийским</a:t>
            </a:r>
            <a:r>
              <a:rPr lang="ru-RU" sz="1400" b="1" dirty="0" smtClean="0">
                <a:latin typeface="Times New Roman" pitchFamily="18" charset="0"/>
                <a:cs typeface="Times New Roman" pitchFamily="18" charset="0"/>
              </a:rPr>
              <a:t> талисманом Игр 2006 стала снежинка </a:t>
            </a:r>
            <a:r>
              <a:rPr lang="ru-RU" sz="1400" b="1" dirty="0" err="1" smtClean="0">
                <a:latin typeface="Times New Roman" pitchFamily="18" charset="0"/>
                <a:cs typeface="Times New Roman" pitchFamily="18" charset="0"/>
              </a:rPr>
              <a:t>Астер</a:t>
            </a:r>
            <a:endParaRPr lang="ru-RU" sz="1400" b="1" dirty="0">
              <a:latin typeface="Times New Roman" pitchFamily="18" charset="0"/>
              <a:cs typeface="Times New Roman" pitchFamily="18" charset="0"/>
            </a:endParaRPr>
          </a:p>
        </p:txBody>
      </p:sp>
      <p:pic>
        <p:nvPicPr>
          <p:cNvPr id="23" name="Рисунок 22" descr="http://talisman.sochi2014.com/bitrix/templates/talisman/img/img-parylm-3.jpg"/>
          <p:cNvPicPr/>
          <p:nvPr/>
        </p:nvPicPr>
        <p:blipFill>
          <a:blip r:embed="rId9">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6072198" y="4929198"/>
            <a:ext cx="2143140" cy="1928802"/>
          </a:xfrm>
          <a:prstGeom prst="rect">
            <a:avLst/>
          </a:prstGeom>
          <a:noFill/>
          <a:ln>
            <a:noFill/>
          </a:ln>
        </p:spPr>
      </p:pic>
      <p:sp>
        <p:nvSpPr>
          <p:cNvPr id="24" name="Прямоугольник 23"/>
          <p:cNvSpPr/>
          <p:nvPr/>
        </p:nvSpPr>
        <p:spPr>
          <a:xfrm>
            <a:off x="5857884" y="4000504"/>
            <a:ext cx="2571752" cy="738664"/>
          </a:xfrm>
          <a:prstGeom prst="rect">
            <a:avLst/>
          </a:prstGeom>
        </p:spPr>
        <p:txBody>
          <a:bodyPr wrap="square">
            <a:spAutoFit/>
          </a:bodyPr>
          <a:lstStyle/>
          <a:p>
            <a:r>
              <a:rPr lang="ru-RU" sz="1400" b="1" dirty="0" smtClean="0">
                <a:latin typeface="Times New Roman" pitchFamily="18" charset="0"/>
                <a:cs typeface="Times New Roman" pitchFamily="18" charset="0"/>
              </a:rPr>
              <a:t>Зимние Олимпийские игры 2010 в Ванкувере (Канада): </a:t>
            </a:r>
            <a:r>
              <a:rPr lang="ru-RU" sz="1400" b="1" dirty="0" err="1" smtClean="0">
                <a:latin typeface="Times New Roman" pitchFamily="18" charset="0"/>
                <a:cs typeface="Times New Roman" pitchFamily="18" charset="0"/>
              </a:rPr>
              <a:t>Суми</a:t>
            </a:r>
            <a:r>
              <a:rPr lang="ru-RU" sz="1400" b="1" dirty="0" smtClean="0">
                <a:latin typeface="Times New Roman" pitchFamily="18" charset="0"/>
                <a:cs typeface="Times New Roman" pitchFamily="18" charset="0"/>
              </a:rPr>
              <a:t> </a:t>
            </a:r>
            <a:endParaRPr lang="ru-RU" sz="1400" b="1" dirty="0">
              <a:latin typeface="Times New Roman" pitchFamily="18" charset="0"/>
              <a:cs typeface="Times New Roman" pitchFamily="18" charset="0"/>
            </a:endParaRPr>
          </a:p>
        </p:txBody>
      </p:sp>
      <p:sp>
        <p:nvSpPr>
          <p:cNvPr id="25" name="Прямоугольник 24"/>
          <p:cNvSpPr/>
          <p:nvPr/>
        </p:nvSpPr>
        <p:spPr>
          <a:xfrm>
            <a:off x="785786" y="3357562"/>
            <a:ext cx="8786842" cy="584775"/>
          </a:xfrm>
          <a:prstGeom prst="rect">
            <a:avLst/>
          </a:prstGeom>
        </p:spPr>
        <p:txBody>
          <a:bodyPr wrap="square">
            <a:spAutoFit/>
          </a:bodyPr>
          <a:lstStyle/>
          <a:p>
            <a:pPr algn="ctr"/>
            <a:r>
              <a:rPr lang="ru-RU" sz="3200" b="1" dirty="0" smtClean="0">
                <a:solidFill>
                  <a:srgbClr val="FF0000"/>
                </a:solidFill>
                <a:latin typeface="Times New Roman" pitchFamily="18" charset="0"/>
                <a:cs typeface="Times New Roman" pitchFamily="18" charset="0"/>
              </a:rPr>
              <a:t>Талисманы </a:t>
            </a:r>
            <a:r>
              <a:rPr lang="ru-RU" sz="3200" b="1" dirty="0" err="1" smtClean="0">
                <a:solidFill>
                  <a:srgbClr val="FF0000"/>
                </a:solidFill>
                <a:latin typeface="Times New Roman" pitchFamily="18" charset="0"/>
                <a:cs typeface="Times New Roman" pitchFamily="18" charset="0"/>
              </a:rPr>
              <a:t>паралимпийских</a:t>
            </a:r>
            <a:r>
              <a:rPr lang="ru-RU" sz="3200" b="1" dirty="0" smtClean="0">
                <a:solidFill>
                  <a:srgbClr val="FF0000"/>
                </a:solidFill>
                <a:latin typeface="Times New Roman" pitchFamily="18" charset="0"/>
                <a:cs typeface="Times New Roman" pitchFamily="18" charset="0"/>
              </a:rPr>
              <a:t> игр</a:t>
            </a:r>
            <a:endParaRPr lang="ru-RU" sz="3200" b="1" dirty="0">
              <a:solidFill>
                <a:srgbClr val="FF000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1570837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ppt_x"/>
                                          </p:val>
                                        </p:tav>
                                        <p:tav tm="100000">
                                          <p:val>
                                            <p:strVal val="#ppt_x"/>
                                          </p:val>
                                        </p:tav>
                                      </p:tavLst>
                                    </p:anim>
                                    <p:anim calcmode="lin" valueType="num">
                                      <p:cBhvr additive="base">
                                        <p:cTn id="12" dur="20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2000" fill="hold"/>
                                        <p:tgtEl>
                                          <p:spTgt spid="13"/>
                                        </p:tgtEl>
                                        <p:attrNameLst>
                                          <p:attrName>ppt_x</p:attrName>
                                        </p:attrNameLst>
                                      </p:cBhvr>
                                      <p:tavLst>
                                        <p:tav tm="0">
                                          <p:val>
                                            <p:strVal val="#ppt_x"/>
                                          </p:val>
                                        </p:tav>
                                        <p:tav tm="100000">
                                          <p:val>
                                            <p:strVal val="#ppt_x"/>
                                          </p:val>
                                        </p:tav>
                                      </p:tavLst>
                                    </p:anim>
                                    <p:anim calcmode="lin" valueType="num">
                                      <p:cBhvr additive="base">
                                        <p:cTn id="18" dur="2000" fill="hold"/>
                                        <p:tgtEl>
                                          <p:spTgt spid="13"/>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25601"/>
                                        </p:tgtEl>
                                        <p:attrNameLst>
                                          <p:attrName>style.visibility</p:attrName>
                                        </p:attrNameLst>
                                      </p:cBhvr>
                                      <p:to>
                                        <p:strVal val="visible"/>
                                      </p:to>
                                    </p:set>
                                    <p:anim calcmode="lin" valueType="num">
                                      <p:cBhvr additive="base">
                                        <p:cTn id="21" dur="2000" fill="hold"/>
                                        <p:tgtEl>
                                          <p:spTgt spid="25601"/>
                                        </p:tgtEl>
                                        <p:attrNameLst>
                                          <p:attrName>ppt_x</p:attrName>
                                        </p:attrNameLst>
                                      </p:cBhvr>
                                      <p:tavLst>
                                        <p:tav tm="0">
                                          <p:val>
                                            <p:strVal val="#ppt_x"/>
                                          </p:val>
                                        </p:tav>
                                        <p:tav tm="100000">
                                          <p:val>
                                            <p:strVal val="#ppt_x"/>
                                          </p:val>
                                        </p:tav>
                                      </p:tavLst>
                                    </p:anim>
                                    <p:anim calcmode="lin" valueType="num">
                                      <p:cBhvr additive="base">
                                        <p:cTn id="22" dur="2000" fill="hold"/>
                                        <p:tgtEl>
                                          <p:spTgt spid="25601"/>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2000" fill="hold"/>
                                        <p:tgtEl>
                                          <p:spTgt spid="15"/>
                                        </p:tgtEl>
                                        <p:attrNameLst>
                                          <p:attrName>ppt_x</p:attrName>
                                        </p:attrNameLst>
                                      </p:cBhvr>
                                      <p:tavLst>
                                        <p:tav tm="0">
                                          <p:val>
                                            <p:strVal val="#ppt_x"/>
                                          </p:val>
                                        </p:tav>
                                        <p:tav tm="100000">
                                          <p:val>
                                            <p:strVal val="#ppt_x"/>
                                          </p:val>
                                        </p:tav>
                                      </p:tavLst>
                                    </p:anim>
                                    <p:anim calcmode="lin" valueType="num">
                                      <p:cBhvr additive="base">
                                        <p:cTn id="28" dur="2000" fill="hold"/>
                                        <p:tgtEl>
                                          <p:spTgt spid="15"/>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2000" fill="hold"/>
                                        <p:tgtEl>
                                          <p:spTgt spid="16"/>
                                        </p:tgtEl>
                                        <p:attrNameLst>
                                          <p:attrName>ppt_x</p:attrName>
                                        </p:attrNameLst>
                                      </p:cBhvr>
                                      <p:tavLst>
                                        <p:tav tm="0">
                                          <p:val>
                                            <p:strVal val="#ppt_x"/>
                                          </p:val>
                                        </p:tav>
                                        <p:tav tm="100000">
                                          <p:val>
                                            <p:strVal val="#ppt_x"/>
                                          </p:val>
                                        </p:tav>
                                      </p:tavLst>
                                    </p:anim>
                                    <p:anim calcmode="lin" valueType="num">
                                      <p:cBhvr additive="base">
                                        <p:cTn id="32" dur="20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2000" fill="hold"/>
                                        <p:tgtEl>
                                          <p:spTgt spid="17"/>
                                        </p:tgtEl>
                                        <p:attrNameLst>
                                          <p:attrName>ppt_x</p:attrName>
                                        </p:attrNameLst>
                                      </p:cBhvr>
                                      <p:tavLst>
                                        <p:tav tm="0">
                                          <p:val>
                                            <p:strVal val="#ppt_x"/>
                                          </p:val>
                                        </p:tav>
                                        <p:tav tm="100000">
                                          <p:val>
                                            <p:strVal val="#ppt_x"/>
                                          </p:val>
                                        </p:tav>
                                      </p:tavLst>
                                    </p:anim>
                                    <p:anim calcmode="lin" valueType="num">
                                      <p:cBhvr additive="base">
                                        <p:cTn id="38" dur="2000" fill="hold"/>
                                        <p:tgtEl>
                                          <p:spTgt spid="17"/>
                                        </p:tgtEl>
                                        <p:attrNameLst>
                                          <p:attrName>ppt_y</p:attrName>
                                        </p:attrNameLst>
                                      </p:cBhvr>
                                      <p:tavLst>
                                        <p:tav tm="0">
                                          <p:val>
                                            <p:strVal val="0-#ppt_h/2"/>
                                          </p:val>
                                        </p:tav>
                                        <p:tav tm="100000">
                                          <p:val>
                                            <p:strVal val="#ppt_y"/>
                                          </p:val>
                                        </p:tav>
                                      </p:tavLst>
                                    </p:anim>
                                  </p:childTnLst>
                                </p:cTn>
                              </p:par>
                              <p:par>
                                <p:cTn id="39" presetID="2" presetClass="entr" presetSubtype="1"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2000" fill="hold"/>
                                        <p:tgtEl>
                                          <p:spTgt spid="18"/>
                                        </p:tgtEl>
                                        <p:attrNameLst>
                                          <p:attrName>ppt_x</p:attrName>
                                        </p:attrNameLst>
                                      </p:cBhvr>
                                      <p:tavLst>
                                        <p:tav tm="0">
                                          <p:val>
                                            <p:strVal val="#ppt_x"/>
                                          </p:val>
                                        </p:tav>
                                        <p:tav tm="100000">
                                          <p:val>
                                            <p:strVal val="#ppt_x"/>
                                          </p:val>
                                        </p:tav>
                                      </p:tavLst>
                                    </p:anim>
                                    <p:anim calcmode="lin" valueType="num">
                                      <p:cBhvr additive="base">
                                        <p:cTn id="42" dur="20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box(in)">
                                      <p:cBhvr>
                                        <p:cTn id="47" dur="20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additive="base">
                                        <p:cTn id="52" dur="2000" fill="hold"/>
                                        <p:tgtEl>
                                          <p:spTgt spid="19"/>
                                        </p:tgtEl>
                                        <p:attrNameLst>
                                          <p:attrName>ppt_x</p:attrName>
                                        </p:attrNameLst>
                                      </p:cBhvr>
                                      <p:tavLst>
                                        <p:tav tm="0">
                                          <p:val>
                                            <p:strVal val="#ppt_x"/>
                                          </p:val>
                                        </p:tav>
                                        <p:tav tm="100000">
                                          <p:val>
                                            <p:strVal val="#ppt_x"/>
                                          </p:val>
                                        </p:tav>
                                      </p:tavLst>
                                    </p:anim>
                                    <p:anim calcmode="lin" valueType="num">
                                      <p:cBhvr additive="base">
                                        <p:cTn id="53" dur="2000" fill="hold"/>
                                        <p:tgtEl>
                                          <p:spTgt spid="19"/>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2000" fill="hold"/>
                                        <p:tgtEl>
                                          <p:spTgt spid="20"/>
                                        </p:tgtEl>
                                        <p:attrNameLst>
                                          <p:attrName>ppt_x</p:attrName>
                                        </p:attrNameLst>
                                      </p:cBhvr>
                                      <p:tavLst>
                                        <p:tav tm="0">
                                          <p:val>
                                            <p:strVal val="#ppt_x"/>
                                          </p:val>
                                        </p:tav>
                                        <p:tav tm="100000">
                                          <p:val>
                                            <p:strVal val="#ppt_x"/>
                                          </p:val>
                                        </p:tav>
                                      </p:tavLst>
                                    </p:anim>
                                    <p:anim calcmode="lin" valueType="num">
                                      <p:cBhvr additive="base">
                                        <p:cTn id="57" dur="20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additive="base">
                                        <p:cTn id="62" dur="2000" fill="hold"/>
                                        <p:tgtEl>
                                          <p:spTgt spid="21"/>
                                        </p:tgtEl>
                                        <p:attrNameLst>
                                          <p:attrName>ppt_x</p:attrName>
                                        </p:attrNameLst>
                                      </p:cBhvr>
                                      <p:tavLst>
                                        <p:tav tm="0">
                                          <p:val>
                                            <p:strVal val="#ppt_x"/>
                                          </p:val>
                                        </p:tav>
                                        <p:tav tm="100000">
                                          <p:val>
                                            <p:strVal val="#ppt_x"/>
                                          </p:val>
                                        </p:tav>
                                      </p:tavLst>
                                    </p:anim>
                                    <p:anim calcmode="lin" valueType="num">
                                      <p:cBhvr additive="base">
                                        <p:cTn id="63" dur="2000" fill="hold"/>
                                        <p:tgtEl>
                                          <p:spTgt spid="21"/>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additive="base">
                                        <p:cTn id="66" dur="2000" fill="hold"/>
                                        <p:tgtEl>
                                          <p:spTgt spid="22"/>
                                        </p:tgtEl>
                                        <p:attrNameLst>
                                          <p:attrName>ppt_x</p:attrName>
                                        </p:attrNameLst>
                                      </p:cBhvr>
                                      <p:tavLst>
                                        <p:tav tm="0">
                                          <p:val>
                                            <p:strVal val="#ppt_x"/>
                                          </p:val>
                                        </p:tav>
                                        <p:tav tm="100000">
                                          <p:val>
                                            <p:strVal val="#ppt_x"/>
                                          </p:val>
                                        </p:tav>
                                      </p:tavLst>
                                    </p:anim>
                                    <p:anim calcmode="lin" valueType="num">
                                      <p:cBhvr additive="base">
                                        <p:cTn id="67" dur="20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additive="base">
                                        <p:cTn id="72" dur="2000" fill="hold"/>
                                        <p:tgtEl>
                                          <p:spTgt spid="23"/>
                                        </p:tgtEl>
                                        <p:attrNameLst>
                                          <p:attrName>ppt_x</p:attrName>
                                        </p:attrNameLst>
                                      </p:cBhvr>
                                      <p:tavLst>
                                        <p:tav tm="0">
                                          <p:val>
                                            <p:strVal val="#ppt_x"/>
                                          </p:val>
                                        </p:tav>
                                        <p:tav tm="100000">
                                          <p:val>
                                            <p:strVal val="#ppt_x"/>
                                          </p:val>
                                        </p:tav>
                                      </p:tavLst>
                                    </p:anim>
                                    <p:anim calcmode="lin" valueType="num">
                                      <p:cBhvr additive="base">
                                        <p:cTn id="73" dur="2000" fill="hold"/>
                                        <p:tgtEl>
                                          <p:spTgt spid="23"/>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24"/>
                                        </p:tgtEl>
                                        <p:attrNameLst>
                                          <p:attrName>style.visibility</p:attrName>
                                        </p:attrNameLst>
                                      </p:cBhvr>
                                      <p:to>
                                        <p:strVal val="visible"/>
                                      </p:to>
                                    </p:set>
                                    <p:anim calcmode="lin" valueType="num">
                                      <p:cBhvr additive="base">
                                        <p:cTn id="76" dur="2000" fill="hold"/>
                                        <p:tgtEl>
                                          <p:spTgt spid="24"/>
                                        </p:tgtEl>
                                        <p:attrNameLst>
                                          <p:attrName>ppt_x</p:attrName>
                                        </p:attrNameLst>
                                      </p:cBhvr>
                                      <p:tavLst>
                                        <p:tav tm="0">
                                          <p:val>
                                            <p:strVal val="#ppt_x"/>
                                          </p:val>
                                        </p:tav>
                                        <p:tav tm="100000">
                                          <p:val>
                                            <p:strVal val="#ppt_x"/>
                                          </p:val>
                                        </p:tav>
                                      </p:tavLst>
                                    </p:anim>
                                    <p:anim calcmode="lin" valueType="num">
                                      <p:cBhvr additive="base">
                                        <p:cTn id="77" dur="20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601" grpId="0"/>
      <p:bldP spid="16" grpId="0"/>
      <p:bldP spid="18" grpId="0"/>
      <p:bldP spid="20" grpId="0"/>
      <p:bldP spid="22" grpId="0"/>
      <p:bldP spid="24"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655" y="4129"/>
            <a:ext cx="9136345" cy="6853871"/>
          </a:xfrm>
          <a:prstGeom prst="rect">
            <a:avLst/>
          </a:prstGeom>
        </p:spPr>
      </p:pic>
      <p:sp>
        <p:nvSpPr>
          <p:cNvPr id="4097" name="Rectangle 1"/>
          <p:cNvSpPr>
            <a:spLocks noChangeArrowheads="1"/>
          </p:cNvSpPr>
          <p:nvPr/>
        </p:nvSpPr>
        <p:spPr bwMode="auto">
          <a:xfrm>
            <a:off x="785786" y="1571612"/>
            <a:ext cx="7858180" cy="38164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181100" algn="l"/>
              </a:tabLst>
            </a:pPr>
            <a:r>
              <a:rPr kumimoji="0" lang="ru-RU"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Источники:</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81100" algn="l"/>
              </a:tabLst>
            </a:pPr>
            <a:r>
              <a:rPr kumimoji="0" lang="ru-RU"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hlinkClick r:id="rId3"/>
              </a:rPr>
              <a:t>http://alekehlvira.jimdo.com/</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81100" algn="l"/>
              </a:tabLst>
            </a:pPr>
            <a:r>
              <a:rPr kumimoji="0" lang="ru-RU"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hlinkClick r:id="rId4"/>
              </a:rPr>
              <a:t>http://talisman.sochi2014.com/#/mascot/LuchikSnezhinka/</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81100" algn="l"/>
              </a:tabLst>
            </a:pPr>
            <a:r>
              <a:rPr kumimoji="0" lang="ru-RU"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hlinkClick r:id="rId5"/>
              </a:rPr>
              <a:t>http://mixednews.ru/archives/39379</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81100" algn="l"/>
              </a:tabLst>
            </a:pPr>
            <a:r>
              <a:rPr kumimoji="0" lang="ru-RU"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hlinkClick r:id="rId6"/>
              </a:rPr>
              <a:t>http://re-actor.net/facts/7419-interesting-facts-about-olympic-games-2014.htm</a:t>
            </a:r>
            <a:r>
              <a:rPr kumimoji="0" lang="ru-RU" sz="11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hlinkClick r:id="rId6"/>
              </a:rPr>
              <a:t>l</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81100"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993449287"/>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308</TotalTime>
  <Words>336</Words>
  <Application>Microsoft Office PowerPoint</Application>
  <PresentationFormat>Экран (4:3)</PresentationFormat>
  <Paragraphs>38</Paragraphs>
  <Slides>10</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Татьяна</cp:lastModifiedBy>
  <cp:revision>24</cp:revision>
  <dcterms:created xsi:type="dcterms:W3CDTF">2013-12-28T03:09:39Z</dcterms:created>
  <dcterms:modified xsi:type="dcterms:W3CDTF">2014-09-02T01:37:05Z</dcterms:modified>
</cp:coreProperties>
</file>