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7B608-DDE3-4B88-B933-D9CB346F054D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B3320-206D-464E-AB92-67B93022D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B3320-206D-464E-AB92-67B93022DED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B3320-206D-464E-AB92-67B93022DED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DB3320-206D-464E-AB92-67B93022DED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4BF7AF-CDC3-4BC6-A575-5C867E1740BA}" type="datetimeFigureOut">
              <a:rPr lang="ru-RU" smtClean="0"/>
              <a:pPr/>
              <a:t>11.01.2015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35F9F0-1640-4CE6-8CBB-29DA6427F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800199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Урок по русскому языку в 4 классе по программе </a:t>
            </a:r>
            <a:r>
              <a:rPr lang="ru-RU" sz="4000" dirty="0" smtClean="0"/>
              <a:t>2100</a:t>
            </a:r>
            <a:r>
              <a:rPr lang="ru-RU" sz="4000" dirty="0" smtClean="0"/>
              <a:t>,ФГОС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Автор Петракова Антонина Николаевна, учитель начальных классов </a:t>
            </a:r>
            <a:r>
              <a:rPr lang="ru-RU" sz="2000" dirty="0" smtClean="0"/>
              <a:t>ГБОУ </a:t>
            </a:r>
            <a:r>
              <a:rPr lang="ru-RU" sz="2000" dirty="0" smtClean="0"/>
              <a:t>№ 162 г. Санкт- Петербурга.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0"/>
            <a:ext cx="8183880" cy="1052736"/>
          </a:xfrm>
        </p:spPr>
        <p:txBody>
          <a:bodyPr>
            <a:normAutofit/>
          </a:bodyPr>
          <a:lstStyle/>
          <a:p>
            <a:r>
              <a:rPr lang="ru-RU" dirty="0" smtClean="0"/>
              <a:t>Итог урока.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268760"/>
            <a:ext cx="8183880" cy="5124056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ru-RU" dirty="0" smtClean="0"/>
              <a:t>Какова тема урока? </a:t>
            </a:r>
          </a:p>
          <a:p>
            <a:r>
              <a:rPr lang="ru-RU" dirty="0" smtClean="0"/>
              <a:t>Какие цели поставили перед собой? </a:t>
            </a:r>
          </a:p>
          <a:p>
            <a:r>
              <a:rPr lang="ru-RU" dirty="0" smtClean="0"/>
              <a:t>Проверим показатель  достижения цели: это знание алгоритма: «К</a:t>
            </a:r>
            <a:r>
              <a:rPr lang="ru-RU" dirty="0" smtClean="0"/>
              <a:t>аков порядок действий определения падежей имен существительных?»</a:t>
            </a:r>
          </a:p>
          <a:p>
            <a:r>
              <a:rPr lang="ru-RU" dirty="0" smtClean="0"/>
              <a:t> Взаимопроверка по образцу на листочках.</a:t>
            </a:r>
          </a:p>
          <a:p>
            <a:r>
              <a:rPr lang="ru-RU" dirty="0" smtClean="0"/>
              <a:t>Итог. Кто алгоритм рассказал без ошибок? (2 балла)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83880" cy="1051560"/>
          </a:xfrm>
        </p:spPr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518457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Самоанализ. Продолжить предложения:</a:t>
            </a:r>
          </a:p>
          <a:p>
            <a:r>
              <a:rPr lang="ru-RU" dirty="0" smtClean="0"/>
              <a:t>было </a:t>
            </a:r>
            <a:r>
              <a:rPr lang="ru-RU" dirty="0" smtClean="0"/>
              <a:t>интересно…</a:t>
            </a:r>
          </a:p>
          <a:p>
            <a:r>
              <a:rPr lang="ru-RU" dirty="0" smtClean="0"/>
              <a:t>было трудно…</a:t>
            </a:r>
          </a:p>
          <a:p>
            <a:r>
              <a:rPr lang="ru-RU" dirty="0" smtClean="0"/>
              <a:t>я выполнял задания…</a:t>
            </a:r>
          </a:p>
          <a:p>
            <a:r>
              <a:rPr lang="ru-RU" dirty="0" smtClean="0"/>
              <a:t>я понял, что…</a:t>
            </a:r>
          </a:p>
          <a:p>
            <a:r>
              <a:rPr lang="ru-RU" dirty="0" smtClean="0"/>
              <a:t>теперь я могу…</a:t>
            </a:r>
          </a:p>
          <a:p>
            <a:r>
              <a:rPr lang="ru-RU" dirty="0" smtClean="0"/>
              <a:t>я почувствовал, что…</a:t>
            </a:r>
          </a:p>
          <a:p>
            <a:r>
              <a:rPr lang="ru-RU" dirty="0" smtClean="0"/>
              <a:t>я приобрел…</a:t>
            </a:r>
          </a:p>
          <a:p>
            <a:r>
              <a:rPr lang="ru-RU" dirty="0" smtClean="0"/>
              <a:t>я научился…</a:t>
            </a:r>
          </a:p>
          <a:p>
            <a:r>
              <a:rPr lang="ru-RU" dirty="0" smtClean="0"/>
              <a:t>у меня получилось …</a:t>
            </a:r>
          </a:p>
          <a:p>
            <a:r>
              <a:rPr lang="ru-RU" dirty="0" smtClean="0"/>
              <a:t>я смог…</a:t>
            </a:r>
          </a:p>
          <a:p>
            <a:r>
              <a:rPr lang="ru-RU" dirty="0" smtClean="0"/>
              <a:t>я попробую…</a:t>
            </a:r>
          </a:p>
          <a:p>
            <a:r>
              <a:rPr lang="ru-RU" dirty="0" smtClean="0"/>
              <a:t>меня удивило…</a:t>
            </a:r>
          </a:p>
          <a:p>
            <a:r>
              <a:rPr lang="ru-RU" dirty="0" smtClean="0"/>
              <a:t>урок дал мне для жизни…</a:t>
            </a:r>
          </a:p>
          <a:p>
            <a:r>
              <a:rPr lang="ru-RU" dirty="0" smtClean="0"/>
              <a:t>мне захотелось</a:t>
            </a:r>
            <a:r>
              <a:rPr lang="ru-RU" dirty="0" smtClean="0"/>
              <a:t>… </a:t>
            </a:r>
          </a:p>
          <a:p>
            <a:r>
              <a:rPr lang="ru-RU" dirty="0" smtClean="0"/>
              <a:t>Самооценка: 10 баллов отметка - «5»</a:t>
            </a:r>
          </a:p>
          <a:p>
            <a:r>
              <a:rPr lang="ru-RU" dirty="0" smtClean="0"/>
              <a:t>                       8 баллов отметка -«4»</a:t>
            </a:r>
          </a:p>
          <a:p>
            <a:r>
              <a:rPr lang="ru-RU" dirty="0" smtClean="0"/>
              <a:t>                       6 баллов отметка - «3»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/>
          <a:lstStyle/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896544"/>
          </a:xfrm>
        </p:spPr>
        <p:txBody>
          <a:bodyPr/>
          <a:lstStyle/>
          <a:p>
            <a:r>
              <a:rPr lang="ru-RU" dirty="0" smtClean="0"/>
              <a:t>Упр.2 с. </a:t>
            </a:r>
            <a:r>
              <a:rPr lang="ru-RU" dirty="0" smtClean="0"/>
              <a:t>117-118</a:t>
            </a:r>
          </a:p>
          <a:p>
            <a:r>
              <a:rPr lang="ru-RU" dirty="0" smtClean="0"/>
              <a:t>Выучить алгоритм определения падежей, используя памятку.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29523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Тема:</a:t>
            </a:r>
            <a:br>
              <a:rPr lang="ru-RU" dirty="0" smtClean="0"/>
            </a:br>
            <a:r>
              <a:rPr lang="ru-RU" dirty="0" smtClean="0"/>
              <a:t> «Развитие умения изменять имена существительные по падежам, ставить существительные в разные падежные формы».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02920" y="4077072"/>
            <a:ext cx="8183880" cy="22322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Цели линии развития: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Овладение </a:t>
            </a:r>
            <a:r>
              <a:rPr lang="ru-RU" dirty="0" smtClean="0"/>
              <a:t>функциональной грамотностью.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Развитие умений на основе алгоритма определять падеж имён существительных, ставить существительные в разные падежные формы и изменять имена существительные по падежам.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83880" cy="1152128"/>
          </a:xfrm>
        </p:spPr>
        <p:txBody>
          <a:bodyPr>
            <a:normAutofit/>
          </a:bodyPr>
          <a:lstStyle/>
          <a:p>
            <a:r>
              <a:rPr lang="ru-RU" dirty="0" smtClean="0"/>
              <a:t>Языковая разминка.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00808"/>
            <a:ext cx="8183880" cy="4752528"/>
          </a:xfrm>
          <a:ln>
            <a:solidFill>
              <a:srgbClr val="C000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1. Спишите предложение.</a:t>
            </a:r>
          </a:p>
          <a:p>
            <a:r>
              <a:rPr lang="ru-RU" b="1" i="1" dirty="0" smtClean="0"/>
              <a:t>У желтоглазой ромашки приятелем был легкокрылый мотылёк.</a:t>
            </a:r>
          </a:p>
          <a:p>
            <a:r>
              <a:rPr lang="ru-RU" dirty="0" smtClean="0"/>
              <a:t>2. Обозначьте все орфограммы.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3.Взаимопроверка.</a:t>
            </a:r>
          </a:p>
          <a:p>
            <a:endParaRPr lang="ru-RU" dirty="0" smtClean="0"/>
          </a:p>
          <a:p>
            <a:r>
              <a:rPr lang="ru-RU" b="1" dirty="0" smtClean="0"/>
              <a:t>У </a:t>
            </a:r>
            <a:r>
              <a:rPr lang="ru-RU" b="1" dirty="0" smtClean="0"/>
              <a:t>ж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b="1" dirty="0" smtClean="0"/>
              <a:t>лт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b="1" dirty="0" smtClean="0"/>
              <a:t>глазой </a:t>
            </a:r>
            <a:r>
              <a:rPr lang="ru-RU" b="1" dirty="0" smtClean="0"/>
              <a:t>р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b="1" dirty="0" smtClean="0"/>
              <a:t>машки пр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b="1" dirty="0" smtClean="0"/>
              <a:t>ят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b="1" dirty="0" smtClean="0"/>
              <a:t>лем </a:t>
            </a:r>
          </a:p>
          <a:p>
            <a:r>
              <a:rPr lang="ru-RU" b="1" dirty="0" smtClean="0"/>
              <a:t>был легк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b="1" dirty="0" smtClean="0"/>
              <a:t>крылый м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b="1" dirty="0" smtClean="0"/>
              <a:t>тылёк.</a:t>
            </a:r>
          </a:p>
          <a:p>
            <a:r>
              <a:rPr lang="ru-RU" dirty="0" smtClean="0"/>
              <a:t>Найдите имена существительные. </a:t>
            </a:r>
          </a:p>
          <a:p>
            <a:r>
              <a:rPr lang="ru-RU" dirty="0" smtClean="0"/>
              <a:t>Как изменяются имена существительные?</a:t>
            </a:r>
          </a:p>
          <a:p>
            <a:r>
              <a:rPr lang="ru-RU" dirty="0" smtClean="0"/>
              <a:t>Сколько падежей вы знаете?</a:t>
            </a:r>
          </a:p>
          <a:p>
            <a:r>
              <a:rPr lang="ru-RU" dirty="0" smtClean="0"/>
              <a:t>Просклоняйте по падежам существительное «мотылёк», опираясь на таблицу «Падежи»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Арка 4"/>
          <p:cNvSpPr/>
          <p:nvPr/>
        </p:nvSpPr>
        <p:spPr>
          <a:xfrm>
            <a:off x="2411760" y="3717032"/>
            <a:ext cx="648072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>
            <a:off x="1403648" y="3717032"/>
            <a:ext cx="792088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>
            <a:off x="1835696" y="4005064"/>
            <a:ext cx="648072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Арка 7"/>
          <p:cNvSpPr/>
          <p:nvPr/>
        </p:nvSpPr>
        <p:spPr>
          <a:xfrm>
            <a:off x="2843808" y="4005064"/>
            <a:ext cx="648072" cy="14401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7" idx="0"/>
          </p:cNvCxnSpPr>
          <p:nvPr/>
        </p:nvCxnSpPr>
        <p:spPr>
          <a:xfrm flipH="1" flipV="1">
            <a:off x="1835696" y="4005064"/>
            <a:ext cx="1800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720080"/>
          </a:xfrm>
        </p:spPr>
        <p:txBody>
          <a:bodyPr>
            <a:normAutofit/>
          </a:bodyPr>
          <a:lstStyle/>
          <a:p>
            <a:r>
              <a:rPr lang="ru-RU" dirty="0" smtClean="0"/>
              <a:t>Закрепление изученного.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4273672" cy="46805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1.Упр. 121</a:t>
            </a:r>
            <a:r>
              <a:rPr lang="ru-RU" dirty="0" smtClean="0"/>
              <a:t>. Какова цель заданий упр</a:t>
            </a:r>
            <a:r>
              <a:rPr lang="ru-RU" dirty="0" smtClean="0"/>
              <a:t>. 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2.Работа парами .</a:t>
            </a:r>
          </a:p>
          <a:p>
            <a:r>
              <a:rPr lang="ru-RU" dirty="0" smtClean="0"/>
              <a:t>Самопроверка.</a:t>
            </a:r>
            <a:endParaRPr lang="ru-RU" dirty="0" smtClean="0"/>
          </a:p>
          <a:p>
            <a:r>
              <a:rPr lang="ru-RU" dirty="0" smtClean="0"/>
              <a:t>Р.п. </a:t>
            </a:r>
            <a:r>
              <a:rPr lang="ru-RU" dirty="0" smtClean="0"/>
              <a:t>(чего?) стола</a:t>
            </a:r>
          </a:p>
          <a:p>
            <a:r>
              <a:rPr lang="ru-RU" dirty="0" smtClean="0"/>
              <a:t>Д.п. </a:t>
            </a:r>
            <a:r>
              <a:rPr lang="ru-RU" dirty="0" smtClean="0"/>
              <a:t>(чему?) столу</a:t>
            </a:r>
          </a:p>
          <a:p>
            <a:r>
              <a:rPr lang="ru-RU" dirty="0" smtClean="0"/>
              <a:t>Т.п. (чем?) столом </a:t>
            </a:r>
          </a:p>
          <a:p>
            <a:r>
              <a:rPr lang="ru-RU" dirty="0" smtClean="0"/>
              <a:t>Запись словосочетаний с</a:t>
            </a:r>
          </a:p>
          <a:p>
            <a:r>
              <a:rPr lang="ru-RU" dirty="0" smtClean="0"/>
              <a:t>комментированием:</a:t>
            </a:r>
          </a:p>
          <a:p>
            <a:r>
              <a:rPr lang="ru-RU" dirty="0" smtClean="0"/>
              <a:t>     </a:t>
            </a:r>
            <a:r>
              <a:rPr lang="ru-RU" dirty="0" err="1" smtClean="0"/>
              <a:t>х</a:t>
            </a:r>
            <a:r>
              <a:rPr lang="ru-RU" dirty="0" smtClean="0"/>
              <a:t>          П.п.</a:t>
            </a:r>
          </a:p>
          <a:p>
            <a:r>
              <a:rPr lang="ru-RU" dirty="0" smtClean="0"/>
              <a:t>Сидеть на траве.</a:t>
            </a:r>
          </a:p>
        </p:txBody>
      </p:sp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4499992" y="908720"/>
            <a:ext cx="3931920" cy="5328592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Р. п. (чего?)травы</a:t>
            </a:r>
          </a:p>
          <a:p>
            <a:r>
              <a:rPr lang="ru-RU" dirty="0" smtClean="0"/>
              <a:t> Д.п. (чему?)траве.</a:t>
            </a:r>
          </a:p>
          <a:p>
            <a:r>
              <a:rPr lang="ru-RU" dirty="0" smtClean="0"/>
              <a:t>Т.п</a:t>
            </a:r>
            <a:r>
              <a:rPr lang="ru-RU" dirty="0" smtClean="0"/>
              <a:t>. (чем?)  </a:t>
            </a:r>
            <a:r>
              <a:rPr lang="ru-RU" dirty="0" smtClean="0"/>
              <a:t>травой</a:t>
            </a:r>
          </a:p>
          <a:p>
            <a:r>
              <a:rPr lang="ru-RU" dirty="0" smtClean="0"/>
              <a:t>Итог. </a:t>
            </a:r>
          </a:p>
          <a:p>
            <a:r>
              <a:rPr lang="ru-RU" dirty="0" smtClean="0"/>
              <a:t>Кто справился сам, без помощи? (2 балла)</a:t>
            </a:r>
          </a:p>
          <a:p>
            <a:r>
              <a:rPr lang="ru-RU" dirty="0" smtClean="0"/>
              <a:t>Кто испытывал затруднения? </a:t>
            </a:r>
            <a:r>
              <a:rPr lang="ru-RU" dirty="0" smtClean="0"/>
              <a:t>(1 балл)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Выполнить </a:t>
            </a:r>
            <a:r>
              <a:rPr lang="ru-RU" dirty="0" smtClean="0"/>
              <a:t> </a:t>
            </a:r>
            <a:r>
              <a:rPr lang="ru-RU" dirty="0" smtClean="0"/>
              <a:t>упр.122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 Х                                 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endParaRPr lang="ru-RU" b="1" dirty="0" smtClean="0"/>
          </a:p>
          <a:p>
            <a:r>
              <a:rPr lang="ru-RU" dirty="0" smtClean="0"/>
              <a:t>Увидеть брата (В.п.),    увидеться с </a:t>
            </a:r>
          </a:p>
          <a:p>
            <a:r>
              <a:rPr lang="ru-RU" dirty="0" smtClean="0"/>
              <a:t>                         </a:t>
            </a:r>
            <a:r>
              <a:rPr lang="ru-RU" dirty="0" err="1" smtClean="0"/>
              <a:t>х</a:t>
            </a:r>
            <a:endParaRPr lang="ru-RU" dirty="0" smtClean="0"/>
          </a:p>
          <a:p>
            <a:r>
              <a:rPr lang="ru-RU" dirty="0" smtClean="0"/>
              <a:t>братом (Т.п.), подошёл к брату(Д. п.),</a:t>
            </a:r>
          </a:p>
          <a:p>
            <a:r>
              <a:rPr lang="ru-RU" dirty="0" smtClean="0"/>
              <a:t>  </a:t>
            </a:r>
            <a:r>
              <a:rPr lang="ru-RU" dirty="0" err="1" smtClean="0"/>
              <a:t>х</a:t>
            </a:r>
            <a:endParaRPr lang="ru-RU" dirty="0" smtClean="0"/>
          </a:p>
          <a:p>
            <a:r>
              <a:rPr lang="ru-RU" dirty="0" smtClean="0"/>
              <a:t> позаботился о брате (П.п</a:t>
            </a:r>
            <a:r>
              <a:rPr lang="ru-RU" dirty="0" smtClean="0"/>
              <a:t>.)</a:t>
            </a:r>
          </a:p>
          <a:p>
            <a:r>
              <a:rPr lang="ru-RU" dirty="0" smtClean="0"/>
              <a:t>Самооценка. Кто справился без ошибок (2 балла) Кто сделал одну ошибку (1балл)</a:t>
            </a:r>
            <a:endParaRPr lang="ru-RU" dirty="0"/>
          </a:p>
        </p:txBody>
      </p:sp>
      <p:sp>
        <p:nvSpPr>
          <p:cNvPr id="30" name="Стрелка вправо 29"/>
          <p:cNvSpPr/>
          <p:nvPr/>
        </p:nvSpPr>
        <p:spPr>
          <a:xfrm>
            <a:off x="5724128" y="1916832"/>
            <a:ext cx="17281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4644008" y="2708920"/>
            <a:ext cx="165618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6300192" y="2708920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1763688" y="3645024"/>
            <a:ext cx="259228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flipH="1">
            <a:off x="4283968" y="3645024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1331640" y="1844824"/>
            <a:ext cx="165618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2915816" y="191683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>
            <a:off x="971600" y="2708920"/>
            <a:ext cx="79208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1763688" y="2708920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6480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Постановка проблемного вопроса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4896544"/>
          </a:xfrm>
        </p:spPr>
        <p:txBody>
          <a:bodyPr/>
          <a:lstStyle/>
          <a:p>
            <a:r>
              <a:rPr lang="ru-RU" dirty="0" smtClean="0"/>
              <a:t>-Легко ли определить падеж имени существительного?</a:t>
            </a:r>
          </a:p>
          <a:p>
            <a:r>
              <a:rPr lang="ru-RU" dirty="0" smtClean="0"/>
              <a:t>Появилась</a:t>
            </a:r>
            <a:r>
              <a:rPr lang="ru-RU" i="1" dirty="0" smtClean="0"/>
              <a:t> </a:t>
            </a:r>
            <a:r>
              <a:rPr lang="ru-RU" i="1" dirty="0" smtClean="0"/>
              <a:t>проблема: </a:t>
            </a:r>
            <a:r>
              <a:rPr lang="ru-RU" b="1" i="1" dirty="0" smtClean="0"/>
              <a:t>как надо действовать, чтобы определить падеж имени существительного?</a:t>
            </a:r>
          </a:p>
          <a:p>
            <a:r>
              <a:rPr lang="ru-RU" i="1" dirty="0" smtClean="0"/>
              <a:t> Это тема урока.</a:t>
            </a:r>
          </a:p>
          <a:p>
            <a:r>
              <a:rPr lang="ru-RU" dirty="0" smtClean="0"/>
              <a:t>Какие цели перед собой поставим?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Решение проблемы.</a:t>
            </a: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5301208"/>
          </a:xfrm>
        </p:spPr>
        <p:txBody>
          <a:bodyPr/>
          <a:lstStyle/>
          <a:p>
            <a:r>
              <a:rPr lang="ru-RU" dirty="0" smtClean="0"/>
              <a:t>Прочитайте предложение.</a:t>
            </a:r>
          </a:p>
          <a:p>
            <a:r>
              <a:rPr lang="ru-RU" i="1" dirty="0" smtClean="0"/>
              <a:t>Одинокий лист лежит на земле.</a:t>
            </a:r>
          </a:p>
          <a:p>
            <a:r>
              <a:rPr lang="ru-RU" dirty="0" smtClean="0"/>
              <a:t>Найдите имена существительные.</a:t>
            </a:r>
          </a:p>
          <a:p>
            <a:r>
              <a:rPr lang="ru-RU" i="1" dirty="0" smtClean="0"/>
              <a:t>ЛИСТ   НА ЗЕМЛЕ</a:t>
            </a:r>
          </a:p>
          <a:p>
            <a:r>
              <a:rPr lang="ru-RU" dirty="0" smtClean="0"/>
              <a:t>Нам надо определить их падеж. Ваши действия?</a:t>
            </a:r>
          </a:p>
          <a:p>
            <a:r>
              <a:rPr lang="ru-RU" i="1" dirty="0" smtClean="0"/>
              <a:t>1.Надо найти слово, от которого данное существительное зависит.</a:t>
            </a:r>
          </a:p>
          <a:p>
            <a:r>
              <a:rPr lang="ru-RU" i="1" dirty="0" smtClean="0"/>
              <a:t>2. Поставить вопрос от этого слова к тому, падеж которого мы определяем.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6468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Подлежащее и сказуемое не являются словосочетаниями.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124744"/>
            <a:ext cx="8183880" cy="573325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-Если данное слово является подлежа-</a:t>
            </a:r>
          </a:p>
          <a:p>
            <a:r>
              <a:rPr lang="ru-RU" dirty="0" err="1" smtClean="0"/>
              <a:t>щим</a:t>
            </a:r>
            <a:r>
              <a:rPr lang="ru-RU" dirty="0" smtClean="0"/>
              <a:t>, может ли оно быть зависимым?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 smtClean="0"/>
              <a:t>Нет. Это главный член предложения.)</a:t>
            </a:r>
          </a:p>
          <a:p>
            <a:r>
              <a:rPr lang="ru-RU" dirty="0" smtClean="0"/>
              <a:t>Упр. 123 </a:t>
            </a:r>
            <a:r>
              <a:rPr lang="ru-RU" dirty="0" smtClean="0"/>
              <a:t>.Какую задачу должны выполнить?  По какому алгоритму </a:t>
            </a:r>
            <a:r>
              <a:rPr lang="ru-RU" dirty="0" smtClean="0"/>
              <a:t>нужно </a:t>
            </a:r>
            <a:r>
              <a:rPr lang="ru-RU" dirty="0" smtClean="0"/>
              <a:t>работать? </a:t>
            </a:r>
          </a:p>
          <a:p>
            <a:r>
              <a:rPr lang="ru-RU" dirty="0" smtClean="0"/>
              <a:t>Комментированное выполнение заданий по алгоритму</a:t>
            </a:r>
          </a:p>
          <a:p>
            <a:pPr>
              <a:buNone/>
            </a:pPr>
            <a:r>
              <a:rPr lang="ru-RU" dirty="0" smtClean="0"/>
              <a:t>  Разбиваю(что?) палатку(В.п.),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под пол </a:t>
            </a:r>
            <a:r>
              <a:rPr lang="ru-RU" dirty="0" smtClean="0"/>
              <a:t>(чего?) палатки (Р.п.),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натягивать(что?) </a:t>
            </a:r>
            <a:r>
              <a:rPr lang="ru-RU" dirty="0" smtClean="0"/>
              <a:t>палатку(В. п.),</a:t>
            </a:r>
          </a:p>
          <a:p>
            <a:pPr>
              <a:buNone/>
            </a:pPr>
            <a:r>
              <a:rPr lang="ru-RU" dirty="0" smtClean="0"/>
              <a:t> по бокам (чего?) </a:t>
            </a:r>
            <a:r>
              <a:rPr lang="ru-RU" dirty="0" smtClean="0"/>
              <a:t>палатки (Р.п.),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читаю </a:t>
            </a:r>
            <a:r>
              <a:rPr lang="ru-RU" dirty="0" smtClean="0"/>
              <a:t>в </a:t>
            </a:r>
            <a:r>
              <a:rPr lang="ru-RU" dirty="0" smtClean="0"/>
              <a:t>(</a:t>
            </a:r>
            <a:r>
              <a:rPr lang="ru-RU" dirty="0" smtClean="0"/>
              <a:t>чём? </a:t>
            </a:r>
            <a:r>
              <a:rPr lang="ru-RU" dirty="0" smtClean="0"/>
              <a:t>г</a:t>
            </a:r>
            <a:r>
              <a:rPr lang="ru-RU" dirty="0" smtClean="0"/>
              <a:t>де?) палатке(</a:t>
            </a:r>
            <a:r>
              <a:rPr lang="ru-RU" dirty="0" err="1" smtClean="0"/>
              <a:t>П.п</a:t>
            </a:r>
            <a:r>
              <a:rPr lang="ru-RU" dirty="0" smtClean="0"/>
              <a:t>). </a:t>
            </a:r>
          </a:p>
          <a:p>
            <a:pPr>
              <a:buNone/>
            </a:pPr>
            <a:r>
              <a:rPr lang="ru-RU" dirty="0" smtClean="0"/>
              <a:t>Итог. Кто испытывал затруднения? (1 балл)</a:t>
            </a:r>
          </a:p>
          <a:p>
            <a:pPr>
              <a:buNone/>
            </a:pPr>
            <a:r>
              <a:rPr lang="ru-RU" dirty="0" smtClean="0"/>
              <a:t>Не испытывал затруднения (2балла)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8640"/>
            <a:ext cx="818388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 упр.124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5445224"/>
          </a:xfrm>
        </p:spPr>
        <p:txBody>
          <a:bodyPr/>
          <a:lstStyle/>
          <a:p>
            <a:r>
              <a:rPr lang="ru-RU" dirty="0" smtClean="0"/>
              <a:t>Кто не понял задание? Кому нужна помощь?  </a:t>
            </a:r>
            <a:endParaRPr lang="ru-RU" dirty="0" smtClean="0"/>
          </a:p>
          <a:p>
            <a:r>
              <a:rPr lang="ru-RU" dirty="0" smtClean="0"/>
              <a:t>Взаимопроверка по образцу:</a:t>
            </a:r>
          </a:p>
          <a:p>
            <a:r>
              <a:rPr lang="ru-RU" dirty="0" smtClean="0"/>
              <a:t>Не делал замечания Хангу (Д.п.),</a:t>
            </a:r>
          </a:p>
          <a:p>
            <a:r>
              <a:rPr lang="ru-RU" dirty="0" smtClean="0"/>
              <a:t>Поручил </a:t>
            </a:r>
            <a:r>
              <a:rPr lang="ru-RU" dirty="0" err="1" smtClean="0"/>
              <a:t>Чангу</a:t>
            </a:r>
            <a:r>
              <a:rPr lang="ru-RU" dirty="0" smtClean="0"/>
              <a:t> (Д.п.), Ханг (И.п.), отнимал у Ханга (Р.п.), возвращал дяде (Д.п.), прогонял Ханга (В.п.), прогонял с дивана(Р.п.)</a:t>
            </a:r>
          </a:p>
          <a:p>
            <a:r>
              <a:rPr lang="ru-RU" dirty="0" smtClean="0"/>
              <a:t>Итог. Кто выполнил задания самостоятельно без ошибок? (2 балла)</a:t>
            </a:r>
          </a:p>
          <a:p>
            <a:r>
              <a:rPr lang="ru-RU" dirty="0" smtClean="0"/>
              <a:t>Кто сделал одну, две ошибки? (1 балл)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874</TotalTime>
  <Words>684</Words>
  <Application>Microsoft Office PowerPoint</Application>
  <PresentationFormat>Экран (4:3)</PresentationFormat>
  <Paragraphs>114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Урок по русскому языку в 4 классе по программе 2100,ФГОС</vt:lpstr>
      <vt:lpstr>Тема:  «Развитие умения изменять имена существительные по падежам, ставить существительные в разные падежные формы».</vt:lpstr>
      <vt:lpstr>Языковая разминка.</vt:lpstr>
      <vt:lpstr>Закрепление изученного.</vt:lpstr>
      <vt:lpstr>Выполнить  упр.122</vt:lpstr>
      <vt:lpstr>Постановка проблемного вопроса</vt:lpstr>
      <vt:lpstr>Решение проблемы.</vt:lpstr>
      <vt:lpstr>Подлежащее и сказуемое не являются словосочетаниями.</vt:lpstr>
      <vt:lpstr>Самостоятельная работа упр.124</vt:lpstr>
      <vt:lpstr>Итог урока.</vt:lpstr>
      <vt:lpstr>Рефлексия</vt:lpstr>
      <vt:lpstr>Домашнее задание.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русскому языку в 4 классе по программе 2100.</dc:title>
  <dc:creator>км</dc:creator>
  <cp:lastModifiedBy>км</cp:lastModifiedBy>
  <cp:revision>95</cp:revision>
  <dcterms:created xsi:type="dcterms:W3CDTF">2011-07-07T09:43:38Z</dcterms:created>
  <dcterms:modified xsi:type="dcterms:W3CDTF">2015-01-11T14:46:52Z</dcterms:modified>
</cp:coreProperties>
</file>