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2"/>
  </p:notesMasterIdLst>
  <p:sldIdLst>
    <p:sldId id="270" r:id="rId2"/>
    <p:sldId id="305" r:id="rId3"/>
    <p:sldId id="306" r:id="rId4"/>
    <p:sldId id="274" r:id="rId5"/>
    <p:sldId id="276" r:id="rId6"/>
    <p:sldId id="278" r:id="rId7"/>
    <p:sldId id="277" r:id="rId8"/>
    <p:sldId id="308" r:id="rId9"/>
    <p:sldId id="309" r:id="rId10"/>
    <p:sldId id="281" r:id="rId11"/>
    <p:sldId id="310" r:id="rId12"/>
    <p:sldId id="317" r:id="rId13"/>
    <p:sldId id="316" r:id="rId14"/>
    <p:sldId id="311" r:id="rId15"/>
    <p:sldId id="318" r:id="rId16"/>
    <p:sldId id="312" r:id="rId17"/>
    <p:sldId id="313" r:id="rId18"/>
    <p:sldId id="319" r:id="rId19"/>
    <p:sldId id="302" r:id="rId20"/>
    <p:sldId id="314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6C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5" autoAdjust="0"/>
    <p:restoredTop sz="93548" autoAdjust="0"/>
  </p:normalViewPr>
  <p:slideViewPr>
    <p:cSldViewPr>
      <p:cViewPr varScale="1">
        <p:scale>
          <a:sx n="109" d="100"/>
          <a:sy n="109" d="100"/>
        </p:scale>
        <p:origin x="7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499F6-2D60-4F63-96E1-2572F13FC4D4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5516-D79D-45C5-B208-DDB95BE14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5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FDF0-E814-4E63-A7BD-33560EFF0B7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426C-6E36-4A2B-A0F3-F8B97D01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FDF0-E814-4E63-A7BD-33560EFF0B7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426C-6E36-4A2B-A0F3-F8B97D01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FDF0-E814-4E63-A7BD-33560EFF0B7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426C-6E36-4A2B-A0F3-F8B97D01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FDF0-E814-4E63-A7BD-33560EFF0B7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426C-6E36-4A2B-A0F3-F8B97D01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FDF0-E814-4E63-A7BD-33560EFF0B7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426C-6E36-4A2B-A0F3-F8B97D01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FDF0-E814-4E63-A7BD-33560EFF0B7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426C-6E36-4A2B-A0F3-F8B97D01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FDF0-E814-4E63-A7BD-33560EFF0B7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426C-6E36-4A2B-A0F3-F8B97D01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FDF0-E814-4E63-A7BD-33560EFF0B7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426C-6E36-4A2B-A0F3-F8B97D01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FDF0-E814-4E63-A7BD-33560EFF0B7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426C-6E36-4A2B-A0F3-F8B97D01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FDF0-E814-4E63-A7BD-33560EFF0B7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426C-6E36-4A2B-A0F3-F8B97D01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FDF0-E814-4E63-A7BD-33560EFF0B7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00426C-6E36-4A2B-A0F3-F8B97D010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01FDF0-E814-4E63-A7BD-33560EFF0B7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00426C-6E36-4A2B-A0F3-F8B97D010D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1895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15616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857496"/>
            <a:ext cx="68859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РУССКИЙ ЯЗЫК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88"/>
            <a:ext cx="8929718" cy="4929198"/>
          </a:xfrm>
        </p:spPr>
        <p:txBody>
          <a:bodyPr/>
          <a:lstStyle/>
          <a:p>
            <a:r>
              <a:rPr lang="ru-RU" sz="3600" b="1" dirty="0" smtClean="0"/>
              <a:t>- </a:t>
            </a:r>
            <a:r>
              <a:rPr lang="ru-RU" sz="4000" b="1" dirty="0" smtClean="0"/>
              <a:t>задать к слову вопрос</a:t>
            </a:r>
          </a:p>
          <a:p>
            <a:r>
              <a:rPr lang="ru-RU" sz="4000" b="1" dirty="0" smtClean="0"/>
              <a:t>- определить, что обозначает слово</a:t>
            </a:r>
          </a:p>
          <a:p>
            <a:r>
              <a:rPr lang="ru-RU" sz="4000" b="1" dirty="0" smtClean="0"/>
              <a:t>- назвать часть речи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12" descr="Смешные новогодни картинки деда мороза и снегурочки настроен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3" t="4643" r="20777" b="4916"/>
          <a:stretch>
            <a:fillRect/>
          </a:stretch>
        </p:blipFill>
        <p:spPr bwMode="auto">
          <a:xfrm>
            <a:off x="6709348" y="3286124"/>
            <a:ext cx="2220370" cy="3571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1026" y="785795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Рисунок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" y="4338647"/>
            <a:ext cx="3123873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66" y="1643050"/>
            <a:ext cx="8229600" cy="3571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часть речи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 для связи слов </a:t>
            </a:r>
          </a:p>
          <a:p>
            <a:pPr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предложении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426" y="785795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Предлог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2" descr="Смешные новогодни картинки деда мороза и снегурочки настроен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3" t="4643" r="20777" b="4916"/>
          <a:stretch>
            <a:fillRect/>
          </a:stretch>
        </p:blipFill>
        <p:spPr bwMode="auto">
          <a:xfrm>
            <a:off x="6429388" y="3257546"/>
            <a:ext cx="2220370" cy="3571900"/>
          </a:xfrm>
          <a:prstGeom prst="rect">
            <a:avLst/>
          </a:prstGeom>
          <a:noFill/>
        </p:spPr>
      </p:pic>
      <p:pic>
        <p:nvPicPr>
          <p:cNvPr id="9" name="Рисунок 8" descr="Рисунок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" y="4338647"/>
            <a:ext cx="3123873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Рисунок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" y="4683785"/>
            <a:ext cx="2677603" cy="2160000"/>
          </a:xfrm>
          <a:prstGeom prst="rect">
            <a:avLst/>
          </a:prstGeom>
        </p:spPr>
      </p:pic>
      <p:sp>
        <p:nvSpPr>
          <p:cNvPr id="6" name="Rectangle 75"/>
          <p:cNvSpPr txBox="1">
            <a:spLocks noChangeArrowheads="1"/>
          </p:cNvSpPr>
          <p:nvPr/>
        </p:nvSpPr>
        <p:spPr>
          <a:xfrm>
            <a:off x="442913" y="103188"/>
            <a:ext cx="8243887" cy="99853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ЧАСТИ РЕЧИ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86"/>
          <p:cNvGraphicFramePr>
            <a:graphicFrameLocks noGrp="1"/>
          </p:cNvGraphicFramePr>
          <p:nvPr>
            <p:ph idx="1"/>
          </p:nvPr>
        </p:nvGraphicFramePr>
        <p:xfrm>
          <a:off x="168970" y="1147351"/>
          <a:ext cx="8763000" cy="4648201"/>
        </p:xfrm>
        <a:graphic>
          <a:graphicData uri="http://schemas.openxmlformats.org/drawingml/2006/table">
            <a:tbl>
              <a:tblPr/>
              <a:tblGrid>
                <a:gridCol w="2319338"/>
                <a:gridCol w="2369444"/>
                <a:gridCol w="2143140"/>
                <a:gridCol w="1931078"/>
              </a:tblGrid>
              <a:tr h="1484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существительное</a:t>
                      </a: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прилагательное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Глагол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Предлог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действие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Служит для   связи слов в предложении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5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Кто?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Что?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Какой?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Какая?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Какое?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Какие?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делать?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сделать?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Смешные новогодни картинки деда мороза и снегурочки настроен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3" t="4643" r="20777" b="4916"/>
          <a:stretch>
            <a:fillRect/>
          </a:stretch>
        </p:blipFill>
        <p:spPr bwMode="auto">
          <a:xfrm>
            <a:off x="6637910" y="3214686"/>
            <a:ext cx="2220370" cy="3571900"/>
          </a:xfrm>
          <a:prstGeom prst="rect">
            <a:avLst/>
          </a:prstGeom>
          <a:noFill/>
        </p:spPr>
      </p:pic>
      <p:pic>
        <p:nvPicPr>
          <p:cNvPr id="3" name="Рисунок 2" descr="Рисунок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" y="4338647"/>
            <a:ext cx="3123873" cy="25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-24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Задание:</a:t>
            </a:r>
            <a:r>
              <a:rPr lang="ru-RU" sz="3600" b="1" dirty="0" smtClean="0"/>
              <a:t> подчеркнуть </a:t>
            </a:r>
            <a:r>
              <a:rPr lang="ru-RU" sz="3600" b="1" dirty="0" smtClean="0">
                <a:solidFill>
                  <a:srgbClr val="FF0000"/>
                </a:solidFill>
              </a:rPr>
              <a:t>красным </a:t>
            </a:r>
            <a:r>
              <a:rPr lang="ru-RU" sz="3600" b="1" dirty="0" smtClean="0"/>
              <a:t>карандашом </a:t>
            </a:r>
            <a:r>
              <a:rPr lang="ru-RU" sz="3600" b="1" dirty="0" smtClean="0">
                <a:solidFill>
                  <a:srgbClr val="FF0000"/>
                </a:solidFill>
              </a:rPr>
              <a:t>существительные</a:t>
            </a:r>
            <a:r>
              <a:rPr lang="ru-RU" sz="3600" b="1" dirty="0" smtClean="0"/>
              <a:t>, </a:t>
            </a:r>
            <a:r>
              <a:rPr lang="ru-RU" sz="3600" b="1" dirty="0" smtClean="0">
                <a:solidFill>
                  <a:srgbClr val="0070C0"/>
                </a:solidFill>
              </a:rPr>
              <a:t>синим – прилагательные</a:t>
            </a:r>
            <a:r>
              <a:rPr lang="ru-RU" sz="3600" b="1" dirty="0" smtClean="0"/>
              <a:t>,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зелёным – глаголы</a:t>
            </a:r>
            <a:r>
              <a:rPr lang="ru-RU" sz="3600" b="1" dirty="0" smtClean="0"/>
              <a:t>, </a:t>
            </a:r>
            <a:r>
              <a:rPr lang="ru-RU" sz="3600" b="1" dirty="0" smtClean="0">
                <a:solidFill>
                  <a:srgbClr val="FFFF00"/>
                </a:solidFill>
              </a:rPr>
              <a:t>жёлтым - предлоги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57174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мороз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257174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иней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2558473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ледяной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319563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над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38678" y="2548947"/>
            <a:ext cx="136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идёт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85762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снежный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7184" y="3201415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наступил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29256" y="3852866"/>
            <a:ext cx="150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перед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520" y="3843340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катаются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4572008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морозный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3201415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00496" y="320039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коньки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A8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A8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A8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4899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6" y="2634465"/>
            <a:ext cx="4786314" cy="358061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Имя существительное</a:t>
            </a:r>
          </a:p>
          <a:p>
            <a:r>
              <a:rPr lang="ru-RU" sz="3600" b="1" dirty="0" smtClean="0"/>
              <a:t>Имя прилагательное</a:t>
            </a:r>
          </a:p>
          <a:p>
            <a:r>
              <a:rPr lang="ru-RU" sz="3600" b="1" dirty="0" smtClean="0"/>
              <a:t>Глагол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2174" y="2601127"/>
            <a:ext cx="3471858" cy="315198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Предлог </a:t>
            </a:r>
          </a:p>
          <a:p>
            <a:r>
              <a:rPr lang="ru-RU" sz="3600" b="1" dirty="0" smtClean="0"/>
              <a:t>Союз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676801"/>
            <a:ext cx="4786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Самостоятельные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речи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748239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речи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2" descr="Смешные новогодни картинки деда мороза и снегурочки настроен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3" t="4643" r="20777" b="4916"/>
          <a:stretch>
            <a:fillRect/>
          </a:stretch>
        </p:blipFill>
        <p:spPr bwMode="auto">
          <a:xfrm>
            <a:off x="7009388" y="3286124"/>
            <a:ext cx="222037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История праздника Новый года Новый год и Рожде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242" y="886520"/>
            <a:ext cx="3084750" cy="5400000"/>
          </a:xfrm>
          <a:prstGeom prst="rect">
            <a:avLst/>
          </a:prstGeom>
          <a:noFill/>
        </p:spPr>
      </p:pic>
      <p:pic>
        <p:nvPicPr>
          <p:cNvPr id="3" name="Picture 8" descr="Блог ivolg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67916">
            <a:off x="5258347" y="3329529"/>
            <a:ext cx="2643206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475648">
            <a:off x="3421896" y="275420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Упражнение 219 с. 123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38576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и порядок предметов при счёте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сколько?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026" y="785795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Числительное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2" descr="Смешные новогодни картинки деда мороза и снегурочки настроен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3" t="4643" r="20777" b="4916"/>
          <a:stretch>
            <a:fillRect/>
          </a:stretch>
        </p:blipFill>
        <p:spPr bwMode="auto">
          <a:xfrm>
            <a:off x="6429388" y="3257546"/>
            <a:ext cx="2220370" cy="3571900"/>
          </a:xfrm>
          <a:prstGeom prst="rect">
            <a:avLst/>
          </a:prstGeom>
          <a:noFill/>
        </p:spPr>
      </p:pic>
      <p:pic>
        <p:nvPicPr>
          <p:cNvPr id="9" name="Рисунок 8" descr="Рисунок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" y="4338647"/>
            <a:ext cx="3123873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4899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6" y="2634465"/>
            <a:ext cx="4786314" cy="358061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Имя существительное</a:t>
            </a:r>
          </a:p>
          <a:p>
            <a:r>
              <a:rPr lang="ru-RU" sz="3600" b="1" dirty="0" smtClean="0"/>
              <a:t>Имя прилагательное</a:t>
            </a:r>
          </a:p>
          <a:p>
            <a:r>
              <a:rPr lang="ru-RU" sz="3600" b="1" dirty="0" smtClean="0"/>
              <a:t>Глагол </a:t>
            </a:r>
          </a:p>
          <a:p>
            <a:r>
              <a:rPr lang="ru-RU" sz="3600" b="1" dirty="0" smtClean="0"/>
              <a:t>Числительное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2174" y="2601127"/>
            <a:ext cx="3471858" cy="315198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Предлог </a:t>
            </a:r>
          </a:p>
          <a:p>
            <a:r>
              <a:rPr lang="ru-RU" sz="3600" b="1" dirty="0" smtClean="0"/>
              <a:t>Союз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676801"/>
            <a:ext cx="4786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Самостоятельные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речи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748239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речи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2" descr="Смешные новогодни картинки деда мороза и снегурочки настроен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3" t="4643" r="20777" b="4916"/>
          <a:stretch>
            <a:fillRect/>
          </a:stretch>
        </p:blipFill>
        <p:spPr bwMode="auto">
          <a:xfrm>
            <a:off x="6899848" y="3286124"/>
            <a:ext cx="222037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py255Fof255Fsnowmen - Смотреть на Мета Фото онлайн бесплат…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5425"/>
            <a:ext cx="5853264" cy="471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8267728" y="5981720"/>
            <a:ext cx="590552" cy="590552"/>
          </a:xfrm>
          <a:prstGeom prst="rect">
            <a:avLst/>
          </a:prstGeom>
        </p:spPr>
      </p:pic>
      <p:pic>
        <p:nvPicPr>
          <p:cNvPr id="13" name="Picture 12" descr="Смешные новогодни картинки деда мороза и снегурочки настроен…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3" t="4643" r="20777" b="4916"/>
          <a:stretch>
            <a:fillRect/>
          </a:stretch>
        </p:blipFill>
        <p:spPr bwMode="auto">
          <a:xfrm>
            <a:off x="6280720" y="2071678"/>
            <a:ext cx="2220370" cy="3571900"/>
          </a:xfrm>
          <a:prstGeom prst="rect">
            <a:avLst/>
          </a:prstGeom>
          <a:noFill/>
        </p:spPr>
      </p:pic>
      <p:pic>
        <p:nvPicPr>
          <p:cNvPr id="16388" name="Picture 4" descr="Просмотр профиля: mizpa - Межконфессиональный Христианский Форум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97302" y="723926"/>
            <a:ext cx="3346399" cy="5300654"/>
          </a:xfrm>
          <a:prstGeom prst="rect">
            <a:avLst/>
          </a:prstGeom>
          <a:noFill/>
        </p:spPr>
      </p:pic>
      <p:pic>
        <p:nvPicPr>
          <p:cNvPr id="16390" name="Picture 6" descr="История праздника Новый года Новый год и Рождеств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4242" y="886520"/>
            <a:ext cx="308475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</p:txBody>
      </p:sp>
      <p:sp>
        <p:nvSpPr>
          <p:cNvPr id="9" name="Овал 8"/>
          <p:cNvSpPr/>
          <p:nvPr/>
        </p:nvSpPr>
        <p:spPr>
          <a:xfrm>
            <a:off x="1428728" y="1785902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156619" y="5772944"/>
            <a:ext cx="1239838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3616325" y="5657851"/>
            <a:ext cx="1284287" cy="6397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Хорда 12"/>
          <p:cNvSpPr/>
          <p:nvPr/>
        </p:nvSpPr>
        <p:spPr>
          <a:xfrm rot="4168031" flipV="1">
            <a:off x="4791869" y="5690394"/>
            <a:ext cx="862013" cy="1374775"/>
          </a:xfrm>
          <a:prstGeom prst="chord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86375" y="3714750"/>
            <a:ext cx="571500" cy="4286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679282" y="3821906"/>
            <a:ext cx="500062" cy="1428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 rot="17275552">
            <a:off x="5667076" y="3006222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587375" y="3770313"/>
            <a:ext cx="1000125" cy="7461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rot="18741738">
            <a:off x="-50" y="4701107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-190504"/>
            <a:ext cx="4286250" cy="31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785938" y="647700"/>
            <a:ext cx="3190875" cy="5386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3440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88" y="395288"/>
            <a:ext cx="20828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согласный,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76858" y="1023924"/>
            <a:ext cx="170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звонкий,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91350" y="1019165"/>
            <a:ext cx="2009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непарный,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56383" y="1571612"/>
            <a:ext cx="4287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твёрдым [м],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2143116"/>
            <a:ext cx="4176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 мягким [м</a:t>
            </a:r>
            <a:r>
              <a:rPr lang="ru-RU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/>
          </a:p>
        </p:txBody>
      </p:sp>
      <p:sp>
        <p:nvSpPr>
          <p:cNvPr id="28" name="Хорда 27"/>
          <p:cNvSpPr/>
          <p:nvPr/>
        </p:nvSpPr>
        <p:spPr>
          <a:xfrm rot="6744725">
            <a:off x="1362075" y="5710238"/>
            <a:ext cx="1025525" cy="1374775"/>
          </a:xfrm>
          <a:prstGeom prst="chord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Смешные новогодни картинки деда мороза и снегурочки настроен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3" t="4643" r="20777" b="4916"/>
          <a:stretch>
            <a:fillRect/>
          </a:stretch>
        </p:blipFill>
        <p:spPr bwMode="auto">
          <a:xfrm>
            <a:off x="6495034" y="2928934"/>
            <a:ext cx="2220370" cy="3571900"/>
          </a:xfrm>
          <a:prstGeom prst="rect">
            <a:avLst/>
          </a:prstGeom>
          <a:noFill/>
        </p:spPr>
      </p:pic>
      <p:pic>
        <p:nvPicPr>
          <p:cNvPr id="16388" name="Picture 4" descr="Просмотр профиля: mizpa - Межконфессиональный Христианский Фору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7302" y="1128742"/>
            <a:ext cx="3346399" cy="5300654"/>
          </a:xfrm>
          <a:prstGeom prst="rect">
            <a:avLst/>
          </a:prstGeom>
          <a:noFill/>
        </p:spPr>
      </p:pic>
      <p:pic>
        <p:nvPicPr>
          <p:cNvPr id="16390" name="Picture 6" descr="История праздника Новый года Новый год и Рождест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242" y="1172272"/>
            <a:ext cx="3084750" cy="5400000"/>
          </a:xfrm>
          <a:prstGeom prst="rect">
            <a:avLst/>
          </a:prstGeom>
          <a:noFill/>
        </p:spPr>
      </p:pic>
      <p:pic>
        <p:nvPicPr>
          <p:cNvPr id="16392" name="Picture 8" descr="НАДПИСИ - С НОВЫМ ГОДОМ!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r="1831" b="10121"/>
          <a:stretch>
            <a:fillRect/>
          </a:stretch>
        </p:blipFill>
        <p:spPr>
          <a:xfrm>
            <a:off x="1428728" y="142852"/>
            <a:ext cx="6715172" cy="928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3" y="928688"/>
            <a:ext cx="83724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357158" y="528638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143504" y="550070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6 C 0.00174 0.02801 0.00365 0.05626 0.01858 0.06297 C 0.03351 0.06968 0.05712 0.07477 0.08993 0.04005 C 0.12274 0.00533 0.17031 -0.05648 0.2158 -0.14467 C 0.26128 -0.23287 0.36563 -0.51874 0.36285 -0.48935 C 0.36007 -0.45995 0.20521 -0.04652 0.19861 0.03241 C 0.19201 0.11135 0.2717 0.07061 0.32292 -0.01504 C 0.37413 -0.10069 0.5026 -0.49004 0.50573 -0.48171 C 0.50885 -0.47337 0.35347 -0.04513 0.34149 0.0345 C 0.32951 0.11413 0.41892 0.00255 0.4342 -0.0037 " pathEditMode="relative" ptsTypes="aaaaaaaaaA">
                                      <p:cBhvr>
                                        <p:cTn id="10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95 0.01643 0.00591 0.03287 0.02153 0.02083 C 0.03716 0.00879 0.0724 -0.03588 0.09427 -0.07246 C 0.11615 -0.10903 0.15382 -0.21019 0.15295 -0.19815 C 0.15209 -0.18611 0.08611 -0.0301 0.08872 0 C 0.09132 0.03009 0.1448 0.01365 0.16858 -0.01713 C 0.19236 -0.04792 0.23143 -0.1882 0.23143 -0.18473 C 0.23143 -0.18125 0.16841 -0.02223 0.16858 0.0037 C 0.16875 0.02963 0.22327 -0.02361 0.23299 -0.02871 " pathEditMode="relative" ptsTypes="aaaaaaaaA">
                                      <p:cBhvr>
                                        <p:cTn id="21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H:\Documents and Settings\Aida\Рабочий стол\Рисунок1м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8604448" y="5517232"/>
            <a:ext cx="304800" cy="304800"/>
          </a:xfrm>
          <a:prstGeom prst="rect">
            <a:avLst/>
          </a:prstGeom>
        </p:spPr>
      </p:pic>
      <p:pic>
        <p:nvPicPr>
          <p:cNvPr id="31752" name="Picture 8" descr="Блог ivolg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071810"/>
            <a:ext cx="2643206" cy="2643206"/>
          </a:xfrm>
          <a:prstGeom prst="rect">
            <a:avLst/>
          </a:prstGeom>
          <a:noFill/>
        </p:spPr>
      </p:pic>
      <p:pic>
        <p:nvPicPr>
          <p:cNvPr id="31756" name="Picture 12" descr="Смешные новогодни картинки деда мороза и снегурочки настроен…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3" t="4643" r="20777" b="4916"/>
          <a:stretch>
            <a:fillRect/>
          </a:stretch>
        </p:blipFill>
        <p:spPr bwMode="auto">
          <a:xfrm>
            <a:off x="5964076" y="1928802"/>
            <a:ext cx="2220370" cy="3571900"/>
          </a:xfrm>
          <a:prstGeom prst="rect">
            <a:avLst/>
          </a:prstGeom>
          <a:noFill/>
        </p:spPr>
      </p:pic>
      <p:pic>
        <p:nvPicPr>
          <p:cNvPr id="11" name="Picture 6" descr="История праздника Новый года Новый год и Рождеств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9994" y="857232"/>
            <a:ext cx="308475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5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H:\Documents and Settings\Aida\Рабочий стол\Рисунок1м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-338902" y="-18638"/>
            <a:ext cx="9554372" cy="70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Главная - Уральская Мастерская Деда Мороз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46673">
            <a:off x="5712236" y="3003132"/>
            <a:ext cx="2857500" cy="28575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 rot="677422">
            <a:off x="4079013" y="326076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мороз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 rot="20563274">
            <a:off x="3251072" y="4499278"/>
            <a:ext cx="304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морозный</a:t>
            </a:r>
            <a:endParaRPr lang="ru-RU" sz="4000" b="1" dirty="0"/>
          </a:p>
        </p:txBody>
      </p:sp>
      <p:sp>
        <p:nvSpPr>
          <p:cNvPr id="30" name="TextBox 29"/>
          <p:cNvSpPr txBox="1"/>
          <p:nvPr/>
        </p:nvSpPr>
        <p:spPr>
          <a:xfrm rot="1524303">
            <a:off x="4161062" y="2275439"/>
            <a:ext cx="2774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морозит</a:t>
            </a:r>
            <a:endParaRPr lang="ru-RU" sz="4000" b="1" dirty="0"/>
          </a:p>
        </p:txBody>
      </p:sp>
      <p:sp>
        <p:nvSpPr>
          <p:cNvPr id="31" name="Дуга 30"/>
          <p:cNvSpPr/>
          <p:nvPr/>
        </p:nvSpPr>
        <p:spPr>
          <a:xfrm>
            <a:off x="3627694" y="3214686"/>
            <a:ext cx="2044452" cy="906385"/>
          </a:xfrm>
          <a:prstGeom prst="arc">
            <a:avLst>
              <a:gd name="adj1" fmla="val 14288878"/>
              <a:gd name="adj2" fmla="val 2119282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59330">
            <a:off x="3710831" y="1975676"/>
            <a:ext cx="2044452" cy="906385"/>
          </a:xfrm>
          <a:prstGeom prst="arc">
            <a:avLst>
              <a:gd name="adj1" fmla="val 14876539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20460018">
            <a:off x="3170039" y="4681547"/>
            <a:ext cx="1810090" cy="906385"/>
          </a:xfrm>
          <a:prstGeom prst="arc">
            <a:avLst>
              <a:gd name="adj1" fmla="val 12519478"/>
              <a:gd name="adj2" fmla="val 2060304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История праздника Новый года Новый год и Рождеств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994" y="857232"/>
            <a:ext cx="3084750" cy="540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697288">
            <a:off x="4808604" y="2121239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глагол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 rot="622800">
            <a:off x="4614992" y="3162813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сущ.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 rot="20585603">
            <a:off x="4389865" y="4175858"/>
            <a:ext cx="1266836" cy="40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прилаг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7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214422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7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ЧАСТИ  РЕЧИ</a:t>
            </a:r>
            <a:endParaRPr lang="ru-RU" sz="7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36206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Имя существительное</a:t>
            </a:r>
            <a:endParaRPr lang="ru-RU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90616" y="211454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Имя прилагательное</a:t>
            </a:r>
            <a:endParaRPr lang="ru-RU" sz="3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285273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Глагол </a:t>
            </a:r>
            <a:endParaRPr lang="ru-RU" sz="3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356711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Местоимение</a:t>
            </a:r>
            <a:endParaRPr lang="ru-RU" sz="3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85840" y="432912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Предлог     </a:t>
            </a:r>
            <a:endParaRPr lang="ru-RU" sz="36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09638" y="5025823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Союз 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954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речи 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кто?  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86259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существительное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2" descr="Смешные новогодни картинки деда мороза и снегурочки настроен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3" t="4643" r="20777" b="4916"/>
          <a:stretch>
            <a:fillRect/>
          </a:stretch>
        </p:blipFill>
        <p:spPr bwMode="auto">
          <a:xfrm>
            <a:off x="6429388" y="3257546"/>
            <a:ext cx="2220370" cy="3571900"/>
          </a:xfrm>
          <a:prstGeom prst="rect">
            <a:avLst/>
          </a:prstGeom>
          <a:noFill/>
        </p:spPr>
      </p:pic>
      <p:pic>
        <p:nvPicPr>
          <p:cNvPr id="9" name="Рисунок 8" descr="Рисунок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4338024"/>
            <a:ext cx="3123872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38576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речи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 предмета 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какой? 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какая?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какое?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76" y="785795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прилагательное 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2" descr="Смешные новогодни картинки деда мороза и снегурочки настроен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3" t="4643" r="20777" b="4916"/>
          <a:stretch>
            <a:fillRect/>
          </a:stretch>
        </p:blipFill>
        <p:spPr bwMode="auto">
          <a:xfrm>
            <a:off x="6429388" y="3257546"/>
            <a:ext cx="2220370" cy="3571900"/>
          </a:xfrm>
          <a:prstGeom prst="rect">
            <a:avLst/>
          </a:prstGeom>
          <a:noFill/>
        </p:spPr>
      </p:pic>
      <p:pic>
        <p:nvPicPr>
          <p:cNvPr id="9" name="Рисунок 8" descr="Рисунок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" y="4338647"/>
            <a:ext cx="3123873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38576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речи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предмета 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делать?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сделать?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026" y="785795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2" descr="Смешные новогодни картинки деда мороза и снегурочки настроен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3" t="4643" r="20777" b="4916"/>
          <a:stretch>
            <a:fillRect/>
          </a:stretch>
        </p:blipFill>
        <p:spPr bwMode="auto">
          <a:xfrm>
            <a:off x="6429388" y="3257546"/>
            <a:ext cx="2220370" cy="3571900"/>
          </a:xfrm>
          <a:prstGeom prst="rect">
            <a:avLst/>
          </a:prstGeom>
          <a:noFill/>
        </p:spPr>
      </p:pic>
      <p:pic>
        <p:nvPicPr>
          <p:cNvPr id="1026" name="Picture 2" descr="Copy255Fof255Fsnowmen - Смотреть на Мета Фото онлайн бесплат…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2" y="4343408"/>
            <a:ext cx="3129488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NYGDOZ"/>
  <p:tag name="RESPONSE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ResponseDetails&quot; msdata:UseCurrentLocale=&quot;true&quot;&gt;&lt;xs:complexType&gt;&lt;xs:choice minOccurs=&quot;0&quot; maxOccurs=&quot;unbounded&quot;&gt;&lt;xs:element name=&quot;ResponseDetails&quot;&gt;&lt;xs:complexType&gt;&lt;xs:sequence&gt;&lt;xs:element name=&quot;Response_List_Id&quot; type=&quot;xs:string&quot; minOccurs=&quot;0&quot; /&gt;&lt;xs:element name=&quot;Activity_ID&quot; type=&quot;xs:string&quot; minOccurs=&quot;0&quot; /&gt;&lt;xs:element name=&quot;Response_List_Name&quot; type=&quot;xs:string&quot; minOccurs=&quot;0&quot; /&gt;&lt;xs:element name=&quot;Slide_Type&quot; type=&quot;xs:string&quot; minOccurs=&quot;0&quot; /&gt;&lt;xs:element name=&quot;Response_List&quot; type=&quot;xs:string&quot; minOccurs=&quot;0&quot; /&gt;&lt;/xs:sequence&gt;&lt;/xs:complexType&gt;&lt;/xs:element&gt;&lt;/xs:choice&gt;&lt;/xs:complexType&gt;&lt;/xs:element&gt;&lt;/xs:schema&gt;&lt;ResponseDetails&gt;&lt;Response_List_Id&gt;Default&lt;/Response_List_Id&gt;&lt;Activity_ID /&gt;&lt;Response_List_Name&gt;Default&lt;/Response_List_Name&gt;&lt;Slide_Type&gt;LikertScale&lt;/Slide_Type&gt;&lt;Response_List&gt;Strongly AgreeÜAgreeÜNeither Agree Nor DisagreeÜDisagreeÜStrongly Disagree&lt;/Response_List&gt;&lt;/ResponseDetails&gt;&lt;ResponseDetails&gt;&lt;Response_List_Id&gt;Custom1&lt;/Response_List_Id&gt;&lt;Activity_ID /&gt;&lt;Response_List_Name&gt;Custom1&lt;/Response_List_Name&gt;&lt;Slide_Type&gt;LikertScale&lt;/Slide_Type&gt;&lt;Response_List /&gt;&lt;/ResponseDetails&gt;&lt;ResponseDetails&gt;&lt;Response_List_Id&gt;Custom2&lt;/Response_List_Id&gt;&lt;Activity_ID /&gt;&lt;Response_List_Name&gt;Custom2&lt;/Response_List_Name&gt;&lt;Slide_Type&gt;LikertScale&lt;/Slide_Type&gt;&lt;Response_List /&gt;&lt;/ResponseDetails&gt;&lt;ResponseDetails&gt;&lt;Response_List_Id&gt;Custom3&lt;/Response_List_Id&gt;&lt;Activity_ID /&gt;&lt;Response_List_Name&gt;Custom3&lt;/Response_List_Name&gt;&lt;Slide_Type&gt;LikertScale&lt;/Slide_Type&gt;&lt;Response_List /&gt;&lt;/ResponseDetails&gt;&lt;ResponseDetails&gt;&lt;Response_List_Id&gt;Custom4&lt;/Response_List_Id&gt;&lt;Activity_ID /&gt;&lt;Response_List_Name&gt;Custom4&lt;/Response_List_Name&gt;&lt;Slide_Type&gt;LikertScale&lt;/Slide_Type&gt;&lt;Response_List /&gt;&lt;/ResponseDetails&gt;&lt;ResponseDetails&gt;&lt;Response_List_Id&gt;Custom5&lt;/Response_List_Id&gt;&lt;Activity_ID /&gt;&lt;Response_List_Name&gt;Custom5&lt;/Response_List_Name&gt;&lt;Slide_Type&gt;LikertScale&lt;/Slide_Type&gt;&lt;Response_List /&gt;&lt;/ResponseDetails&gt;&lt;ResponseDetails&gt;&lt;Response_List_Id&gt;Text&lt;/Response_List_Id&gt;&lt;Activity_ID /&gt;&lt;Response_List_Name&gt;Text (Essay)&lt;/Response_List_Name&gt;&lt;Slide_Type&gt;LikertScale&lt;/Slide_Type&gt;&lt;Response_List /&gt;&lt;/ResponseDetails&gt;&lt;/NewDataSet&gt;"/>
  <p:tag name="DEMOGRAPHIC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DemographicDetails&quot; msdata:UseCurrentLocale=&quot;true&quot;&gt;&lt;xs:complexType&gt;&lt;xs:choice minOccurs=&quot;0&quot; maxOccurs=&quot;unbounded&quot;&gt;&lt;xs:element name=&quot;DemographicDetails&quot;&gt;&lt;xs:complexType&gt;&lt;xs:sequence&gt;&lt;xs:element name=&quot;Demographic_Id&quot; type=&quot;xs:int&quot; minOccurs=&quot;0&quot; /&gt;&lt;xs:element name=&quot;Demographic_Value&quot; type=&quot;xs:string&quot; minOccurs=&quot;0&quot; /&gt;&lt;/xs:sequence&gt;&lt;/xs:complexType&gt;&lt;/xs:element&gt;&lt;/xs:choice&gt;&lt;/xs:complexType&gt;&lt;/xs:element&gt;&lt;/xs:schema&gt;&lt;DemographicDetails&gt;&lt;Demographic_Id&gt;1&lt;/Demographic_Id&gt;&lt;Demographic_Value&gt;Age&lt;/Demographic_Value&gt;&lt;/DemographicDetails&gt;&lt;DemographicDetails&gt;&lt;Demographic_Id&gt;2&lt;/Demographic_Id&gt;&lt;Demographic_Value&gt;Ethnicity&lt;/Demographic_Value&gt;&lt;/DemographicDetails&gt;&lt;DemographicDetails&gt;&lt;Demographic_Id&gt;3&lt;/Demographic_Id&gt;&lt;Demographic_Value&gt;Gender&lt;/Demographic_Value&gt;&lt;/DemographicDetails&gt;&lt;DemographicDetails&gt;&lt;Demographic_Id&gt;4&lt;/Demographic_Id&gt;&lt;Demographic_Value&gt;Language&lt;/Demographic_Value&gt;&lt;/DemographicDetails&gt;&lt;DemographicDetails&gt;&lt;Demographic_Id&gt;5&lt;/Demographic_Id&gt;&lt;Demographic_Value&gt;MaritalStatus&lt;/Demographic_Value&gt;&lt;/DemographicDetails&gt;&lt;DemographicDetails&gt;&lt;Demographic_Id&gt;6&lt;/Demographic_Id&gt;&lt;Demographic_Value&gt;Nationality&lt;/Demographic_Value&gt;&lt;/DemographicDetails&gt;&lt;DemographicDetails&gt;&lt;Demographic_Id&gt;7&lt;/Demographic_Id&gt;&lt;Demographic_Value&gt;Occupation&lt;/Demographic_Value&gt;&lt;/DemographicDetails&gt;&lt;DemographicDetails&gt;&lt;Demographic_Id&gt;8&lt;/Demographic_Id&gt;&lt;Demographic_Value&gt;Religion&lt;/Demographic_Value&gt;&lt;/DemographicDetails&gt;&lt;/NewDataSe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  <p:tag name="MARKS" val="0"/>
  <p:tag name="RESPONSE_TIME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2159</TotalTime>
  <Words>219</Words>
  <Application>Microsoft Office PowerPoint</Application>
  <PresentationFormat>Экран (4:3)</PresentationFormat>
  <Paragraphs>114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Constantia</vt:lpstr>
      <vt:lpstr>Times New Roman</vt:lpstr>
      <vt:lpstr>Verdana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 </vt:lpstr>
      <vt:lpstr> </vt:lpstr>
      <vt:lpstr> </vt:lpstr>
      <vt:lpstr>Презентация PowerPoint</vt:lpstr>
      <vt:lpstr>  </vt:lpstr>
      <vt:lpstr>Презентация PowerPoint</vt:lpstr>
      <vt:lpstr> </vt:lpstr>
      <vt:lpstr>  </vt:lpstr>
      <vt:lpstr>Презентация PowerPoint</vt:lpstr>
      <vt:lpstr>Презентация PowerPoint</vt:lpstr>
      <vt:lpstr>Презентация PowerPoint</vt:lpstr>
    </vt:vector>
  </TitlesOfParts>
  <Company>Xalq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Ребята, давайте вспомним, из чего состоит наша речь?</dc:title>
  <dc:creator>User</dc:creator>
  <cp:lastModifiedBy>Каб 211</cp:lastModifiedBy>
  <cp:revision>277</cp:revision>
  <dcterms:created xsi:type="dcterms:W3CDTF">2011-11-24T15:39:05Z</dcterms:created>
  <dcterms:modified xsi:type="dcterms:W3CDTF">2014-12-16T05:35:16Z</dcterms:modified>
</cp:coreProperties>
</file>