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1" r:id="rId10"/>
    <p:sldId id="262" r:id="rId11"/>
    <p:sldId id="263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images" TargetMode="External"/><Relationship Id="rId2" Type="http://schemas.openxmlformats.org/officeDocument/2006/relationships/hyperlink" Target="http://fb.ru/article/142139/rabotat-spustya-rukava-znachenie-frazeologizm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581128"/>
            <a:ext cx="7704856" cy="115212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 smtClean="0">
                <a:solidFill>
                  <a:schemeClr val="tx2"/>
                </a:solidFill>
              </a:rPr>
              <a:t>Авторы работы: ученики 4 «</a:t>
            </a:r>
            <a:r>
              <a:rPr lang="ru-RU" dirty="0" err="1" smtClean="0">
                <a:solidFill>
                  <a:schemeClr val="tx2"/>
                </a:solidFill>
              </a:rPr>
              <a:t>А»класса</a:t>
            </a:r>
            <a:r>
              <a:rPr lang="ru-RU" dirty="0" smtClean="0">
                <a:solidFill>
                  <a:schemeClr val="tx2"/>
                </a:solidFill>
              </a:rPr>
              <a:t>  МБОУ СОШ № 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2 г. Петровска Саратовской области.</a:t>
            </a:r>
          </a:p>
          <a:p>
            <a:pPr algn="l"/>
            <a:r>
              <a:rPr lang="ru-RU" dirty="0" smtClean="0">
                <a:solidFill>
                  <a:schemeClr val="tx2"/>
                </a:solidFill>
              </a:rPr>
              <a:t>Руководитель: Пушкарева Т.В  учитель начальных классов.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412776"/>
            <a:ext cx="717899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«Работать</a:t>
            </a:r>
          </a:p>
          <a:p>
            <a:pPr algn="ct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Спустя рукава»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8659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124744"/>
            <a:ext cx="6400800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Аналог из других языков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420888"/>
            <a:ext cx="7632848" cy="3240360"/>
          </a:xfrm>
        </p:spPr>
        <p:txBody>
          <a:bodyPr>
            <a:norm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2B2622"/>
                </a:solidFill>
                <a:latin typeface="Arial"/>
                <a:ea typeface="Calibri"/>
                <a:cs typeface="Times New Roman"/>
              </a:rPr>
              <a:t>  Выражения </a:t>
            </a:r>
            <a:r>
              <a:rPr lang="ru-RU" dirty="0">
                <a:solidFill>
                  <a:srgbClr val="2B2622"/>
                </a:solidFill>
                <a:latin typeface="Arial"/>
                <a:ea typeface="Calibri"/>
                <a:cs typeface="Times New Roman"/>
              </a:rPr>
              <a:t>«делать спустя рукава» англичанин скажет То </a:t>
            </a:r>
            <a:r>
              <a:rPr lang="ru-RU" dirty="0" err="1">
                <a:solidFill>
                  <a:srgbClr val="2B2622"/>
                </a:solidFill>
                <a:latin typeface="Arial"/>
                <a:ea typeface="Calibri"/>
                <a:cs typeface="Times New Roman"/>
              </a:rPr>
              <a:t>work</a:t>
            </a:r>
            <a:r>
              <a:rPr lang="ru-RU" dirty="0">
                <a:solidFill>
                  <a:srgbClr val="2B2622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2B2622"/>
                </a:solidFill>
                <a:latin typeface="Arial"/>
                <a:ea typeface="Calibri"/>
                <a:cs typeface="Times New Roman"/>
              </a:rPr>
              <a:t>with</a:t>
            </a:r>
            <a:r>
              <a:rPr lang="ru-RU" dirty="0">
                <a:solidFill>
                  <a:srgbClr val="2B2622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2B2622"/>
                </a:solidFill>
                <a:latin typeface="Arial"/>
                <a:ea typeface="Calibri"/>
                <a:cs typeface="Times New Roman"/>
              </a:rPr>
              <a:t>the</a:t>
            </a:r>
            <a:r>
              <a:rPr lang="ru-RU" dirty="0">
                <a:solidFill>
                  <a:srgbClr val="2B2622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2B2622"/>
                </a:solidFill>
                <a:latin typeface="Arial"/>
                <a:ea typeface="Calibri"/>
                <a:cs typeface="Times New Roman"/>
              </a:rPr>
              <a:t>left</a:t>
            </a:r>
            <a:r>
              <a:rPr lang="ru-RU" dirty="0">
                <a:solidFill>
                  <a:srgbClr val="2B2622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2B2622"/>
                </a:solidFill>
                <a:latin typeface="Arial"/>
                <a:ea typeface="Calibri"/>
                <a:cs typeface="Times New Roman"/>
              </a:rPr>
              <a:t>hand</a:t>
            </a:r>
            <a:r>
              <a:rPr lang="ru-RU" dirty="0">
                <a:solidFill>
                  <a:srgbClr val="2B2622"/>
                </a:solidFill>
                <a:latin typeface="Arial"/>
                <a:ea typeface="Calibri"/>
                <a:cs typeface="Times New Roman"/>
              </a:rPr>
              <a:t> – «работать левой рукой». Если вы правша, любое дело, выполняемое левой рукой, действительно, будет вызывать трудности, а результат получится неудовлетворительный. </a:t>
            </a:r>
            <a:r>
              <a:rPr lang="ru-RU" dirty="0" smtClean="0">
                <a:solidFill>
                  <a:srgbClr val="2B2622"/>
                </a:solidFill>
                <a:latin typeface="Arial"/>
                <a:ea typeface="Calibri"/>
                <a:cs typeface="Times New Roman"/>
              </a:rPr>
              <a:t>   Попробуйте-ка </a:t>
            </a:r>
            <a:r>
              <a:rPr lang="ru-RU" dirty="0">
                <a:solidFill>
                  <a:srgbClr val="2B2622"/>
                </a:solidFill>
                <a:latin typeface="Arial"/>
                <a:ea typeface="Calibri"/>
                <a:cs typeface="Times New Roman"/>
              </a:rPr>
              <a:t>пришить левой рукой пуговицу, написать письмо, вырезать ровную бумажную фигурку!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5143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/>
              <a:t>Аналог из других языков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420888"/>
            <a:ext cx="7488832" cy="2574776"/>
          </a:xfrm>
        </p:spPr>
        <p:txBody>
          <a:bodyPr/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2B2622"/>
                </a:solidFill>
                <a:latin typeface="Arial"/>
                <a:ea typeface="Calibri"/>
                <a:cs typeface="Times New Roman"/>
              </a:rPr>
              <a:t>У других народов также существует такое понятие – «трудиться спустя рукава». Синоним выражения в белорусском языке – «</a:t>
            </a:r>
            <a:r>
              <a:rPr lang="ru-RU" dirty="0" err="1">
                <a:solidFill>
                  <a:srgbClr val="2B2622"/>
                </a:solidFill>
                <a:latin typeface="Arial"/>
                <a:ea typeface="Calibri"/>
                <a:cs typeface="Times New Roman"/>
              </a:rPr>
              <a:t>Рабіць</a:t>
            </a:r>
            <a:r>
              <a:rPr lang="ru-RU" dirty="0">
                <a:solidFill>
                  <a:srgbClr val="2B2622"/>
                </a:solidFill>
                <a:latin typeface="Arial"/>
                <a:ea typeface="Calibri"/>
                <a:cs typeface="Times New Roman"/>
              </a:rPr>
              <a:t> як </a:t>
            </a:r>
            <a:r>
              <a:rPr lang="ru-RU" dirty="0" err="1">
                <a:solidFill>
                  <a:srgbClr val="2B2622"/>
                </a:solidFill>
                <a:latin typeface="Arial"/>
                <a:ea typeface="Calibri"/>
                <a:cs typeface="Times New Roman"/>
              </a:rPr>
              <a:t>мокрае</a:t>
            </a:r>
            <a:r>
              <a:rPr lang="ru-RU" dirty="0">
                <a:solidFill>
                  <a:srgbClr val="2B2622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2B2622"/>
                </a:solidFill>
                <a:latin typeface="Arial"/>
                <a:ea typeface="Calibri"/>
                <a:cs typeface="Times New Roman"/>
              </a:rPr>
              <a:t>гарыць</a:t>
            </a:r>
            <a:r>
              <a:rPr lang="ru-RU" dirty="0">
                <a:solidFill>
                  <a:srgbClr val="2B2622"/>
                </a:solidFill>
                <a:latin typeface="Arial"/>
                <a:ea typeface="Calibri"/>
                <a:cs typeface="Times New Roman"/>
              </a:rPr>
              <a:t>» (работать так, как горит мокрое). Употреблялись также выражения: «</a:t>
            </a:r>
            <a:r>
              <a:rPr lang="ru-RU" dirty="0" err="1">
                <a:solidFill>
                  <a:srgbClr val="2B2622"/>
                </a:solidFill>
                <a:latin typeface="Arial"/>
                <a:ea typeface="Calibri"/>
                <a:cs typeface="Times New Roman"/>
              </a:rPr>
              <a:t>Рабіць</a:t>
            </a:r>
            <a:r>
              <a:rPr lang="ru-RU" dirty="0">
                <a:solidFill>
                  <a:srgbClr val="2B2622"/>
                </a:solidFill>
                <a:latin typeface="Arial"/>
                <a:ea typeface="Calibri"/>
                <a:cs typeface="Times New Roman"/>
              </a:rPr>
              <a:t> як не </a:t>
            </a:r>
            <a:r>
              <a:rPr lang="ru-RU" dirty="0" err="1">
                <a:solidFill>
                  <a:srgbClr val="2B2622"/>
                </a:solidFill>
                <a:latin typeface="Arial"/>
                <a:ea typeface="Calibri"/>
                <a:cs typeface="Times New Roman"/>
              </a:rPr>
              <a:t>сваімі</a:t>
            </a:r>
            <a:r>
              <a:rPr lang="ru-RU" dirty="0">
                <a:solidFill>
                  <a:srgbClr val="2B2622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2B2622"/>
                </a:solidFill>
                <a:latin typeface="Arial"/>
                <a:ea typeface="Calibri"/>
                <a:cs typeface="Times New Roman"/>
              </a:rPr>
              <a:t>рукамі</a:t>
            </a:r>
            <a:r>
              <a:rPr lang="ru-RU" dirty="0">
                <a:solidFill>
                  <a:srgbClr val="2B2622"/>
                </a:solidFill>
                <a:latin typeface="Arial"/>
                <a:ea typeface="Calibri"/>
                <a:cs typeface="Times New Roman"/>
              </a:rPr>
              <a:t>» (делать словно не своими руками), «</a:t>
            </a:r>
            <a:r>
              <a:rPr lang="ru-RU" dirty="0" err="1">
                <a:solidFill>
                  <a:srgbClr val="2B2622"/>
                </a:solidFill>
                <a:latin typeface="Arial"/>
                <a:ea typeface="Calibri"/>
                <a:cs typeface="Times New Roman"/>
              </a:rPr>
              <a:t>Рабіць</a:t>
            </a:r>
            <a:r>
              <a:rPr lang="ru-RU" dirty="0">
                <a:solidFill>
                  <a:srgbClr val="2B2622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2B2622"/>
                </a:solidFill>
                <a:latin typeface="Arial"/>
                <a:ea typeface="Calibri"/>
                <a:cs typeface="Times New Roman"/>
              </a:rPr>
              <a:t>заплюшчыўшы</a:t>
            </a:r>
            <a:r>
              <a:rPr lang="ru-RU" dirty="0">
                <a:solidFill>
                  <a:srgbClr val="2B2622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2B2622"/>
                </a:solidFill>
                <a:latin typeface="Arial"/>
                <a:ea typeface="Calibri"/>
                <a:cs typeface="Times New Roman"/>
              </a:rPr>
              <a:t>вочы</a:t>
            </a:r>
            <a:r>
              <a:rPr lang="ru-RU" dirty="0">
                <a:solidFill>
                  <a:srgbClr val="2B2622"/>
                </a:solidFill>
                <a:latin typeface="Arial"/>
                <a:ea typeface="Calibri"/>
                <a:cs typeface="Times New Roman"/>
              </a:rPr>
              <a:t>» (делать закрыв глаза), а также «</a:t>
            </a:r>
            <a:r>
              <a:rPr lang="ru-RU" dirty="0" err="1">
                <a:solidFill>
                  <a:srgbClr val="2B2622"/>
                </a:solidFill>
                <a:latin typeface="Arial"/>
                <a:ea typeface="Calibri"/>
                <a:cs typeface="Times New Roman"/>
              </a:rPr>
              <a:t>Шарварку</a:t>
            </a:r>
            <a:r>
              <a:rPr lang="ru-RU" dirty="0">
                <a:solidFill>
                  <a:srgbClr val="2B2622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2B2622"/>
                </a:solidFill>
                <a:latin typeface="Arial"/>
                <a:ea typeface="Calibri"/>
                <a:cs typeface="Times New Roman"/>
              </a:rPr>
              <a:t>адрабляць</a:t>
            </a:r>
            <a:r>
              <a:rPr lang="ru-RU" dirty="0">
                <a:solidFill>
                  <a:srgbClr val="2B2622"/>
                </a:solidFill>
                <a:latin typeface="Arial"/>
                <a:ea typeface="Calibri"/>
                <a:cs typeface="Times New Roman"/>
              </a:rPr>
              <a:t>» (отрабатывать </a:t>
            </a:r>
            <a:r>
              <a:rPr lang="ru-RU" dirty="0" err="1">
                <a:solidFill>
                  <a:srgbClr val="2B2622"/>
                </a:solidFill>
                <a:latin typeface="Arial"/>
                <a:ea typeface="Calibri"/>
                <a:cs typeface="Times New Roman"/>
              </a:rPr>
              <a:t>шарварок</a:t>
            </a:r>
            <a:r>
              <a:rPr lang="ru-RU" dirty="0">
                <a:solidFill>
                  <a:srgbClr val="2B2622"/>
                </a:solidFill>
                <a:latin typeface="Arial"/>
                <a:ea typeface="Calibri"/>
                <a:cs typeface="Times New Roman"/>
              </a:rPr>
              <a:t>).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8802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Информация : </a:t>
            </a:r>
            <a:r>
              <a:rPr lang="en-US" dirty="0">
                <a:solidFill>
                  <a:schemeClr val="tx2"/>
                </a:solidFill>
                <a:hlinkClick r:id="rId2"/>
              </a:rPr>
              <a:t>http://</a:t>
            </a:r>
            <a:r>
              <a:rPr lang="en-US" dirty="0" smtClean="0">
                <a:solidFill>
                  <a:schemeClr val="tx2"/>
                </a:solidFill>
                <a:hlinkClick r:id="rId2"/>
              </a:rPr>
              <a:t>fb.ru/article/142139/rabotat-spustya-rukava-znachenie-frazeologizma</a:t>
            </a:r>
            <a:endParaRPr lang="ru-RU" dirty="0" smtClean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Фразеологические словари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Картинки: </a:t>
            </a:r>
            <a:r>
              <a:rPr lang="en-US" dirty="0">
                <a:solidFill>
                  <a:schemeClr val="tx2"/>
                </a:solidFill>
                <a:hlinkClick r:id="rId3"/>
              </a:rPr>
              <a:t>http://</a:t>
            </a:r>
            <a:r>
              <a:rPr lang="en-US" dirty="0" smtClean="0">
                <a:solidFill>
                  <a:schemeClr val="tx2"/>
                </a:solidFill>
                <a:hlinkClick r:id="rId3"/>
              </a:rPr>
              <a:t>yandex.ru/images</a:t>
            </a:r>
            <a:endParaRPr lang="ru-RU" dirty="0" smtClean="0">
              <a:solidFill>
                <a:schemeClr val="tx2"/>
              </a:solidFill>
            </a:endParaRPr>
          </a:p>
          <a:p>
            <a:pPr indent="0"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090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0167" y="2348880"/>
            <a:ext cx="756367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</a:p>
          <a:p>
            <a:pPr algn="ctr"/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4070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нашей работы: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276872"/>
            <a:ext cx="7704856" cy="3384376"/>
          </a:xfrm>
        </p:spPr>
        <p:txBody>
          <a:bodyPr>
            <a:normAutofit fontScale="92500"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2"/>
                </a:solidFill>
              </a:rPr>
              <a:t>В какое время образовался фразеологизм.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2"/>
                </a:solidFill>
              </a:rPr>
              <a:t>Объяснение фразеологизма.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2"/>
                </a:solidFill>
              </a:rPr>
              <a:t>Толкование фразеологизма в разных словарях.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2"/>
                </a:solidFill>
              </a:rPr>
              <a:t>История происхождения.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2"/>
                </a:solidFill>
              </a:rPr>
              <a:t>Аналоги из других языков.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562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132856"/>
            <a:ext cx="6500258" cy="3048001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 Фразеологизм «Работать спустя рукава» образовался в древней Руси.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0" y="3501008"/>
            <a:ext cx="3225349" cy="2142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64712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276872"/>
            <a:ext cx="7272808" cy="3528392"/>
          </a:xfrm>
        </p:spPr>
        <p:txBody>
          <a:bodyPr>
            <a:norm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2B2622"/>
                </a:solidFill>
                <a:latin typeface="Arial"/>
                <a:ea typeface="Calibri"/>
                <a:cs typeface="Times New Roman"/>
              </a:rPr>
              <a:t>Означает </a:t>
            </a:r>
            <a:r>
              <a:rPr lang="ru-RU" dirty="0">
                <a:solidFill>
                  <a:srgbClr val="2B2622"/>
                </a:solidFill>
                <a:latin typeface="Arial"/>
                <a:ea typeface="Calibri"/>
                <a:cs typeface="Times New Roman"/>
              </a:rPr>
              <a:t>небрежное, безответственное отношение к труду, желание сделать всё тяп-ляп, неаккуратно, с ленцой, то есть «спустя рукава». Значение фразеологизма сегодня понятно даже ребенку, поскольку стало поистине крылатым. Его активно используют писатели в литературных произведениях, учителя в школе и родители в воспитательных целях. Небрежные, ленивые люди спустя рукава читают, пишут, учатся, относятся к своим обязанностям, шьют, строят, руководят - словом, выполняют любую работу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128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598" y="1210397"/>
            <a:ext cx="6400800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 рисунок</a:t>
            </a:r>
            <a:endParaRPr lang="ru-RU" dirty="0"/>
          </a:p>
        </p:txBody>
      </p:sp>
      <p:pic>
        <p:nvPicPr>
          <p:cNvPr id="6147" name="Picture 3" descr="C:\Users\Феликс\Рабочий стол\IMAGE0053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630079"/>
            <a:ext cx="5388448" cy="3720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49049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560840" cy="122413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Фразеологический словарик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3589" y="2132856"/>
            <a:ext cx="3804475" cy="388843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Спустя рукава </a:t>
            </a:r>
            <a:r>
              <a:rPr lang="ru-RU" dirty="0" smtClean="0">
                <a:solidFill>
                  <a:schemeClr val="tx2"/>
                </a:solidFill>
              </a:rPr>
              <a:t>– Небрежно, плохо что-либо делать.</a:t>
            </a:r>
          </a:p>
          <a:p>
            <a:pPr indent="0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В одном городе строили больницу. По-разному строили: одни с желанием, с огоньком, а другие –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спустя рукава,</a:t>
            </a: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через пень-колоду. </a:t>
            </a:r>
          </a:p>
          <a:p>
            <a:pPr indent="0" algn="r">
              <a:buNone/>
            </a:pPr>
            <a:r>
              <a:rPr lang="ru-RU" dirty="0" smtClean="0">
                <a:solidFill>
                  <a:schemeClr val="tx2"/>
                </a:solidFill>
              </a:rPr>
              <a:t>(Ф. Кривин)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276872"/>
            <a:ext cx="2160240" cy="3067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89626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272808" cy="1360512"/>
          </a:xfrm>
        </p:spPr>
        <p:txBody>
          <a:bodyPr>
            <a:normAutofit/>
          </a:bodyPr>
          <a:lstStyle/>
          <a:p>
            <a:r>
              <a:rPr lang="ru-RU" sz="2800" i="1" dirty="0"/>
              <a:t>Учебный фразеологический словарь 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060848"/>
            <a:ext cx="3456384" cy="410445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С</a:t>
            </a:r>
            <a:r>
              <a:rPr lang="ru-RU" b="1" dirty="0" smtClean="0">
                <a:solidFill>
                  <a:schemeClr val="tx2"/>
                </a:solidFill>
              </a:rPr>
              <a:t>пустя рукава -</a:t>
            </a:r>
            <a:r>
              <a:rPr lang="ru-RU" dirty="0">
                <a:solidFill>
                  <a:schemeClr val="tx2"/>
                </a:solidFill>
              </a:rPr>
              <a:t> н</a:t>
            </a:r>
            <a:r>
              <a:rPr lang="ru-RU" dirty="0" smtClean="0">
                <a:solidFill>
                  <a:schemeClr val="tx2"/>
                </a:solidFill>
              </a:rPr>
              <a:t>ебрежно</a:t>
            </a:r>
            <a:r>
              <a:rPr lang="ru-RU" dirty="0">
                <a:solidFill>
                  <a:schemeClr val="tx2"/>
                </a:solidFill>
              </a:rPr>
              <a:t>, плохо, кое-как</a:t>
            </a:r>
            <a:r>
              <a:rPr lang="ru-RU" dirty="0" smtClean="0">
                <a:solidFill>
                  <a:schemeClr val="tx2"/>
                </a:solidFill>
              </a:rPr>
              <a:t>. </a:t>
            </a:r>
            <a:r>
              <a:rPr lang="ru-RU" dirty="0">
                <a:solidFill>
                  <a:schemeClr val="tx2"/>
                </a:solidFill>
              </a:rPr>
              <a:t>Чаще с глаг. несов. вида: работать, учиться, трудиться… как? спустя рукава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 indent="0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Сидеть сиднем в деревне, не видать жизни, пописывать и почитывать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спустя рукава </a:t>
            </a:r>
            <a:r>
              <a:rPr lang="ru-RU" dirty="0">
                <a:solidFill>
                  <a:schemeClr val="tx2"/>
                </a:solidFill>
              </a:rPr>
              <a:t>– карьера не блестящая. </a:t>
            </a:r>
            <a:endParaRPr lang="ru-RU" dirty="0" smtClean="0">
              <a:solidFill>
                <a:schemeClr val="tx2"/>
              </a:solidFill>
            </a:endParaRPr>
          </a:p>
          <a:p>
            <a:pPr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(</a:t>
            </a:r>
            <a:r>
              <a:rPr lang="ru-RU" dirty="0">
                <a:solidFill>
                  <a:schemeClr val="tx2"/>
                </a:solidFill>
              </a:rPr>
              <a:t>И. Бунин</a:t>
            </a:r>
            <a:r>
              <a:rPr lang="ru-RU" dirty="0" smtClean="0">
                <a:solidFill>
                  <a:schemeClr val="tx2"/>
                </a:solidFill>
              </a:rPr>
              <a:t>.)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2331" y="2348880"/>
            <a:ext cx="1974329" cy="3070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39978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128792" cy="1152128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Фразеологический словарь русского </a:t>
            </a:r>
            <a:r>
              <a:rPr lang="ru-RU" i="1" dirty="0" smtClean="0"/>
              <a:t>языка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024844"/>
            <a:ext cx="3384376" cy="4284476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С</a:t>
            </a:r>
            <a:r>
              <a:rPr lang="ru-RU" b="1" dirty="0" smtClean="0">
                <a:solidFill>
                  <a:schemeClr val="tx2"/>
                </a:solidFill>
              </a:rPr>
              <a:t>пустя </a:t>
            </a:r>
            <a:r>
              <a:rPr lang="ru-RU" b="1" dirty="0">
                <a:solidFill>
                  <a:schemeClr val="tx2"/>
                </a:solidFill>
              </a:rPr>
              <a:t>рукава</a:t>
            </a:r>
            <a:r>
              <a:rPr lang="ru-RU" dirty="0">
                <a:solidFill>
                  <a:schemeClr val="tx2"/>
                </a:solidFill>
              </a:rPr>
              <a:t> -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относиться к делу </a:t>
            </a:r>
            <a:r>
              <a:rPr lang="ru-RU" dirty="0" smtClean="0">
                <a:solidFill>
                  <a:schemeClr val="tx2"/>
                </a:solidFill>
              </a:rPr>
              <a:t>небрежно</a:t>
            </a:r>
            <a:r>
              <a:rPr lang="ru-RU" dirty="0">
                <a:solidFill>
                  <a:schemeClr val="tx2"/>
                </a:solidFill>
              </a:rPr>
              <a:t>, без усердия, не стараясь, кое-как. Имеется в виду, что лицо, группа лиц </a:t>
            </a:r>
            <a:r>
              <a:rPr lang="ru-RU" dirty="0" smtClean="0">
                <a:solidFill>
                  <a:schemeClr val="tx2"/>
                </a:solidFill>
              </a:rPr>
              <a:t>работает</a:t>
            </a:r>
            <a:r>
              <a:rPr lang="ru-RU" dirty="0">
                <a:solidFill>
                  <a:schemeClr val="tx2"/>
                </a:solidFill>
              </a:rPr>
              <a:t>, не прилагая усилий, невнимательно относясь к своему делу </a:t>
            </a:r>
            <a:r>
              <a:rPr lang="ru-RU" dirty="0" smtClean="0">
                <a:solidFill>
                  <a:schemeClr val="tx2"/>
                </a:solidFill>
              </a:rPr>
              <a:t>. </a:t>
            </a:r>
          </a:p>
          <a:p>
            <a:pPr indent="0">
              <a:buNone/>
            </a:pPr>
            <a:endParaRPr lang="ru-RU" dirty="0">
              <a:solidFill>
                <a:schemeClr val="tx2"/>
              </a:solidFill>
            </a:endParaRPr>
          </a:p>
          <a:p>
            <a:pPr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Все </a:t>
            </a:r>
            <a:r>
              <a:rPr lang="ru-RU" dirty="0">
                <a:solidFill>
                  <a:schemeClr val="tx2"/>
                </a:solidFill>
              </a:rPr>
              <a:t>боялись халтурить, симулировать, работать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спустя рукава. </a:t>
            </a:r>
            <a:endParaRPr lang="ru-RU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(Л</a:t>
            </a:r>
            <a:r>
              <a:rPr lang="ru-RU" dirty="0">
                <a:solidFill>
                  <a:schemeClr val="tx2"/>
                </a:solidFill>
              </a:rPr>
              <a:t>. </a:t>
            </a:r>
            <a:r>
              <a:rPr lang="ru-RU" dirty="0" smtClean="0">
                <a:solidFill>
                  <a:schemeClr val="tx2"/>
                </a:solidFill>
              </a:rPr>
              <a:t>Копелев)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2420888"/>
            <a:ext cx="1880438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79194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340768"/>
            <a:ext cx="6400800" cy="6404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История происхождение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438400"/>
            <a:ext cx="3024336" cy="3582888"/>
          </a:xfrm>
        </p:spPr>
        <p:txBody>
          <a:bodyPr>
            <a:normAutofit fontScale="92500" lnSpcReduction="10000"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222222"/>
                </a:solidFill>
                <a:latin typeface="Tahoma"/>
                <a:ea typeface="Calibri"/>
                <a:cs typeface="Times New Roman"/>
              </a:rPr>
              <a:t>В Древней Руси носили верхнюю одежду с очень длинными рукавами, которые перед работой засучивали (</a:t>
            </a:r>
            <a:r>
              <a:rPr lang="ru-RU" dirty="0" smtClean="0">
                <a:solidFill>
                  <a:srgbClr val="222222"/>
                </a:solidFill>
                <a:latin typeface="Tahoma"/>
                <a:ea typeface="Calibri"/>
                <a:cs typeface="Times New Roman"/>
              </a:rPr>
              <a:t>отсюда </a:t>
            </a:r>
            <a:r>
              <a:rPr lang="ru-RU" i="1" dirty="0" smtClean="0">
                <a:solidFill>
                  <a:srgbClr val="222222"/>
                </a:solidFill>
                <a:latin typeface="Tahoma"/>
                <a:ea typeface="Calibri"/>
                <a:cs typeface="Times New Roman"/>
              </a:rPr>
              <a:t>засучив </a:t>
            </a:r>
            <a:r>
              <a:rPr lang="ru-RU" i="1" dirty="0">
                <a:solidFill>
                  <a:srgbClr val="222222"/>
                </a:solidFill>
                <a:latin typeface="Tahoma"/>
                <a:ea typeface="Calibri"/>
                <a:cs typeface="Times New Roman"/>
              </a:rPr>
              <a:t>рукава</a:t>
            </a:r>
            <a:r>
              <a:rPr lang="ru-RU" dirty="0">
                <a:solidFill>
                  <a:srgbClr val="222222"/>
                </a:solidFill>
                <a:latin typeface="Tahoma"/>
                <a:ea typeface="Calibri"/>
                <a:cs typeface="Times New Roman"/>
              </a:rPr>
              <a:t> – «усердно приниматься за дело».) Со спущенными длинными рукавами работать было неудобно, так как они очень мешали. Отсюда и возник </a:t>
            </a:r>
            <a:r>
              <a:rPr lang="ru-RU" dirty="0" smtClean="0">
                <a:solidFill>
                  <a:srgbClr val="222222"/>
                </a:solidFill>
                <a:latin typeface="Tahoma"/>
                <a:ea typeface="Calibri"/>
                <a:cs typeface="Times New Roman"/>
              </a:rPr>
              <a:t>фразеологизм</a:t>
            </a:r>
            <a:endParaRPr lang="ru-RU" sz="28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4098" name="Picture 2" descr="C:\Users\Феликс\Рабочий стол\76159405_rbydr128-e13362170789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420888"/>
            <a:ext cx="1944216" cy="3178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428874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Другая 1">
      <a:dk1>
        <a:srgbClr val="B45F06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B45F0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350</TotalTime>
  <Words>381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Кутюр</vt:lpstr>
      <vt:lpstr>Презентация PowerPoint</vt:lpstr>
      <vt:lpstr>План нашей работы:</vt:lpstr>
      <vt:lpstr>Презентация PowerPoint</vt:lpstr>
      <vt:lpstr>Значение</vt:lpstr>
      <vt:lpstr>Наш рисунок</vt:lpstr>
      <vt:lpstr>Фразеологический словарик</vt:lpstr>
      <vt:lpstr>Учебный фразеологический словарь </vt:lpstr>
      <vt:lpstr>Фразеологический словарь русского языка</vt:lpstr>
      <vt:lpstr>История происхождение</vt:lpstr>
      <vt:lpstr>Аналог из других языков</vt:lpstr>
      <vt:lpstr>Аналог из других языков</vt:lpstr>
      <vt:lpstr>Источники: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Феликс</cp:lastModifiedBy>
  <cp:revision>18</cp:revision>
  <dcterms:modified xsi:type="dcterms:W3CDTF">2015-01-15T17:14:27Z</dcterms:modified>
</cp:coreProperties>
</file>