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kosmos50.3dn.ru/index/belka_i_strelka/0-7" TargetMode="External"/><Relationship Id="rId7" Type="http://schemas.openxmlformats.org/officeDocument/2006/relationships/hyperlink" Target="http://zateevo.ru/?section=page&amp;alias=leonov_biograf" TargetMode="External"/><Relationship Id="rId2" Type="http://schemas.openxmlformats.org/officeDocument/2006/relationships/hyperlink" Target="http://ru.wikipedia.org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pace.hobby.ru/korolev.html" TargetMode="External"/><Relationship Id="rId5" Type="http://schemas.openxmlformats.org/officeDocument/2006/relationships/hyperlink" Target="http://tri1.ru/ps/03" TargetMode="External"/><Relationship Id="rId4" Type="http://schemas.openxmlformats.org/officeDocument/2006/relationships/hyperlink" Target="http://dic.academic.ru/dic.nsf/ruwiki/10528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2561456"/>
          </a:xfrm>
        </p:spPr>
        <p:txBody>
          <a:bodyPr/>
          <a:lstStyle/>
          <a:p>
            <a:r>
              <a:rPr lang="ru-RU" dirty="0" smtClean="0"/>
              <a:t>Первый полет в космос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1080120"/>
          </a:xfrm>
        </p:spPr>
        <p:txBody>
          <a:bodyPr/>
          <a:lstStyle/>
          <a:p>
            <a:pPr lvl="0" algn="r">
              <a:spcBef>
                <a:spcPts val="0"/>
              </a:spcBef>
              <a:buClrTx/>
              <a:buSzTx/>
            </a:pP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Презентацию подготовила:</a:t>
            </a:r>
          </a:p>
          <a:p>
            <a:pPr lvl="0" algn="r">
              <a:spcBef>
                <a:spcPts val="0"/>
              </a:spcBef>
              <a:buClrTx/>
              <a:buSzTx/>
            </a:pPr>
            <a:r>
              <a:rPr lang="ru-RU" sz="1800" b="1" dirty="0" err="1">
                <a:solidFill>
                  <a:schemeClr val="bg2">
                    <a:lumMod val="50000"/>
                  </a:schemeClr>
                </a:solidFill>
                <a:latin typeface="Calibri"/>
              </a:rPr>
              <a:t>Варданян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 Наталья Александровна</a:t>
            </a:r>
          </a:p>
          <a:p>
            <a:pPr lvl="0" algn="r">
              <a:spcBef>
                <a:spcPts val="0"/>
              </a:spcBef>
              <a:buClrTx/>
              <a:buSzTx/>
            </a:pP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МБОУ «Прогимназия №1» </a:t>
            </a:r>
            <a:r>
              <a:rPr lang="ru-RU" sz="1800" b="1" dirty="0" err="1">
                <a:solidFill>
                  <a:schemeClr val="bg2">
                    <a:lumMod val="50000"/>
                  </a:schemeClr>
                </a:solidFill>
                <a:latin typeface="Calibri"/>
              </a:rPr>
              <a:t>г.Воркута</a:t>
            </a:r>
            <a:endParaRPr lang="ru-RU" sz="1800" b="1" dirty="0">
              <a:solidFill>
                <a:schemeClr val="bg2">
                  <a:lumMod val="50000"/>
                </a:schemeClr>
              </a:solidFill>
              <a:latin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4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463602" cy="1499766"/>
          </a:xfrm>
        </p:spPr>
        <p:txBody>
          <a:bodyPr>
            <a:normAutofit/>
          </a:bodyPr>
          <a:lstStyle/>
          <a:p>
            <a:pPr algn="ctr"/>
            <a:r>
              <a:rPr lang="vi-VN" sz="2800" b="1" dirty="0" smtClean="0">
                <a:solidFill>
                  <a:srgbClr val="252525"/>
                </a:solidFill>
                <a:effectLst/>
                <a:latin typeface="+mn-lt"/>
              </a:rPr>
              <a:t>Серг</a:t>
            </a:r>
            <a:r>
              <a:rPr lang="ru-RU" sz="2800" b="1" dirty="0" smtClean="0">
                <a:solidFill>
                  <a:srgbClr val="252525"/>
                </a:solidFill>
                <a:effectLst/>
                <a:latin typeface="+mn-lt"/>
              </a:rPr>
              <a:t>е</a:t>
            </a:r>
            <a:r>
              <a:rPr lang="vi-VN" sz="2800" b="1" dirty="0" smtClean="0">
                <a:solidFill>
                  <a:srgbClr val="252525"/>
                </a:solidFill>
                <a:effectLst/>
                <a:latin typeface="+mn-lt"/>
              </a:rPr>
              <a:t>й Павлович </a:t>
            </a:r>
            <a:r>
              <a:rPr lang="vi-VN" sz="2800" b="1" dirty="0">
                <a:solidFill>
                  <a:srgbClr val="252525"/>
                </a:solidFill>
                <a:effectLst/>
                <a:latin typeface="+mn-lt"/>
              </a:rPr>
              <a:t>Королёв</a:t>
            </a:r>
            <a:endParaRPr lang="ru-RU" sz="28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988840"/>
            <a:ext cx="2674640" cy="413732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347864" y="273050"/>
            <a:ext cx="5338936" cy="5853113"/>
          </a:xfrm>
        </p:spPr>
        <p:txBody>
          <a:bodyPr>
            <a:normAutofit fontScale="92500" lnSpcReduction="10000"/>
          </a:bodyPr>
          <a:lstStyle/>
          <a:p>
            <a:endParaRPr lang="ru-RU" sz="800" dirty="0" smtClean="0">
              <a:solidFill>
                <a:schemeClr val="bg2">
                  <a:lumMod val="50000"/>
                </a:schemeClr>
              </a:solidFill>
              <a:latin typeface="Arimo"/>
            </a:endParaRPr>
          </a:p>
          <a:p>
            <a:pPr marL="137160" indent="0" algn="ctr">
              <a:buNone/>
            </a:pPr>
            <a:r>
              <a:rPr lang="ru-RU" b="1" dirty="0" smtClean="0"/>
              <a:t>Советский </a:t>
            </a:r>
            <a:r>
              <a:rPr lang="ru-RU" b="1" dirty="0"/>
              <a:t>учёный</a:t>
            </a:r>
            <a:r>
              <a:rPr lang="ru-RU" b="1" dirty="0" smtClean="0"/>
              <a:t>,</a:t>
            </a:r>
          </a:p>
          <a:p>
            <a:pPr marL="137160" indent="0" algn="ctr">
              <a:buNone/>
            </a:pPr>
            <a:r>
              <a:rPr lang="ru-RU" b="1" dirty="0" smtClean="0"/>
              <a:t> </a:t>
            </a:r>
            <a:r>
              <a:rPr lang="ru-RU" b="1" dirty="0"/>
              <a:t>конструктор и организатор производства </a:t>
            </a:r>
            <a:endParaRPr lang="ru-RU" b="1" dirty="0" smtClean="0"/>
          </a:p>
          <a:p>
            <a:pPr marL="137160" indent="0" algn="ctr">
              <a:buNone/>
            </a:pPr>
            <a:r>
              <a:rPr lang="ru-RU" b="1" dirty="0" smtClean="0"/>
              <a:t>ракетно-космической </a:t>
            </a:r>
            <a:r>
              <a:rPr lang="ru-RU" b="1" dirty="0"/>
              <a:t>техники и ракетного </a:t>
            </a:r>
            <a:r>
              <a:rPr lang="ru-RU" b="1" dirty="0" smtClean="0"/>
              <a:t>оружия СССР</a:t>
            </a:r>
            <a:r>
              <a:rPr lang="ru-RU" b="1" dirty="0"/>
              <a:t>, основоположник </a:t>
            </a:r>
            <a:r>
              <a:rPr lang="ru-RU" b="1" dirty="0" smtClean="0"/>
              <a:t>практической космонавтики.</a:t>
            </a:r>
          </a:p>
          <a:p>
            <a:pPr marL="137160" indent="0" algn="ctr">
              <a:buNone/>
            </a:pPr>
            <a:endParaRPr lang="ru-RU" b="1" dirty="0" smtClean="0"/>
          </a:p>
          <a:p>
            <a:pPr marL="137160" indent="0" algn="ctr">
              <a:buNone/>
            </a:pPr>
            <a:r>
              <a:rPr lang="ru-RU" b="1" dirty="0"/>
              <a:t>Благодаря реализации его идей был осуществлён запуск </a:t>
            </a:r>
            <a:r>
              <a:rPr lang="ru-RU" b="1" dirty="0" smtClean="0"/>
              <a:t>первого искусственного </a:t>
            </a:r>
            <a:r>
              <a:rPr lang="ru-RU" b="1" dirty="0"/>
              <a:t>спутника </a:t>
            </a:r>
            <a:r>
              <a:rPr lang="ru-RU" b="1" dirty="0" smtClean="0"/>
              <a:t>Земли</a:t>
            </a:r>
            <a:r>
              <a:rPr lang="ru-RU" b="1" dirty="0"/>
              <a:t> и первого космонавта Юрия Гагарина.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23812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5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931814"/>
          </a:xfrm>
        </p:spPr>
        <p:txBody>
          <a:bodyPr>
            <a:normAutofit/>
          </a:bodyPr>
          <a:lstStyle/>
          <a:p>
            <a:pPr algn="ctr"/>
            <a:r>
              <a:rPr lang="vi-VN" sz="2800" b="1" dirty="0" smtClean="0">
                <a:solidFill>
                  <a:srgbClr val="252525"/>
                </a:solidFill>
                <a:effectLst/>
                <a:latin typeface="+mn-lt"/>
              </a:rPr>
              <a:t>Алексей Архипович Леонов</a:t>
            </a:r>
            <a:endParaRPr lang="ru-RU" sz="28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564904"/>
            <a:ext cx="3008313" cy="35612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u="sng" dirty="0" smtClean="0">
              <a:latin typeface="Arimo"/>
            </a:endParaRPr>
          </a:p>
          <a:p>
            <a:pPr marL="137160" indent="0" algn="ctr">
              <a:buNone/>
            </a:pPr>
            <a:r>
              <a:rPr lang="ru-RU" b="1" dirty="0" smtClean="0"/>
              <a:t>Советский космонавт,</a:t>
            </a:r>
          </a:p>
          <a:p>
            <a:pPr marL="137160" indent="0" algn="ctr">
              <a:buNone/>
            </a:pPr>
            <a:r>
              <a:rPr lang="ru-RU" b="1" dirty="0" smtClean="0"/>
              <a:t> первый человек, </a:t>
            </a:r>
          </a:p>
          <a:p>
            <a:pPr marL="137160" indent="0" algn="ctr">
              <a:buNone/>
            </a:pPr>
            <a:r>
              <a:rPr lang="ru-RU" b="1" dirty="0" smtClean="0"/>
              <a:t>вышедший в открытый космос.</a:t>
            </a:r>
          </a:p>
          <a:p>
            <a:pPr marL="137160" indent="0" algn="ctr">
              <a:buNone/>
            </a:pPr>
            <a:endParaRPr lang="ru-RU" b="1" dirty="0" smtClean="0"/>
          </a:p>
          <a:p>
            <a:pPr marL="137160" indent="0" algn="ctr">
              <a:buNone/>
            </a:pPr>
            <a:r>
              <a:rPr lang="ru-RU" b="1" dirty="0" smtClean="0"/>
              <a:t>18 </a:t>
            </a:r>
            <a:r>
              <a:rPr lang="ru-RU" b="1" dirty="0"/>
              <a:t>марта 1965 года во время полёта корабля «Восход-2» с экипажем из двух </a:t>
            </a:r>
            <a:r>
              <a:rPr lang="ru-RU" b="1" dirty="0" smtClean="0"/>
              <a:t>человек, космонавт </a:t>
            </a:r>
            <a:r>
              <a:rPr lang="ru-RU" b="1" dirty="0"/>
              <a:t> А. А. </a:t>
            </a:r>
            <a:r>
              <a:rPr lang="ru-RU" b="1" dirty="0" smtClean="0"/>
              <a:t>Леонов в </a:t>
            </a:r>
            <a:r>
              <a:rPr lang="ru-RU" b="1" dirty="0"/>
              <a:t>скафандре вышел через шлюзовую камеру и находился вне корабля около 20 минут.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21717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23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pPr lvl="0" algn="l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Ссылки на материал</a:t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u="sng" dirty="0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  <a:hlinkClick r:id="rId2"/>
              </a:rPr>
              <a:t>http://ru.wikipedia.org</a:t>
            </a:r>
            <a:r>
              <a:rPr lang="ru-RU" sz="2000" u="sng" dirty="0" smtClean="0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  <a:hlinkClick r:id="rId2"/>
              </a:rPr>
              <a:t>/</a:t>
            </a:r>
            <a:r>
              <a:rPr lang="ru-RU" sz="2000" u="sng" dirty="0" smtClean="0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 -  слайд  1, 5, 9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000" u="sng" dirty="0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  <a:hlinkClick r:id="rId3"/>
              </a:rPr>
              <a:t>http://</a:t>
            </a:r>
            <a:r>
              <a:rPr lang="ru-RU" sz="2000" u="sng" dirty="0" smtClean="0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  <a:hlinkClick r:id="rId3"/>
              </a:rPr>
              <a:t>kosmos50.3dn.ru/index/belka_i_strelka/0-7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 - слайд 5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000" u="sng" dirty="0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  <a:hlinkClick r:id="rId4"/>
              </a:rPr>
              <a:t>http://</a:t>
            </a:r>
            <a:r>
              <a:rPr lang="ru-RU" sz="2000" u="sng" dirty="0" smtClean="0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  <a:hlinkClick r:id="rId4"/>
              </a:rPr>
              <a:t>dic.academic.ru/dic.nsf/ruwiki/105280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 -  слайд 5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000" u="sng" dirty="0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  <a:hlinkClick r:id="rId5"/>
              </a:rPr>
              <a:t>http://</a:t>
            </a:r>
            <a:r>
              <a:rPr lang="ru-RU" sz="2000" u="sng" dirty="0" smtClean="0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  <a:hlinkClick r:id="rId5"/>
              </a:rPr>
              <a:t>tri1.ru/ps/03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  - слайд 8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000" u="sng" dirty="0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  <a:hlinkClick r:id="rId6"/>
              </a:rPr>
              <a:t>http://</a:t>
            </a:r>
            <a:r>
              <a:rPr lang="ru-RU" sz="2000" u="sng" dirty="0" smtClean="0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  <a:hlinkClick r:id="rId6"/>
              </a:rPr>
              <a:t>space.hobby.ru/korolev.html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 - слайд 10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000" u="sng" dirty="0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  <a:hlinkClick r:id="rId7"/>
              </a:rPr>
              <a:t>http://zateevo.ru/?</a:t>
            </a:r>
            <a:r>
              <a:rPr lang="ru-RU" sz="2000" u="sng" dirty="0" smtClean="0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  <a:hlinkClick r:id="rId7"/>
              </a:rPr>
              <a:t>section=page&amp;alias=leonov_biograf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 -  слайд 11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2000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3569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effectLst/>
                <a:latin typeface="Calibri" panose="020F0502020204030204" pitchFamily="34" charset="0"/>
              </a:rPr>
              <a:t/>
            </a:r>
            <a:br>
              <a:rPr lang="ru-RU" sz="2800" dirty="0" smtClean="0">
                <a:solidFill>
                  <a:schemeClr val="tx2">
                    <a:lumMod val="10000"/>
                  </a:schemeClr>
                </a:solidFill>
                <a:effectLst/>
                <a:latin typeface="Calibri" panose="020F0502020204030204" pitchFamily="34" charset="0"/>
              </a:rPr>
            </a:br>
            <a:r>
              <a:rPr lang="ru-RU" sz="2800" dirty="0">
                <a:solidFill>
                  <a:schemeClr val="tx2">
                    <a:lumMod val="10000"/>
                  </a:schemeClr>
                </a:solidFill>
                <a:effectLst/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chemeClr val="tx2">
                    <a:lumMod val="10000"/>
                  </a:schemeClr>
                </a:solidFill>
                <a:effectLst/>
                <a:latin typeface="Calibri" panose="020F0502020204030204" pitchFamily="34" charset="0"/>
              </a:rPr>
            </a:b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effectLst/>
                <a:latin typeface="Calibri" panose="020F0502020204030204" pitchFamily="34" charset="0"/>
              </a:rPr>
              <a:t/>
            </a:r>
            <a:br>
              <a:rPr lang="ru-RU" sz="2800" dirty="0" smtClean="0">
                <a:solidFill>
                  <a:schemeClr val="tx2">
                    <a:lumMod val="10000"/>
                  </a:schemeClr>
                </a:solidFill>
                <a:effectLst/>
                <a:latin typeface="Calibri" panose="020F0502020204030204" pitchFamily="34" charset="0"/>
              </a:rPr>
            </a:b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  <a:t>Белка и Стрелка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31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  <a:t>Советские собаки – космонавты , первые животные, совершившие орбитальный космический полет и вернувшиеся на землю невредимыми.</a:t>
            </a:r>
            <a:endParaRPr lang="ru-RU" sz="3100" dirty="0">
              <a:solidFill>
                <a:schemeClr val="bg2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0044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D:\1 ГПД\1 Читалкин\полет в космос\белка и стрел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907999"/>
            <a:ext cx="36195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264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Полет проходил на корабле «Спутник - 5». Старт состоялся 19 августа 1960 года, полет продолжался более 25 часов, за это время корабль совершил 17 полных витков вокруг земли. </a:t>
            </a:r>
            <a:endParaRPr lang="ru-RU" sz="3200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8162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6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Segoe UI Symbol" panose="020B0502040204020203" pitchFamily="34" charset="0"/>
              </a:rPr>
              <a:t>Основной целью эксперимента </a:t>
            </a: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Segoe UI Symbol" panose="020B0502040204020203" pitchFamily="34" charset="0"/>
              </a:rPr>
              <a:t>было </a:t>
            </a:r>
            <a:r>
              <a:rPr lang="ru-RU" sz="26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Segoe UI Symbol" panose="020B0502040204020203" pitchFamily="34" charset="0"/>
              </a:rPr>
              <a:t>исследование влияния факторов космического полёта на организм животных и других биологических объектов (</a:t>
            </a: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Segoe UI Symbol" panose="020B0502040204020203" pitchFamily="34" charset="0"/>
              </a:rPr>
              <a:t>перегрузка, </a:t>
            </a:r>
            <a:r>
              <a:rPr lang="ru-RU" sz="26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Segoe UI Symbol" panose="020B0502040204020203" pitchFamily="34" charset="0"/>
              </a:rPr>
              <a:t>длительная невесомость, переход от перегрузок к невесомости и обратно), изучение действия </a:t>
            </a: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Segoe UI Symbol" panose="020B0502040204020203" pitchFamily="34" charset="0"/>
              </a:rPr>
              <a:t>космической </a:t>
            </a:r>
            <a:r>
              <a:rPr lang="ru-RU" sz="26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Segoe UI Symbol" panose="020B0502040204020203" pitchFamily="34" charset="0"/>
              </a:rPr>
              <a:t>радиации на животные и растительные организмы, безопасность полёта и благополучное возвращение на Землю. </a:t>
            </a:r>
            <a:br>
              <a:rPr lang="ru-RU" sz="26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Segoe UI Symbol" panose="020B0502040204020203" pitchFamily="34" charset="0"/>
              </a:rPr>
            </a:br>
            <a:endParaRPr lang="ru-RU" sz="2600" dirty="0">
              <a:solidFill>
                <a:schemeClr val="bg2">
                  <a:lumMod val="50000"/>
                </a:schemeClr>
              </a:solidFill>
              <a:latin typeface="+mn-lt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49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762872" cy="5505475"/>
          </a:xfrm>
        </p:spPr>
        <p:txBody>
          <a:bodyPr>
            <a:normAutofit fontScale="55000" lnSpcReduction="20000"/>
          </a:bodyPr>
          <a:lstStyle/>
          <a:p>
            <a:pPr marL="13716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200" b="1" dirty="0">
                <a:solidFill>
                  <a:srgbClr val="000000"/>
                </a:solidFill>
                <a:ea typeface="Calibri"/>
                <a:cs typeface="Times New Roman"/>
              </a:rPr>
              <a:t>Новость об удачном полёте Белки и Стрелки в космос мгновенно облетела весь мир. </a:t>
            </a:r>
            <a:r>
              <a:rPr lang="ru-RU" sz="4200" b="1" dirty="0" smtClean="0">
                <a:solidFill>
                  <a:srgbClr val="000000"/>
                </a:solidFill>
                <a:ea typeface="Calibri"/>
                <a:cs typeface="Times New Roman"/>
              </a:rPr>
              <a:t>Легендарные </a:t>
            </a:r>
            <a:r>
              <a:rPr lang="ru-RU" sz="4200" b="1" dirty="0">
                <a:solidFill>
                  <a:srgbClr val="000000"/>
                </a:solidFill>
                <a:ea typeface="Calibri"/>
                <a:cs typeface="Times New Roman"/>
              </a:rPr>
              <a:t>собаки сразу же стали всеобщими любимицами. Позднее о Белке и Стрелке были написаны книги, снято </a:t>
            </a:r>
            <a:r>
              <a:rPr lang="ru-RU" sz="4200" b="1" dirty="0" smtClean="0">
                <a:solidFill>
                  <a:srgbClr val="000000"/>
                </a:solidFill>
                <a:ea typeface="Calibri"/>
                <a:cs typeface="Times New Roman"/>
              </a:rPr>
              <a:t>множество документальных </a:t>
            </a:r>
            <a:r>
              <a:rPr lang="ru-RU" sz="4200" b="1" dirty="0">
                <a:solidFill>
                  <a:srgbClr val="000000"/>
                </a:solidFill>
                <a:ea typeface="Calibri"/>
                <a:cs typeface="Times New Roman"/>
              </a:rPr>
              <a:t>и анимационных фильмов. Выпускались памятные почтовые марки с их изображениями.</a:t>
            </a:r>
            <a:endParaRPr lang="ru-RU" sz="4200" b="1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436096" y="404664"/>
            <a:ext cx="3250704" cy="5976664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699" y="4725144"/>
            <a:ext cx="28575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226" y="2792248"/>
            <a:ext cx="1830445" cy="185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79" y="483340"/>
            <a:ext cx="1594878" cy="222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68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Calibri"/>
              </a:rPr>
              <a:t>В настоящее время 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Calibri"/>
                <a:cs typeface="Times New Roman"/>
              </a:rPr>
              <a:t>чучела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Calibri"/>
              </a:rPr>
              <a:t> этих собак находятся в 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Calibri"/>
                <a:cs typeface="Times New Roman"/>
              </a:rPr>
              <a:t>Мемориальном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Calibri"/>
                <a:cs typeface="Times New Roman"/>
              </a:rPr>
              <a:t>музее космонавтики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Calibri"/>
              </a:rPr>
              <a:t> в Москве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044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492896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83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/>
          <a:lstStyle/>
          <a:p>
            <a:r>
              <a:rPr lang="ru-RU" dirty="0" smtClean="0"/>
              <a:t>Первый полет</a:t>
            </a:r>
            <a:br>
              <a:rPr lang="ru-RU" dirty="0" smtClean="0"/>
            </a:br>
            <a:r>
              <a:rPr lang="ru-RU" dirty="0" smtClean="0"/>
              <a:t> человека в космос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20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620688"/>
            <a:ext cx="2952328" cy="1584176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Юрий Алексеевич Гагарин</a:t>
            </a:r>
            <a:endParaRPr lang="ru-RU" sz="2800" b="1" dirty="0">
              <a:solidFill>
                <a:schemeClr val="tx2">
                  <a:lumMod val="10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3212976"/>
            <a:ext cx="3008313" cy="29131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575050" y="332656"/>
            <a:ext cx="5111750" cy="5793507"/>
          </a:xfrm>
        </p:spPr>
        <p:txBody>
          <a:bodyPr>
            <a:normAutofit fontScale="92500" lnSpcReduction="10000"/>
          </a:bodyPr>
          <a:lstStyle/>
          <a:p>
            <a:endParaRPr lang="ru-RU" sz="2500" dirty="0" smtClean="0">
              <a:ln w="6350">
                <a:noFill/>
              </a:ln>
              <a:solidFill>
                <a:srgbClr val="073E87">
                  <a:lumMod val="50000"/>
                </a:srgbClr>
              </a:solidFill>
              <a:latin typeface="Times New Roman"/>
              <a:ea typeface="Calibri"/>
              <a:cs typeface="Times New Roman"/>
            </a:endParaRPr>
          </a:p>
          <a:p>
            <a:pPr marL="137160" indent="0" algn="ctr">
              <a:buNone/>
            </a:pPr>
            <a:r>
              <a:rPr lang="ru-RU" sz="2500" b="1" dirty="0" smtClean="0">
                <a:ln w="6350">
                  <a:noFill/>
                </a:ln>
                <a:ea typeface="Calibri"/>
                <a:cs typeface="Times New Roman"/>
              </a:rPr>
              <a:t>12 </a:t>
            </a:r>
            <a:r>
              <a:rPr lang="ru-RU" sz="2500" b="1" dirty="0">
                <a:ln w="6350">
                  <a:noFill/>
                </a:ln>
                <a:ea typeface="Calibri"/>
                <a:cs typeface="Times New Roman"/>
              </a:rPr>
              <a:t>апреля 1961 года Юрий Гагарин стал первым человеком, совершившим полёт </a:t>
            </a:r>
            <a:r>
              <a:rPr lang="ru-RU" sz="2500" b="1" dirty="0" smtClean="0">
                <a:ln w="6350">
                  <a:noFill/>
                </a:ln>
                <a:ea typeface="Calibri"/>
                <a:cs typeface="Times New Roman"/>
              </a:rPr>
              <a:t>в</a:t>
            </a:r>
          </a:p>
          <a:p>
            <a:pPr marL="137160" indent="0" algn="ctr">
              <a:buNone/>
            </a:pPr>
            <a:r>
              <a:rPr lang="ru-RU" sz="2500" b="1" dirty="0">
                <a:ln w="6350">
                  <a:noFill/>
                </a:ln>
                <a:ea typeface="Calibri"/>
                <a:cs typeface="Times New Roman"/>
              </a:rPr>
              <a:t> космическое пространство. После 108 минут пребывания в космосе, Гагарин успешно приземлился в Саратовской области. Начиная с </a:t>
            </a:r>
            <a:endParaRPr lang="ru-RU" sz="2500" b="1" dirty="0" smtClean="0">
              <a:ln w="6350">
                <a:noFill/>
              </a:ln>
              <a:ea typeface="Calibri"/>
              <a:cs typeface="Times New Roman"/>
            </a:endParaRPr>
          </a:p>
          <a:p>
            <a:pPr marL="137160" indent="0" algn="ctr">
              <a:buNone/>
            </a:pPr>
            <a:r>
              <a:rPr lang="ru-RU" sz="2500" b="1" dirty="0" smtClean="0">
                <a:ln w="6350">
                  <a:noFill/>
                </a:ln>
                <a:ea typeface="Calibri"/>
                <a:cs typeface="Times New Roman"/>
              </a:rPr>
              <a:t>12 </a:t>
            </a:r>
            <a:r>
              <a:rPr lang="ru-RU" sz="2500" b="1" dirty="0">
                <a:ln w="6350">
                  <a:noFill/>
                </a:ln>
                <a:ea typeface="Calibri"/>
                <a:cs typeface="Times New Roman"/>
              </a:rPr>
              <a:t>апреля 1962 года, день полёта Гагарина в космос был объявлен праздником — </a:t>
            </a:r>
            <a:br>
              <a:rPr lang="ru-RU" sz="2500" b="1" dirty="0">
                <a:ln w="6350">
                  <a:noFill/>
                </a:ln>
                <a:ea typeface="Calibri"/>
                <a:cs typeface="Times New Roman"/>
              </a:rPr>
            </a:br>
            <a:r>
              <a:rPr lang="ru-RU" sz="3200" b="1" u="sng" dirty="0">
                <a:ln w="6350">
                  <a:noFill/>
                </a:ln>
                <a:solidFill>
                  <a:srgbClr val="FF0000"/>
                </a:solidFill>
                <a:ea typeface="Calibri"/>
                <a:cs typeface="Times New Roman"/>
              </a:rPr>
              <a:t>Днём космонавтики</a:t>
            </a:r>
            <a:r>
              <a:rPr lang="ru-RU" sz="2000" b="1" dirty="0">
                <a:ln w="6350">
                  <a:noFill/>
                </a:ln>
                <a:ea typeface="Calibri"/>
                <a:cs typeface="Times New Roman"/>
              </a:rPr>
              <a:t/>
            </a:r>
            <a:br>
              <a:rPr lang="ru-RU" sz="2000" b="1" dirty="0">
                <a:ln w="6350">
                  <a:noFill/>
                </a:ln>
                <a:ea typeface="Calibri"/>
                <a:cs typeface="Times New Roman"/>
              </a:rPr>
            </a:br>
            <a:endParaRPr lang="ru-RU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23812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63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2204864"/>
            <a:ext cx="3008313" cy="39212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z="2800" dirty="0" smtClean="0">
              <a:latin typeface="Times New Roman"/>
              <a:ea typeface="Calibri"/>
              <a:cs typeface="Times New Roman"/>
            </a:endParaRPr>
          </a:p>
          <a:p>
            <a:endParaRPr lang="ru-RU" sz="2800" dirty="0">
              <a:latin typeface="Times New Roman"/>
              <a:ea typeface="Calibri"/>
              <a:cs typeface="Times New Roman"/>
            </a:endParaRPr>
          </a:p>
          <a:p>
            <a:endParaRPr lang="ru-RU" sz="2800" dirty="0" smtClean="0">
              <a:latin typeface="Times New Roman"/>
              <a:ea typeface="Calibri"/>
              <a:cs typeface="Times New Roman"/>
            </a:endParaRPr>
          </a:p>
          <a:p>
            <a:pPr marL="137160" indent="0" algn="ctr">
              <a:buNone/>
            </a:pPr>
            <a:r>
              <a:rPr lang="ru-RU" sz="2800" b="1" dirty="0" smtClean="0">
                <a:ea typeface="Calibri"/>
                <a:cs typeface="Times New Roman"/>
              </a:rPr>
              <a:t>Ракета-носитель Восток </a:t>
            </a:r>
            <a:r>
              <a:rPr lang="ru-RU" sz="2800" b="1" dirty="0" smtClean="0">
                <a:ea typeface="Calibri"/>
              </a:rPr>
              <a:t>с </a:t>
            </a:r>
            <a:r>
              <a:rPr lang="ru-RU" sz="2800" b="1" dirty="0">
                <a:ea typeface="Calibri"/>
              </a:rPr>
              <a:t>кораблём «</a:t>
            </a:r>
            <a:r>
              <a:rPr lang="ru-RU" sz="2800" b="1" dirty="0">
                <a:ea typeface="Calibri"/>
                <a:cs typeface="Times New Roman"/>
              </a:rPr>
              <a:t>Восток-1</a:t>
            </a:r>
            <a:r>
              <a:rPr lang="ru-RU" sz="2800" b="1" dirty="0">
                <a:ea typeface="Calibri"/>
              </a:rPr>
              <a:t>», на борту которого находился Гагарин, была запущена с космодрома </a:t>
            </a:r>
            <a:r>
              <a:rPr lang="ru-RU" sz="2800" b="1" dirty="0">
                <a:ea typeface="Calibri"/>
                <a:cs typeface="Times New Roman"/>
              </a:rPr>
              <a:t>Байконур</a:t>
            </a:r>
            <a:r>
              <a:rPr lang="ru-RU" sz="2800" b="1" dirty="0">
                <a:ea typeface="Calibri"/>
              </a:rPr>
              <a:t>.</a:t>
            </a:r>
            <a:endParaRPr lang="ru-RU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38" y="1556792"/>
            <a:ext cx="23812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093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395</TotalTime>
  <Words>172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Первый полет в космос</vt:lpstr>
      <vt:lpstr>   Белка и Стрелка  Советские собаки – космонавты , первые животные, совершившие орбитальный космический полет и вернувшиеся на землю невредимыми.</vt:lpstr>
      <vt:lpstr>Полет проходил на корабле «Спутник - 5». Старт состоялся 19 августа 1960 года, полет продолжался более 25 часов, за это время корабль совершил 17 полных витков вокруг земли. </vt:lpstr>
      <vt:lpstr>Основной целью эксперимента было исследование влияния факторов космического полёта на организм животных и других биологических объектов (перегрузка, длительная невесомость, переход от перегрузок к невесомости и обратно), изучение действия космической радиации на животные и растительные организмы, безопасность полёта и благополучное возвращение на Землю.  </vt:lpstr>
      <vt:lpstr>Презентация PowerPoint</vt:lpstr>
      <vt:lpstr>В настоящее время чучела этих собак находятся в Мемориальном музее космонавтики в Москве</vt:lpstr>
      <vt:lpstr>Первый полет  человека в космос</vt:lpstr>
      <vt:lpstr>Юрий Алексеевич Гагарин</vt:lpstr>
      <vt:lpstr>Презентация PowerPoint</vt:lpstr>
      <vt:lpstr>Сергей Павлович Королёв</vt:lpstr>
      <vt:lpstr>Алексей Архипович Леонов</vt:lpstr>
      <vt:lpstr>Ссылки на материал http://ru.wikipedia.org/  -  слайд  1, 5, 9 http://kosmos50.3dn.ru/index/belka_i_strelka/0-7 - слайд 5 http://dic.academic.ru/dic.nsf/ruwiki/105280 -  слайд 5 http://tri1.ru/ps/03  - слайд 8 http://space.hobby.ru/korolev.html - слайд 10 http://zateevo.ru/?section=page&amp;alias=leonov_biograf -  слайд 11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Первый полет в космос</dc:title>
  <dc:creator>Наташа</dc:creator>
  <cp:lastModifiedBy>Наташа</cp:lastModifiedBy>
  <cp:revision>26</cp:revision>
  <dcterms:created xsi:type="dcterms:W3CDTF">2014-04-05T19:20:39Z</dcterms:created>
  <dcterms:modified xsi:type="dcterms:W3CDTF">2014-04-06T15:08:04Z</dcterms:modified>
</cp:coreProperties>
</file>