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4" r:id="rId4"/>
    <p:sldId id="267" r:id="rId5"/>
    <p:sldId id="276" r:id="rId6"/>
    <p:sldId id="269" r:id="rId7"/>
    <p:sldId id="270" r:id="rId8"/>
    <p:sldId id="273" r:id="rId9"/>
    <p:sldId id="27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67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74AB4B-A230-4C90-BF93-B036F03C9ED9}" type="datetimeFigureOut">
              <a:rPr lang="ru-RU"/>
              <a:pPr>
                <a:defRPr/>
              </a:pPr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0FB77E-E09F-4ED4-BBC0-94C3E2EB3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6" descr="15194720_1200725804_5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47466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Рисунок 7" descr="15194720_1200725804_5.jpg"/>
          <p:cNvPicPr>
            <a:picLocks noChangeAspect="1"/>
          </p:cNvPicPr>
          <p:nvPr userDrawn="1"/>
        </p:nvPicPr>
        <p:blipFill>
          <a:blip r:embed="rId5"/>
          <a:srcRect r="6703"/>
          <a:stretch>
            <a:fillRect/>
          </a:stretch>
        </p:blipFill>
        <p:spPr bwMode="auto">
          <a:xfrm>
            <a:off x="4716463" y="0"/>
            <a:ext cx="442753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42875" y="1916113"/>
            <a:ext cx="90011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Правописание  мягкого знака после букв шипящих в конце существительных.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 txBox="1">
            <a:spLocks noChangeArrowheads="1"/>
          </p:cNvSpPr>
          <p:nvPr/>
        </p:nvSpPr>
        <p:spPr bwMode="auto">
          <a:xfrm>
            <a:off x="1928813" y="285750"/>
            <a:ext cx="5832475" cy="500063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200" b="1">
                <a:latin typeface="Times New Roman" pitchFamily="18" charset="0"/>
                <a:cs typeface="Times New Roman" pitchFamily="18" charset="0"/>
              </a:rPr>
              <a:t>Словарная работа</a:t>
            </a:r>
          </a:p>
        </p:txBody>
      </p:sp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0" y="1285875"/>
            <a:ext cx="939641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Запишите словарные слова:</a:t>
            </a:r>
          </a:p>
          <a:p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 1 вариант –  склоняемые существительные,</a:t>
            </a:r>
          </a:p>
          <a:p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2 вариант – несклоняемые существительные.</a:t>
            </a: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179388" y="3573463"/>
            <a:ext cx="8713787" cy="1677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ru-RU" sz="36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В: 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Бассейн, корреспондент, свитер, рояль, фонари.</a:t>
            </a:r>
          </a:p>
          <a:p>
            <a:pPr marL="342900" indent="-342900">
              <a:buFontTx/>
              <a:buAutoNum type="arabicPlain"/>
            </a:pPr>
            <a:r>
              <a:rPr lang="ru-RU" sz="36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В: 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Пальто, шоссе, пианино, радио, метро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771775" y="2924175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rgbClr val="00B050"/>
                </a:solidFill>
              </a:rPr>
              <a:t>Проверьте!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5"/>
          <p:cNvSpPr txBox="1">
            <a:spLocks noChangeArrowheads="1"/>
          </p:cNvSpPr>
          <p:nvPr/>
        </p:nvSpPr>
        <p:spPr bwMode="auto">
          <a:xfrm>
            <a:off x="1908175" y="260350"/>
            <a:ext cx="5832475" cy="500063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200" b="1">
                <a:latin typeface="Times New Roman" pitchFamily="18" charset="0"/>
                <a:cs typeface="Times New Roman" pitchFamily="18" charset="0"/>
              </a:rPr>
              <a:t>Повторение изученного</a:t>
            </a:r>
          </a:p>
        </p:txBody>
      </p:sp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1763713" y="1196975"/>
            <a:ext cx="5508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Прочитайте столбики слов.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323850" y="3141663"/>
            <a:ext cx="29527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профиль</a:t>
            </a:r>
          </a:p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пальмовый</a:t>
            </a:r>
          </a:p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брать</a:t>
            </a:r>
          </a:p>
        </p:txBody>
      </p:sp>
      <p:sp>
        <p:nvSpPr>
          <p:cNvPr id="6148" name="TextBox 2"/>
          <p:cNvSpPr txBox="1">
            <a:spLocks noChangeArrowheads="1"/>
          </p:cNvSpPr>
          <p:nvPr/>
        </p:nvSpPr>
        <p:spPr bwMode="auto">
          <a:xfrm>
            <a:off x="3419475" y="3213100"/>
            <a:ext cx="237648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ателье</a:t>
            </a:r>
          </a:p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серьёзный</a:t>
            </a:r>
          </a:p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судья</a:t>
            </a:r>
          </a:p>
        </p:txBody>
      </p:sp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6443663" y="3141663"/>
            <a:ext cx="237648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беречь</a:t>
            </a:r>
          </a:p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стеречь</a:t>
            </a:r>
          </a:p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испечь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42875" y="1773238"/>
            <a:ext cx="9001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Какова роль мягкого знака в словах каждого столбика?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0" y="2205038"/>
            <a:ext cx="31321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обозначает</a:t>
            </a:r>
          </a:p>
          <a:p>
            <a:r>
              <a:rPr lang="ru-RU" sz="32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мягкость согл</a:t>
            </a:r>
            <a:r>
              <a:rPr lang="ru-RU" sz="32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2843213" y="2205038"/>
            <a:ext cx="32400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разделительный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95963" y="2205038"/>
            <a:ext cx="3527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выполняет</a:t>
            </a:r>
          </a:p>
          <a:p>
            <a:pPr algn="ctr"/>
            <a:r>
              <a:rPr lang="ru-RU" sz="32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грамм. функцию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2875" y="5157788"/>
            <a:ext cx="9001125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На что указывает мягкий знак в словах третьего</a:t>
            </a:r>
          </a:p>
          <a:p>
            <a:pPr algn="ctr"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столбика?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2875" y="5229225"/>
            <a:ext cx="9001125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Только ли в глаголах мягкий знак указывает на </a:t>
            </a:r>
          </a:p>
          <a:p>
            <a:pPr algn="ctr"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грамматический признак?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14" grpId="0"/>
      <p:bldP spid="2" grpId="0"/>
      <p:bldP spid="3" grpId="0"/>
      <p:bldP spid="4" grpId="0"/>
      <p:bldP spid="4" grpId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 txBox="1">
            <a:spLocks noChangeArrowheads="1"/>
          </p:cNvSpPr>
          <p:nvPr/>
        </p:nvSpPr>
        <p:spPr bwMode="auto">
          <a:xfrm>
            <a:off x="1835150" y="260350"/>
            <a:ext cx="5832475" cy="668338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200" b="1">
                <a:latin typeface="Times New Roman" pitchFamily="18" charset="0"/>
                <a:cs typeface="Times New Roman" pitchFamily="18" charset="0"/>
              </a:rPr>
              <a:t>Работа по теме</a:t>
            </a:r>
          </a:p>
        </p:txBody>
      </p:sp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323850" y="1196975"/>
            <a:ext cx="8640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Прочитайте тему урока: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42875" y="3068638"/>
            <a:ext cx="9001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Назовите буквы, которые обозначают шипящие звуки.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203575" y="3644900"/>
            <a:ext cx="2705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Ч, Щ, Ш, Ж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4005263"/>
            <a:ext cx="90011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Приведите примеры имён существительных с шипящими в конце.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2875" y="5084763"/>
            <a:ext cx="9001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Какой вопрос возникает?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5589588"/>
            <a:ext cx="90011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Когда пишется мягкий знак в конце существительных  после шипящих?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42875" y="1916113"/>
            <a:ext cx="90011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Правописание  мягкого знака после букв шипящих в конце существительных.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5126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 txBox="1">
            <a:spLocks noChangeArrowheads="1"/>
          </p:cNvSpPr>
          <p:nvPr/>
        </p:nvSpPr>
        <p:spPr bwMode="auto">
          <a:xfrm>
            <a:off x="1835150" y="260350"/>
            <a:ext cx="5832475" cy="668338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200" b="1">
                <a:latin typeface="Times New Roman" pitchFamily="18" charset="0"/>
                <a:cs typeface="Times New Roman" pitchFamily="18" charset="0"/>
              </a:rPr>
              <a:t>Работа по теме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42875" y="1412875"/>
            <a:ext cx="90011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Душ, ночь, ложь, страж, дочь, муж, мышь, рожь, тишь, сторож, нож, плащ, плюш, камыш, плачь, ключ, пустошь, молодёжь.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5"/>
          <p:cNvSpPr txBox="1">
            <a:spLocks noChangeArrowheads="1"/>
          </p:cNvSpPr>
          <p:nvPr/>
        </p:nvSpPr>
        <p:spPr bwMode="auto">
          <a:xfrm>
            <a:off x="1857375" y="285750"/>
            <a:ext cx="5832475" cy="500063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200" b="1">
                <a:latin typeface="Times New Roman" pitchFamily="18" charset="0"/>
                <a:cs typeface="Times New Roman" pitchFamily="18" charset="0"/>
              </a:rPr>
              <a:t>Наблюдение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2875" y="1989138"/>
            <a:ext cx="90011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Когда пишется мягкий знак на конце существительных  после шипящих?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2997200"/>
            <a:ext cx="9001125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Сформулируйте правило написания ь после шипящих</a:t>
            </a:r>
          </a:p>
          <a:p>
            <a:pPr algn="ctr"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на конце существительных. Сравните его с авторским.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2133600"/>
            <a:ext cx="9001125" cy="390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С какой новой орфограммой вы познакомились?</a:t>
            </a:r>
          </a:p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Ь после шипящих на конце существительных</a:t>
            </a:r>
          </a:p>
          <a:p>
            <a:pPr algn="ctr"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Как обнаружить в слове место этой орфограммы?</a:t>
            </a:r>
          </a:p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Есть ли на конце существительного Ч, Щ, Ш, Ж.</a:t>
            </a:r>
          </a:p>
          <a:p>
            <a:pPr algn="ctr"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Что является главным в выборе написания?</a:t>
            </a:r>
          </a:p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Род имени существительного</a:t>
            </a:r>
          </a:p>
        </p:txBody>
      </p:sp>
      <p:pic>
        <p:nvPicPr>
          <p:cNvPr id="9222" name="Picture 6" descr="002"/>
          <p:cNvPicPr>
            <a:picLocks noChangeAspect="1" noChangeArrowheads="1"/>
          </p:cNvPicPr>
          <p:nvPr/>
        </p:nvPicPr>
        <p:blipFill>
          <a:blip r:embed="rId2"/>
          <a:srcRect l="12010" t="31665" r="26839" b="33299"/>
          <a:stretch>
            <a:fillRect/>
          </a:stretch>
        </p:blipFill>
        <p:spPr bwMode="auto">
          <a:xfrm>
            <a:off x="1258888" y="1296988"/>
            <a:ext cx="7056437" cy="556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"/>
          <p:cNvSpPr txBox="1">
            <a:spLocks noChangeArrowheads="1"/>
          </p:cNvSpPr>
          <p:nvPr/>
        </p:nvSpPr>
        <p:spPr bwMode="auto">
          <a:xfrm>
            <a:off x="1835150" y="188913"/>
            <a:ext cx="6121400" cy="1223962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200" b="1">
                <a:latin typeface="Times New Roman" pitchFamily="18" charset="0"/>
                <a:cs typeface="Times New Roman" pitchFamily="18" charset="0"/>
              </a:rPr>
              <a:t>Составление алгоритма написания Ь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700338" y="333375"/>
            <a:ext cx="3889375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Это имя существительное?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>
            <a:off x="3132138" y="1268413"/>
            <a:ext cx="792162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5435600" y="1268413"/>
            <a:ext cx="936625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79388" y="1844675"/>
            <a:ext cx="3313112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Есть ли на конце 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шипящий?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830888" y="1916113"/>
            <a:ext cx="3313112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Этой орфограммы 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нет в слове.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250825" y="3357563"/>
            <a:ext cx="3313113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Это женский род?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23850" y="4797425"/>
            <a:ext cx="3313113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В начальной форме?</a:t>
            </a:r>
          </a:p>
        </p:txBody>
      </p:sp>
      <p:sp>
        <p:nvSpPr>
          <p:cNvPr id="9230" name="WordArt 14"/>
          <p:cNvSpPr>
            <a:spLocks noChangeArrowheads="1" noChangeShapeType="1" noTextEdit="1"/>
          </p:cNvSpPr>
          <p:nvPr/>
        </p:nvSpPr>
        <p:spPr bwMode="auto">
          <a:xfrm>
            <a:off x="1331913" y="6165850"/>
            <a:ext cx="4206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Ь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555875" y="1268413"/>
            <a:ext cx="695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ДА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940425" y="1268413"/>
            <a:ext cx="895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НЕТ</a:t>
            </a: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3492500" y="2349500"/>
            <a:ext cx="2232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140200" y="1844675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НЕТ</a:t>
            </a:r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H="1">
            <a:off x="1619250" y="2781300"/>
            <a:ext cx="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827088" y="2781300"/>
            <a:ext cx="695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ДА</a:t>
            </a:r>
          </a:p>
        </p:txBody>
      </p:sp>
      <p:grpSp>
        <p:nvGrpSpPr>
          <p:cNvPr id="9239" name="Group 23"/>
          <p:cNvGrpSpPr>
            <a:grpSpLocks/>
          </p:cNvGrpSpPr>
          <p:nvPr/>
        </p:nvGrpSpPr>
        <p:grpSpPr bwMode="auto">
          <a:xfrm>
            <a:off x="3635375" y="3789363"/>
            <a:ext cx="2520950" cy="1944687"/>
            <a:chOff x="2290" y="2387"/>
            <a:chExt cx="1588" cy="1225"/>
          </a:xfrm>
        </p:grpSpPr>
        <p:sp>
          <p:nvSpPr>
            <p:cNvPr id="10275" name="Line 21"/>
            <p:cNvSpPr>
              <a:spLocks noChangeShapeType="1"/>
            </p:cNvSpPr>
            <p:nvPr/>
          </p:nvSpPr>
          <p:spPr bwMode="auto">
            <a:xfrm>
              <a:off x="2290" y="2387"/>
              <a:ext cx="15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6" name="Line 22"/>
            <p:cNvSpPr>
              <a:spLocks noChangeShapeType="1"/>
            </p:cNvSpPr>
            <p:nvPr/>
          </p:nvSpPr>
          <p:spPr bwMode="auto">
            <a:xfrm>
              <a:off x="3878" y="2387"/>
              <a:ext cx="0" cy="1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427538" y="3213100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НЕТ</a:t>
            </a:r>
          </a:p>
        </p:txBody>
      </p:sp>
      <p:sp>
        <p:nvSpPr>
          <p:cNvPr id="9241" name="WordArt 25"/>
          <p:cNvSpPr>
            <a:spLocks noChangeArrowheads="1" noChangeShapeType="1" noTextEdit="1"/>
          </p:cNvSpPr>
          <p:nvPr/>
        </p:nvSpPr>
        <p:spPr bwMode="auto">
          <a:xfrm>
            <a:off x="5940425" y="5949950"/>
            <a:ext cx="4206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Ь</a:t>
            </a:r>
          </a:p>
        </p:txBody>
      </p:sp>
      <p:grpSp>
        <p:nvGrpSpPr>
          <p:cNvPr id="9244" name="Group 28"/>
          <p:cNvGrpSpPr>
            <a:grpSpLocks/>
          </p:cNvGrpSpPr>
          <p:nvPr/>
        </p:nvGrpSpPr>
        <p:grpSpPr bwMode="auto">
          <a:xfrm>
            <a:off x="5795963" y="5805488"/>
            <a:ext cx="719137" cy="720725"/>
            <a:chOff x="4468" y="2659"/>
            <a:chExt cx="453" cy="454"/>
          </a:xfrm>
        </p:grpSpPr>
        <p:sp>
          <p:nvSpPr>
            <p:cNvPr id="10273" name="Line 26"/>
            <p:cNvSpPr>
              <a:spLocks noChangeShapeType="1"/>
            </p:cNvSpPr>
            <p:nvPr/>
          </p:nvSpPr>
          <p:spPr bwMode="auto">
            <a:xfrm>
              <a:off x="4468" y="2704"/>
              <a:ext cx="453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4" name="Line 27"/>
            <p:cNvSpPr>
              <a:spLocks noChangeShapeType="1"/>
            </p:cNvSpPr>
            <p:nvPr/>
          </p:nvSpPr>
          <p:spPr bwMode="auto">
            <a:xfrm flipH="1">
              <a:off x="4468" y="2659"/>
              <a:ext cx="362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45" name="Line 29"/>
          <p:cNvSpPr>
            <a:spLocks noChangeShapeType="1"/>
          </p:cNvSpPr>
          <p:nvPr/>
        </p:nvSpPr>
        <p:spPr bwMode="auto">
          <a:xfrm flipH="1">
            <a:off x="1547813" y="4292600"/>
            <a:ext cx="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684213" y="4292600"/>
            <a:ext cx="695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ДА</a:t>
            </a:r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 flipH="1">
            <a:off x="1476375" y="5661025"/>
            <a:ext cx="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3708400" y="5084763"/>
            <a:ext cx="23764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4572000" y="4508500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НЕТ</a:t>
            </a:r>
          </a:p>
        </p:txBody>
      </p:sp>
      <p:sp>
        <p:nvSpPr>
          <p:cNvPr id="9250" name="TextBox 2"/>
          <p:cNvSpPr txBox="1">
            <a:spLocks noChangeArrowheads="1"/>
          </p:cNvSpPr>
          <p:nvPr/>
        </p:nvSpPr>
        <p:spPr bwMode="auto">
          <a:xfrm>
            <a:off x="6372225" y="2997200"/>
            <a:ext cx="2592388" cy="2593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Проверьте </a:t>
            </a:r>
          </a:p>
          <a:p>
            <a:r>
              <a:rPr lang="ru-RU" sz="28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по алгоритму:</a:t>
            </a:r>
          </a:p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меч…</a:t>
            </a:r>
          </a:p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гореч…</a:t>
            </a:r>
          </a:p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нет туч…</a:t>
            </a:r>
          </a:p>
        </p:txBody>
      </p:sp>
      <p:grpSp>
        <p:nvGrpSpPr>
          <p:cNvPr id="9251" name="Group 35"/>
          <p:cNvGrpSpPr>
            <a:grpSpLocks/>
          </p:cNvGrpSpPr>
          <p:nvPr/>
        </p:nvGrpSpPr>
        <p:grpSpPr bwMode="auto">
          <a:xfrm>
            <a:off x="7235825" y="4005263"/>
            <a:ext cx="360363" cy="287337"/>
            <a:chOff x="4468" y="2659"/>
            <a:chExt cx="453" cy="454"/>
          </a:xfrm>
        </p:grpSpPr>
        <p:sp>
          <p:nvSpPr>
            <p:cNvPr id="10271" name="Line 36"/>
            <p:cNvSpPr>
              <a:spLocks noChangeShapeType="1"/>
            </p:cNvSpPr>
            <p:nvPr/>
          </p:nvSpPr>
          <p:spPr bwMode="auto">
            <a:xfrm>
              <a:off x="4468" y="2704"/>
              <a:ext cx="453" cy="36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2" name="Line 37"/>
            <p:cNvSpPr>
              <a:spLocks noChangeShapeType="1"/>
            </p:cNvSpPr>
            <p:nvPr/>
          </p:nvSpPr>
          <p:spPr bwMode="auto">
            <a:xfrm flipH="1">
              <a:off x="4468" y="2659"/>
              <a:ext cx="362" cy="45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54" name="WordArt 38"/>
          <p:cNvSpPr>
            <a:spLocks noChangeArrowheads="1" noChangeShapeType="1" noTextEdit="1"/>
          </p:cNvSpPr>
          <p:nvPr/>
        </p:nvSpPr>
        <p:spPr bwMode="auto">
          <a:xfrm>
            <a:off x="7667625" y="4581525"/>
            <a:ext cx="288925" cy="307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Ь</a:t>
            </a:r>
          </a:p>
        </p:txBody>
      </p:sp>
      <p:grpSp>
        <p:nvGrpSpPr>
          <p:cNvPr id="9255" name="Group 39"/>
          <p:cNvGrpSpPr>
            <a:grpSpLocks/>
          </p:cNvGrpSpPr>
          <p:nvPr/>
        </p:nvGrpSpPr>
        <p:grpSpPr bwMode="auto">
          <a:xfrm>
            <a:off x="8243888" y="5157788"/>
            <a:ext cx="360362" cy="287337"/>
            <a:chOff x="4468" y="2659"/>
            <a:chExt cx="453" cy="454"/>
          </a:xfrm>
        </p:grpSpPr>
        <p:sp>
          <p:nvSpPr>
            <p:cNvPr id="10269" name="Line 40"/>
            <p:cNvSpPr>
              <a:spLocks noChangeShapeType="1"/>
            </p:cNvSpPr>
            <p:nvPr/>
          </p:nvSpPr>
          <p:spPr bwMode="auto">
            <a:xfrm>
              <a:off x="4468" y="2704"/>
              <a:ext cx="453" cy="36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0" name="Line 41"/>
            <p:cNvSpPr>
              <a:spLocks noChangeShapeType="1"/>
            </p:cNvSpPr>
            <p:nvPr/>
          </p:nvSpPr>
          <p:spPr bwMode="auto">
            <a:xfrm flipH="1">
              <a:off x="4468" y="2659"/>
              <a:ext cx="362" cy="45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/>
      <p:bldP spid="9232" grpId="0"/>
      <p:bldP spid="9233" grpId="0" animBg="1"/>
      <p:bldP spid="9234" grpId="0"/>
      <p:bldP spid="9235" grpId="0" animBg="1"/>
      <p:bldP spid="9236" grpId="0"/>
      <p:bldP spid="9240" grpId="0"/>
      <p:bldP spid="9241" grpId="0" animBg="1"/>
      <p:bldP spid="9245" grpId="0" animBg="1"/>
      <p:bldP spid="9246" grpId="0"/>
      <p:bldP spid="9247" grpId="0" animBg="1"/>
      <p:bldP spid="9248" grpId="0" animBg="1"/>
      <p:bldP spid="9249" grpId="0"/>
      <p:bldP spid="9250" grpId="0" animBg="1"/>
      <p:bldP spid="92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 txBox="1">
            <a:spLocks noChangeArrowheads="1"/>
          </p:cNvSpPr>
          <p:nvPr/>
        </p:nvSpPr>
        <p:spPr bwMode="auto">
          <a:xfrm>
            <a:off x="2051050" y="188913"/>
            <a:ext cx="5832475" cy="668337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Развитие умения</a:t>
            </a:r>
          </a:p>
        </p:txBody>
      </p:sp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395288" y="1268413"/>
            <a:ext cx="830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Выполним упр. 174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0" y="1989138"/>
            <a:ext cx="31321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обозначает</a:t>
            </a:r>
          </a:p>
          <a:p>
            <a:r>
              <a:rPr lang="ru-RU" sz="32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мягкость согл</a:t>
            </a:r>
            <a:r>
              <a:rPr lang="ru-RU" sz="32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2843213" y="1989138"/>
            <a:ext cx="32400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разделительный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940425" y="2060575"/>
            <a:ext cx="28067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Ь после</a:t>
            </a:r>
          </a:p>
          <a:p>
            <a:pPr algn="ctr"/>
            <a:r>
              <a:rPr lang="ru-RU" sz="32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шипящих</a:t>
            </a:r>
          </a:p>
        </p:txBody>
      </p:sp>
      <p:sp>
        <p:nvSpPr>
          <p:cNvPr id="11277" name="TextBox 2"/>
          <p:cNvSpPr txBox="1">
            <a:spLocks noChangeArrowheads="1"/>
          </p:cNvSpPr>
          <p:nvPr/>
        </p:nvSpPr>
        <p:spPr bwMode="auto">
          <a:xfrm>
            <a:off x="468313" y="3141663"/>
            <a:ext cx="1800225" cy="2289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сел</a:t>
            </a:r>
            <a:r>
              <a:rPr lang="ru-RU" sz="3600" b="1" i="1" u="sng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600" b="1" i="1" u="sng">
                <a:latin typeface="Times New Roman" pitchFamily="18" charset="0"/>
                <a:cs typeface="Times New Roman" pitchFamily="18" charset="0"/>
              </a:rPr>
              <a:t>ь</a:t>
            </a:r>
          </a:p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пол</a:t>
            </a:r>
            <a:r>
              <a:rPr lang="ru-RU" sz="3600" b="1" i="1" u="sng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топ</a:t>
            </a:r>
            <a:r>
              <a:rPr lang="ru-RU" sz="3600" b="1" i="1" u="sng">
                <a:latin typeface="Times New Roman" pitchFamily="18" charset="0"/>
                <a:cs typeface="Times New Roman" pitchFamily="18" charset="0"/>
              </a:rPr>
              <a:t>ь</a:t>
            </a:r>
          </a:p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шир</a:t>
            </a:r>
            <a:r>
              <a:rPr lang="ru-RU" sz="3600" b="1" i="1" u="sng"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  <p:sp>
        <p:nvSpPr>
          <p:cNvPr id="11278" name="TextBox 2"/>
          <p:cNvSpPr txBox="1">
            <a:spLocks noChangeArrowheads="1"/>
          </p:cNvSpPr>
          <p:nvPr/>
        </p:nvSpPr>
        <p:spPr bwMode="auto">
          <a:xfrm>
            <a:off x="3059113" y="3068638"/>
            <a:ext cx="2447925" cy="2289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раздол</a:t>
            </a:r>
            <a:r>
              <a:rPr lang="ru-RU" sz="3600" b="1" i="1" u="sng">
                <a:latin typeface="Times New Roman" pitchFamily="18" charset="0"/>
                <a:cs typeface="Times New Roman" pitchFamily="18" charset="0"/>
              </a:rPr>
              <a:t>ье</a:t>
            </a:r>
          </a:p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стул</a:t>
            </a:r>
            <a:r>
              <a:rPr lang="ru-RU" sz="3600" b="1" i="1" u="sng">
                <a:latin typeface="Times New Roman" pitchFamily="18" charset="0"/>
                <a:cs typeface="Times New Roman" pitchFamily="18" charset="0"/>
              </a:rPr>
              <a:t>ья</a:t>
            </a:r>
          </a:p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солов</a:t>
            </a:r>
            <a:r>
              <a:rPr lang="ru-RU" sz="3600" b="1" i="1" u="sng">
                <a:latin typeface="Times New Roman" pitchFamily="18" charset="0"/>
                <a:cs typeface="Times New Roman" pitchFamily="18" charset="0"/>
              </a:rPr>
              <a:t>ьи</a:t>
            </a:r>
          </a:p>
          <a:p>
            <a:endParaRPr lang="ru-RU" sz="3600" b="1" i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4716463" y="3716338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356100" y="4292600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4500563" y="4797425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3" name="TextBox 2"/>
          <p:cNvSpPr txBox="1">
            <a:spLocks noChangeArrowheads="1"/>
          </p:cNvSpPr>
          <p:nvPr/>
        </p:nvSpPr>
        <p:spPr bwMode="auto">
          <a:xfrm>
            <a:off x="6119813" y="3068638"/>
            <a:ext cx="3024187" cy="2289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ди</a:t>
            </a:r>
            <a:r>
              <a:rPr lang="ru-RU" sz="3600" b="1" i="1" u="sng">
                <a:latin typeface="Times New Roman" pitchFamily="18" charset="0"/>
                <a:cs typeface="Times New Roman" pitchFamily="18" charset="0"/>
              </a:rPr>
              <a:t>чь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(ж.р.)</a:t>
            </a:r>
          </a:p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чу</a:t>
            </a:r>
            <a:r>
              <a:rPr lang="ru-RU" sz="3600" b="1" i="1" u="sng">
                <a:latin typeface="Times New Roman" pitchFamily="18" charset="0"/>
                <a:cs typeface="Times New Roman" pitchFamily="18" charset="0"/>
              </a:rPr>
              <a:t>шь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(ж.р.)</a:t>
            </a:r>
          </a:p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полно</a:t>
            </a:r>
            <a:r>
              <a:rPr lang="ru-RU" sz="3600" b="1" i="1" u="sng">
                <a:latin typeface="Times New Roman" pitchFamily="18" charset="0"/>
                <a:cs typeface="Times New Roman" pitchFamily="18" charset="0"/>
              </a:rPr>
              <a:t>чь 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(ж.р.)</a:t>
            </a:r>
          </a:p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дро</a:t>
            </a:r>
            <a:r>
              <a:rPr lang="ru-RU" sz="3600" b="1" i="1" u="sng">
                <a:latin typeface="Times New Roman" pitchFamily="18" charset="0"/>
                <a:cs typeface="Times New Roman" pitchFamily="18" charset="0"/>
              </a:rPr>
              <a:t>жь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(ж.р.)</a:t>
            </a: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6732588" y="3716338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V="1">
            <a:off x="6732588" y="4221163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7451725" y="4797425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6948488" y="5373688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8" name="Text Box 6"/>
          <p:cNvSpPr txBox="1">
            <a:spLocks noChangeArrowheads="1"/>
          </p:cNvSpPr>
          <p:nvPr/>
        </p:nvSpPr>
        <p:spPr bwMode="auto">
          <a:xfrm>
            <a:off x="323850" y="5805488"/>
            <a:ext cx="830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упр. 175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  <p:bldP spid="3" grpId="0"/>
      <p:bldP spid="11277" grpId="0" animBg="1"/>
      <p:bldP spid="11278" grpId="0" animBg="1"/>
      <p:bldP spid="11279" grpId="0" animBg="1"/>
      <p:bldP spid="11281" grpId="0" animBg="1"/>
      <p:bldP spid="11282" grpId="0" animBg="1"/>
      <p:bldP spid="11283" grpId="0" animBg="1"/>
      <p:bldP spid="11284" grpId="0" animBg="1"/>
      <p:bldP spid="11285" grpId="0" animBg="1"/>
      <p:bldP spid="11286" grpId="0" animBg="1"/>
      <p:bldP spid="11287" grpId="0" animBg="1"/>
      <p:bldP spid="112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 txBox="1">
            <a:spLocks noChangeArrowheads="1"/>
          </p:cNvSpPr>
          <p:nvPr/>
        </p:nvSpPr>
        <p:spPr bwMode="auto">
          <a:xfrm>
            <a:off x="2051050" y="188913"/>
            <a:ext cx="5832475" cy="668337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200" b="1">
                <a:latin typeface="Times New Roman" pitchFamily="18" charset="0"/>
                <a:cs typeface="Times New Roman" pitchFamily="18" charset="0"/>
              </a:rPr>
              <a:t>Итог урока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1484313"/>
            <a:ext cx="9001125" cy="390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С какой новой орфограммой вы познакомились?</a:t>
            </a:r>
          </a:p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Ь после шипящих на конце существительных</a:t>
            </a:r>
          </a:p>
          <a:p>
            <a:pPr algn="ctr"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Как обнаружить в слове место этой орфограммы?</a:t>
            </a:r>
          </a:p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Есть ли на конце существительного Ч, Щ, Ш, Ж.</a:t>
            </a:r>
          </a:p>
          <a:p>
            <a:pPr algn="ctr"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Что является главным в выборе написания?</a:t>
            </a:r>
          </a:p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Род имени существительного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23850" y="5805488"/>
            <a:ext cx="830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Дома: стр. 5 выучить правило,стр.12 упр.5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320</Words>
  <Application>Microsoft Office PowerPoint</Application>
  <PresentationFormat>Экран (4:3)</PresentationFormat>
  <Paragraphs>96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Тема Office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oxana</dc:creator>
  <cp:lastModifiedBy>Евгения</cp:lastModifiedBy>
  <cp:revision>50</cp:revision>
  <dcterms:created xsi:type="dcterms:W3CDTF">2012-02-13T14:45:46Z</dcterms:created>
  <dcterms:modified xsi:type="dcterms:W3CDTF">2011-01-13T16:28:54Z</dcterms:modified>
</cp:coreProperties>
</file>