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5" r:id="rId20"/>
    <p:sldId id="275" r:id="rId21"/>
    <p:sldId id="276" r:id="rId22"/>
    <p:sldId id="277" r:id="rId23"/>
    <p:sldId id="286" r:id="rId24"/>
    <p:sldId id="279" r:id="rId25"/>
    <p:sldId id="283" r:id="rId26"/>
    <p:sldId id="281" r:id="rId27"/>
    <p:sldId id="284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990033"/>
    <a:srgbClr val="FF0066"/>
    <a:srgbClr val="CC0000"/>
    <a:srgbClr val="66FF33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file:///H:\&#1044;&#1077;&#1090;&#1089;&#1074;&#1086;%20&#1073;&#1077;&#1079;%20&#1075;&#1088;&#1072;&#1085;&#1080;&#1094;%202014\&#1041;&#1088;&#1086;&#1076;&#1086;&#1074;&#1089;&#1082;&#1072;&#1103;\Music\&#1044;&#1077;&#1090;&#1089;&#1082;&#1080;&#1077;%20&#1087;&#1077;&#1089;&#1085;&#1080;%20-%20&#1052;&#1077;&#1095;&#1090;&#1072;.mp3" TargetMode="External"/><Relationship Id="rId7" Type="http://schemas.openxmlformats.org/officeDocument/2006/relationships/image" Target="../media/image3.png"/><Relationship Id="rId2" Type="http://schemas.openxmlformats.org/officeDocument/2006/relationships/audio" Target="file:///C:\Users\&#1045;&#1083;&#1077;&#1085;&#1072;\Desktop\&#1044;&#1077;&#1090;&#1089;&#1074;&#1086;%20&#1073;&#1077;&#1079;%20&#1075;&#1088;&#1072;&#1085;&#1080;&#1094;%202014\&#1041;&#1088;&#1086;&#1076;&#1086;&#1074;&#1089;&#1082;&#1072;&#1103;\Music\&#1053;&#1072;&#1096;&#1072;%20&#1041;&#1072;&#1073;&#1091;&#1096;&#1082;&#1072;%20(&#1057;&#1090;.&#1056;&#1086;&#1076;&#1085;&#1080;&#1082;&#1080;)%20-%20&#1053;&#1072;&#1096;&#1072;%20&#1041;&#1072;&#1073;&#1091;&#1096;&#1082;&#1072;%20(&#1057;&#1090;.&#1056;&#1086;&#1076;&#1085;&#1080;&#1082;&#1080;).mp3" TargetMode="External"/><Relationship Id="rId1" Type="http://schemas.openxmlformats.org/officeDocument/2006/relationships/audio" Target="file:///E:\&#1044;&#1077;&#1090;&#1089;&#1074;&#1086;%20&#1073;&#1077;&#1079;%20&#1075;&#1088;&#1072;&#1085;&#1080;&#1094;%202014\&#1041;&#1088;&#1086;&#1076;&#1086;&#1074;&#1089;&#1082;&#1072;&#1103;\Music\&#1044;&#1077;&#1090;&#1089;&#1082;&#1080;&#1077;%20&#1087;&#1077;&#1089;&#1085;&#1080;%20-%20&#1052;&#1077;&#1095;&#1090;&#1072;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J:\Видео материалы\Проекты\Детство без границ\Презентация\Слайд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Детские песни - Меч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Наша Бабушка (Ст.Родники) - Наша Бабушка (Ст.Родники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Детские песни - Меч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316416" y="5733256"/>
            <a:ext cx="304800" cy="304800"/>
          </a:xfrm>
          <a:prstGeom prst="rect">
            <a:avLst/>
          </a:prstGeom>
        </p:spPr>
      </p:pic>
      <p:pic>
        <p:nvPicPr>
          <p:cNvPr id="8" name="Детские песни - Мечт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26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999"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999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Видео материалы\Проекты\Fony_shablony_dub\Фоны осенние дуб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4546" y="-1134548"/>
            <a:ext cx="6858002" cy="91270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908720"/>
            <a:ext cx="71287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Monotype Corsiva" pitchFamily="66" charset="0"/>
              </a:rPr>
              <a:t>	В 1971году, после </a:t>
            </a:r>
            <a:r>
              <a:rPr lang="ru-RU" sz="3200" dirty="0" err="1" smtClean="0">
                <a:latin typeface="Monotype Corsiva" pitchFamily="66" charset="0"/>
              </a:rPr>
              <a:t>Максаковки</a:t>
            </a:r>
            <a:r>
              <a:rPr lang="ru-RU" sz="3200" dirty="0" smtClean="0">
                <a:latin typeface="Monotype Corsiva" pitchFamily="66" charset="0"/>
              </a:rPr>
              <a:t>, она тоже приехала в </a:t>
            </a:r>
            <a:r>
              <a:rPr lang="ru-RU" sz="3200" dirty="0" err="1" smtClean="0">
                <a:latin typeface="Monotype Corsiva" pitchFamily="66" charset="0"/>
              </a:rPr>
              <a:t>Эжву</a:t>
            </a:r>
            <a:r>
              <a:rPr lang="ru-RU" sz="3200" dirty="0" smtClean="0">
                <a:latin typeface="Monotype Corsiva" pitchFamily="66" charset="0"/>
              </a:rPr>
              <a:t> на ЛПК. Она устроилась на склад готовой продукции и работала контролером. Потом должности стали меняться на приемосдатчика, затем на кладовщика. С 1992 года должность поменялась на старшего приемосдатчика и работала так до 1999 года. Затем с работы ушла, по состоянию здоровья, так как пришлось перенести операцию.</a:t>
            </a:r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Видео материалы\Проекты\Fony_shablony_dub\Фоны осенние дуб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4546" y="-1134548"/>
            <a:ext cx="6858002" cy="912709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980728"/>
            <a:ext cx="69847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Monotype Corsiva" pitchFamily="66" charset="0"/>
              </a:rPr>
              <a:t>	Моя бабушка проработала на ЛПК 28 лет. Это ее последнее место работы, так как она потом ушла на заслуженную пенсию. В 1972 году 2 октября умер мой дедушка,  ему было 28 лет. Умер от страшной болезни – рака желудка, потому что он служил на атомной подводной лодке, и через несколько дней 27 октября 1972 года родился у бабушки мой папа – </a:t>
            </a:r>
            <a:r>
              <a:rPr lang="ru-RU" sz="3200" dirty="0" err="1" smtClean="0">
                <a:latin typeface="Monotype Corsiva" pitchFamily="66" charset="0"/>
              </a:rPr>
              <a:t>Бродовский</a:t>
            </a:r>
            <a:r>
              <a:rPr lang="ru-RU" sz="3200" dirty="0" smtClean="0">
                <a:latin typeface="Monotype Corsiva" pitchFamily="66" charset="0"/>
              </a:rPr>
              <a:t> Анатолий Анатольевич.</a:t>
            </a:r>
          </a:p>
        </p:txBody>
      </p:sp>
    </p:spTree>
  </p:cSld>
  <p:clrMapOvr>
    <a:masterClrMapping/>
  </p:clrMapOvr>
  <p:transition spd="med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Видео материалы\Проекты\Fony_shablony_dub\Фоны осенние дуб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4546" y="-1134545"/>
            <a:ext cx="6858002" cy="91270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836712"/>
            <a:ext cx="727280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Monotype Corsiva" pitchFamily="66" charset="0"/>
              </a:rPr>
              <a:t>	Бабушка осталась одна с маленьким ребенком на руках. Было очень тяжело после смерти мужа, но она не пала духом и  продолжала работать и воспитывала сына. В 1977 году она вышла замуж второй раз за Пелевина Владимира Алексеевича – моего деда и у них появилась потом дочь – моя тетя  - Пелевина Татьяна Владимировна. К сожалению, второго дедушки уже тоже нет. Он умер в апреле 2012 года.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Видео материалы\Проекты\Fony_shablony_dub\Фоны осенние дуб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4546" y="-1134548"/>
            <a:ext cx="6858002" cy="9127093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1115616" y="260648"/>
            <a:ext cx="7020408" cy="5328232"/>
            <a:chOff x="1115616" y="260648"/>
            <a:chExt cx="7020408" cy="5328232"/>
          </a:xfrm>
        </p:grpSpPr>
        <p:sp>
          <p:nvSpPr>
            <p:cNvPr id="3" name="TextBox 2"/>
            <p:cNvSpPr txBox="1"/>
            <p:nvPr/>
          </p:nvSpPr>
          <p:spPr>
            <a:xfrm>
              <a:off x="1115616" y="260648"/>
              <a:ext cx="6840760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200" dirty="0" smtClean="0">
                  <a:latin typeface="Monotype Corsiva" pitchFamily="66" charset="0"/>
                </a:rPr>
                <a:t>	В марте 2016 года у моей бабушки юбилей - ей будет 65 лет. Хочу сказать, что на пенсии моя бабушка не сидит без дела. Она большая рукодельница! </a:t>
              </a:r>
            </a:p>
            <a:p>
              <a:pPr algn="just"/>
              <a:endParaRPr lang="ru-RU" dirty="0"/>
            </a:p>
          </p:txBody>
        </p:sp>
        <p:pic>
          <p:nvPicPr>
            <p:cNvPr id="4" name="Рисунок 3" descr="P102077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348880"/>
              <a:ext cx="3348000" cy="324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Рисунок 4" descr="P102079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2348880"/>
              <a:ext cx="3348000" cy="324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2"/>
            <a:ext cx="9144000" cy="6858002"/>
            <a:chOff x="0" y="-2"/>
            <a:chExt cx="9144000" cy="6858002"/>
          </a:xfrm>
        </p:grpSpPr>
        <p:pic>
          <p:nvPicPr>
            <p:cNvPr id="2" name="Picture 2" descr="J:\Видео материалы\Проекты\Fony_shablony_dub\Фоны осенние дуб 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1134546" y="-1134548"/>
              <a:ext cx="6858002" cy="9127093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0" y="1"/>
              <a:ext cx="9144000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200" dirty="0" smtClean="0">
                  <a:latin typeface="Monotype Corsiva" pitchFamily="66" charset="0"/>
                </a:rPr>
                <a:t>	Она умеет вязать все:  от малюсеньких пинеток до огромных покрывал. Своим внучатам, а у нее их трое - я, моя родная старшая сестра Лиза и мой двоюродный брат Даниил, вяжет различные вещи: носочки, варежки, шапки, свитера, платья, панамы, костюмы, комбинезоны. У неё есть вязаные скатерти, салфетки, покрывала, накидки на подушки, вазы и даже плафон на торшер и тот вязаный. У нее есть вязаные цветы в вазах.</a:t>
              </a:r>
            </a:p>
          </p:txBody>
        </p:sp>
        <p:pic>
          <p:nvPicPr>
            <p:cNvPr id="4" name="Рисунок 3" descr="P1020780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4005064"/>
              <a:ext cx="3960440" cy="28529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ransition spd="med" advTm="1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58002"/>
            <a:chOff x="0" y="0"/>
            <a:chExt cx="9144000" cy="685800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0" y="0"/>
              <a:ext cx="9144000" cy="6858002"/>
              <a:chOff x="0" y="0"/>
              <a:chExt cx="9144000" cy="6858002"/>
            </a:xfrm>
          </p:grpSpPr>
          <p:pic>
            <p:nvPicPr>
              <p:cNvPr id="2" name="Picture 2" descr="J:\Видео материалы\Проекты\Fony_shablony_dub\Фоны осенние дуб 4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5400000">
                <a:off x="1134546" y="-1134546"/>
                <a:ext cx="6858002" cy="9127093"/>
              </a:xfrm>
              <a:prstGeom prst="rect">
                <a:avLst/>
              </a:prstGeom>
              <a:noFill/>
            </p:spPr>
          </p:pic>
          <p:pic>
            <p:nvPicPr>
              <p:cNvPr id="4" name="Рисунок 3" descr="P1030133"/>
              <p:cNvPicPr/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1680" y="3429000"/>
                <a:ext cx="2952328" cy="3429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9144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3200" dirty="0" smtClean="0">
                    <a:latin typeface="Monotype Corsiva" pitchFamily="66" charset="0"/>
                  </a:rPr>
                  <a:t>	Моя бабушка умеет не только вязать, но и вышивать. Она вышивает целые картины, которые украшают её дом. Бабушка делает различные композиции из природного материала. Она  постоянно принимает участие в различных районных выставках. </a:t>
                </a:r>
              </a:p>
              <a:p>
                <a:pPr algn="just"/>
                <a:r>
                  <a:rPr lang="ru-RU" sz="3200" dirty="0" smtClean="0">
                    <a:latin typeface="Monotype Corsiva" pitchFamily="66" charset="0"/>
                  </a:rPr>
                  <a:t>	Про мою бабушку неоднократно писали в газетах, про её золотые руки.</a:t>
                </a:r>
              </a:p>
            </p:txBody>
          </p:sp>
        </p:grpSp>
        <p:pic>
          <p:nvPicPr>
            <p:cNvPr id="6" name="Рисунок 5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0032" y="3429000"/>
              <a:ext cx="2736304" cy="34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ransition spd="med" advClick="0" advTm="1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2"/>
            <a:ext cx="9144000" cy="6858002"/>
            <a:chOff x="0" y="-2"/>
            <a:chExt cx="9144000" cy="6858002"/>
          </a:xfrm>
        </p:grpSpPr>
        <p:pic>
          <p:nvPicPr>
            <p:cNvPr id="2" name="Picture 2" descr="J:\Видео материалы\Проекты\Fony_shablony_dub\Фоны осенние дуб 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1134546" y="-1134548"/>
              <a:ext cx="6858002" cy="9127093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0" y="0"/>
              <a:ext cx="91440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200" dirty="0" smtClean="0">
                  <a:latin typeface="Monotype Corsiva" pitchFamily="66" charset="0"/>
                </a:rPr>
                <a:t>	Хочу сказать, что она очень любит заниматься на своей даче  шести сотках. На ее даче разработан каждый кусочек земли. Что там только не растет! От самого простого – картофеля, моркови, огурцов и гороха, до ежемалины и красной черемухи. А сколько там цветов!</a:t>
              </a:r>
            </a:p>
          </p:txBody>
        </p:sp>
        <p:pic>
          <p:nvPicPr>
            <p:cNvPr id="4" name="Рисунок 3" descr="1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79848">
              <a:off x="1035825" y="3092581"/>
              <a:ext cx="4249449" cy="32685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5" name="Рисунок 4" descr="IMG_001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67297">
              <a:off x="6012160" y="2852936"/>
              <a:ext cx="2133600" cy="28575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Видео материалы\Проекты\Fony_shablony_dub\Фоны осенние дуб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4546" y="-1134548"/>
            <a:ext cx="6858002" cy="9127093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0" y="0"/>
            <a:ext cx="9144000" cy="6093296"/>
            <a:chOff x="0" y="0"/>
            <a:chExt cx="9144000" cy="6093296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200" dirty="0" smtClean="0">
                  <a:latin typeface="Monotype Corsiva" pitchFamily="66" charset="0"/>
                </a:rPr>
                <a:t>	Со своим урожаем она тоже принимает участие в выставках и конкурсах. То кабачок  нарядит моряком, то тыкву невестой. Хочу сказать, что дача для нее большая отдушина. На даче она отвлекается от всех своих проблем. И сколько же надо сил и терпения, чтобы так там все благоухало и цвело!</a:t>
              </a:r>
            </a:p>
          </p:txBody>
        </p:sp>
        <p:pic>
          <p:nvPicPr>
            <p:cNvPr id="4" name="Рисунок 3" descr="на даче (49)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068960"/>
              <a:ext cx="3960440" cy="3024336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5" name="Рисунок 4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3140968"/>
              <a:ext cx="3816424" cy="28803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</p:grpSp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Видео материалы\Проекты\Fony_shablony_dub\Фоны осенние дуб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4546" y="-1134548"/>
            <a:ext cx="6858002" cy="9127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6" name="Группа 5"/>
          <p:cNvGrpSpPr/>
          <p:nvPr/>
        </p:nvGrpSpPr>
        <p:grpSpPr>
          <a:xfrm>
            <a:off x="0" y="260648"/>
            <a:ext cx="9144000" cy="6120680"/>
            <a:chOff x="0" y="260648"/>
            <a:chExt cx="9144000" cy="6120680"/>
          </a:xfrm>
        </p:grpSpPr>
        <p:sp>
          <p:nvSpPr>
            <p:cNvPr id="3" name="TextBox 2"/>
            <p:cNvSpPr txBox="1"/>
            <p:nvPr/>
          </p:nvSpPr>
          <p:spPr>
            <a:xfrm>
              <a:off x="0" y="260648"/>
              <a:ext cx="9144000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Monotype Corsiva" pitchFamily="66" charset="0"/>
                </a:rPr>
                <a:t>	Моя бабушка еще ведет общественную работу с пенсионерами </a:t>
              </a:r>
              <a:r>
                <a:rPr lang="ru-RU" sz="3200" dirty="0" err="1" smtClean="0">
                  <a:latin typeface="Monotype Corsiva" pitchFamily="66" charset="0"/>
                </a:rPr>
                <a:t>Эжвинского</a:t>
              </a:r>
              <a:r>
                <a:rPr lang="ru-RU" sz="3200" dirty="0" smtClean="0">
                  <a:latin typeface="Monotype Corsiva" pitchFamily="66" charset="0"/>
                </a:rPr>
                <a:t> района. Она входит в состав актива совета ветеранов при администрации </a:t>
              </a:r>
            </a:p>
            <a:p>
              <a:pPr algn="ctr"/>
              <a:r>
                <a:rPr lang="ru-RU" sz="3200" dirty="0" err="1" smtClean="0">
                  <a:latin typeface="Monotype Corsiva" pitchFamily="66" charset="0"/>
                </a:rPr>
                <a:t>Эжвинского</a:t>
              </a:r>
              <a:r>
                <a:rPr lang="ru-RU" sz="3200" dirty="0" smtClean="0">
                  <a:latin typeface="Monotype Corsiva" pitchFamily="66" charset="0"/>
                </a:rPr>
                <a:t> района и ведет работу с пенсионерами своего микрорайона. </a:t>
              </a:r>
            </a:p>
            <a:p>
              <a:endParaRPr lang="ru-RU" dirty="0"/>
            </a:p>
          </p:txBody>
        </p:sp>
        <p:pic>
          <p:nvPicPr>
            <p:cNvPr id="4" name="Рисунок 3" descr="IMG_095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2996952"/>
              <a:ext cx="4824536" cy="33843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2"/>
            <a:ext cx="9144000" cy="6858002"/>
            <a:chOff x="0" y="-2"/>
            <a:chExt cx="9144000" cy="6858002"/>
          </a:xfrm>
        </p:grpSpPr>
        <p:pic>
          <p:nvPicPr>
            <p:cNvPr id="2" name="Picture 2" descr="J:\Видео материалы\Проекты\Fony_shablony_dub\Фоны осенние дуб 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1134546" y="-1134548"/>
              <a:ext cx="6858002" cy="91270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0" y="3645024"/>
              <a:ext cx="9144000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Monotype Corsiva" pitchFamily="66" charset="0"/>
                </a:rPr>
                <a:t>	На праздники "День пожилых людей", "День победы" она разносит небольшие подарки с поздравлениями от администрации района в квартиры пенсионеров и инвалидов, и каждого готова выслушать и понять его проблемы.</a:t>
              </a:r>
            </a:p>
            <a:p>
              <a:endParaRPr lang="ru-RU" dirty="0"/>
            </a:p>
          </p:txBody>
        </p:sp>
        <p:pic>
          <p:nvPicPr>
            <p:cNvPr id="5" name="Рисунок 4" descr="IMG_091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0"/>
              <a:ext cx="5256584" cy="36724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2"/>
            <a:ext cx="9127093" cy="6858002"/>
            <a:chOff x="0" y="-2"/>
            <a:chExt cx="9127093" cy="6858002"/>
          </a:xfrm>
        </p:grpSpPr>
        <p:pic>
          <p:nvPicPr>
            <p:cNvPr id="2050" name="Picture 2" descr="J:\Видео материалы\Проекты\Fony_shablony_dub\Фоны осенние дуб 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1134546" y="-1134548"/>
              <a:ext cx="6858002" cy="9127093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1115616" y="764704"/>
              <a:ext cx="705678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0" i="1" dirty="0" smtClean="0"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Моя бабушка:</a:t>
              </a:r>
              <a:endParaRPr lang="ru-RU" sz="6000" i="1" dirty="0" smtClean="0">
                <a:latin typeface="Monotype Corsiva" pitchFamily="66" charset="0"/>
                <a:cs typeface="Times New Roman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6000" b="1" i="1" dirty="0" smtClean="0">
                  <a:solidFill>
                    <a:srgbClr val="0070C0"/>
                  </a:solidFill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Пелевина Раиса Ивановна</a:t>
              </a:r>
              <a:endParaRPr lang="ru-RU" sz="6000" b="1" dirty="0" smtClean="0">
                <a:latin typeface="Monotype Corsiva" pitchFamily="66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87624" y="3573016"/>
              <a:ext cx="7200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 smtClean="0">
                  <a:latin typeface="Monotype Corsiva" pitchFamily="66" charset="0"/>
                </a:rPr>
                <a:t>Родилась: </a:t>
              </a:r>
              <a:r>
                <a:rPr lang="ru-RU" sz="4800" i="1" dirty="0" smtClean="0">
                  <a:latin typeface="Monotype Corsiva" pitchFamily="66" charset="0"/>
                </a:rPr>
                <a:t>23 марта 1951года</a:t>
              </a:r>
              <a:endParaRPr lang="ru-RU" sz="4800" dirty="0">
                <a:latin typeface="Monotype Corsiva" pitchFamily="66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43608" y="4581128"/>
              <a:ext cx="70567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 smtClean="0">
                  <a:latin typeface="Monotype Corsiva" pitchFamily="66" charset="0"/>
                </a:rPr>
                <a:t>Созвездие: </a:t>
              </a:r>
              <a:r>
                <a:rPr lang="ru-RU" sz="4800" i="1" dirty="0" smtClean="0">
                  <a:latin typeface="Monotype Corsiva" pitchFamily="66" charset="0"/>
                </a:rPr>
                <a:t>Овен</a:t>
              </a:r>
              <a:endParaRPr lang="ru-RU" sz="4800" dirty="0"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Видео материалы\Проекты\Fony_shablony_dub\Фоны осенние дуб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4546" y="-1134548"/>
            <a:ext cx="6858002" cy="91270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0"/>
            <a:ext cx="72728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Monotype Corsiva" pitchFamily="66" charset="0"/>
              </a:rPr>
              <a:t>	Моя бабушка очень вкусно готовит различную выпечку. Она делает кексы, блинчики и оладушки, печет всякие пироги. Просто пальчики оближешь! Не одного семейного праздника не обходится без ее выпечки. Даже все знакомые просят ее что-нибудь испечь для них.  </a:t>
            </a:r>
          </a:p>
          <a:p>
            <a:endParaRPr lang="ru-RU" dirty="0"/>
          </a:p>
        </p:txBody>
      </p:sp>
      <p:pic>
        <p:nvPicPr>
          <p:cNvPr id="4" name="Рисунок 3" descr="C:\Users\Елена\Documents\152728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429000"/>
            <a:ext cx="41764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-2"/>
            <a:ext cx="9144000" cy="6858002"/>
            <a:chOff x="0" y="-2"/>
            <a:chExt cx="9144000" cy="6858002"/>
          </a:xfrm>
        </p:grpSpPr>
        <p:pic>
          <p:nvPicPr>
            <p:cNvPr id="2" name="Picture 2" descr="J:\Видео материалы\Проекты\Fony_shablony_dub\Фоны осенние дуб 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1134546" y="-1134548"/>
              <a:ext cx="6858002" cy="9127093"/>
            </a:xfrm>
            <a:prstGeom prst="rect">
              <a:avLst/>
            </a:prstGeom>
            <a:noFill/>
          </p:spPr>
        </p:pic>
        <p:pic>
          <p:nvPicPr>
            <p:cNvPr id="5" name="Рисунок 4" descr="2008год (6)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35896" cy="40770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179512" y="4026456"/>
              <a:ext cx="8964488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Monotype Corsiva" pitchFamily="66" charset="0"/>
                </a:rPr>
                <a:t>В зимний период моя бабушка любит проводить время на лыжне. Она с большим удовольствием проходит дистанцию, каждый год принимает участие в "Лыжне России", и даже нас, внучат к этому виду спорта приучает. </a:t>
              </a:r>
            </a:p>
            <a:p>
              <a:endParaRPr lang="ru-RU" dirty="0"/>
            </a:p>
          </p:txBody>
        </p:sp>
      </p:grpSp>
      <p:pic>
        <p:nvPicPr>
          <p:cNvPr id="11" name="Рисунок 10" descr="IMG_063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Видео материалы\Проекты\Fony_shablony_dub\Фоны осенние дуб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4546" y="-1134548"/>
            <a:ext cx="6858002" cy="91270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Monotype Corsiva" pitchFamily="66" charset="0"/>
              </a:rPr>
              <a:t>	Пару лет назад моя бабушка начала заниматься еще и скандинавской ходьбой, посещает бассейн и сауну и занимается зарядкой. Она очень активный человек. Поэтому, принимает участие во всех мероприятиях района. </a:t>
            </a:r>
          </a:p>
          <a:p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132856"/>
            <a:ext cx="5476875" cy="338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627784" y="5589240"/>
            <a:ext cx="39581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моя бабушка под №1656</a:t>
            </a:r>
          </a:p>
          <a:p>
            <a:endParaRPr lang="ru-RU" sz="32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Видео материалы\Проекты\Fony_shablony_dub\Фоны осенние дуб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4546" y="-1134548"/>
            <a:ext cx="6858002" cy="9127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-4769" y="764704"/>
            <a:ext cx="8247771" cy="4392488"/>
            <a:chOff x="-4769" y="764704"/>
            <a:chExt cx="8247771" cy="4392488"/>
          </a:xfrm>
        </p:grpSpPr>
        <p:pic>
          <p:nvPicPr>
            <p:cNvPr id="7" name="Рисунок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7316">
              <a:off x="1331640" y="764704"/>
              <a:ext cx="6264696" cy="43924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Box 4"/>
            <p:cNvSpPr txBox="1"/>
            <p:nvPr/>
          </p:nvSpPr>
          <p:spPr>
            <a:xfrm rot="20847984">
              <a:off x="-4769" y="884664"/>
              <a:ext cx="8247771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>
                  <a:latin typeface="Monotype Corsiva" pitchFamily="66" charset="0"/>
                </a:rPr>
                <a:t>Зарядка с чемпионом. (бабушка в красном костюме)</a:t>
              </a:r>
            </a:p>
            <a:p>
              <a:endParaRPr lang="ru-RU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494116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	У моей бабушки есть еще одно увлечение. Последние лет пять, когда приходит вдохновение, она пишет стихи. Вот одно, которое она написала сама про себя:</a:t>
            </a:r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Видео материалы\Проекты\Fony_shablony_dub\Фоны осенние дуб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4546" y="-1134548"/>
            <a:ext cx="6858002" cy="91270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0"/>
            <a:ext cx="8316416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АВТОБИОГРАФИЯ – СКАЗКА.</a:t>
            </a:r>
            <a:endParaRPr lang="ru-RU" sz="3200" dirty="0" smtClean="0"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Где родилась, там и сгодилась,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А родилась в деревне, в далеком селе.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Еще в далеком 71 приехала 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и осталась в селе Слободе.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Жила была, трудилась на ЛПК 28 лет подряд.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А теперь как видите и верно понимаете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Вступила в "</a:t>
            </a:r>
            <a:r>
              <a:rPr lang="ru-RU" sz="2800" dirty="0" err="1" smtClean="0">
                <a:latin typeface="Monotype Corsiva" pitchFamily="66" charset="0"/>
              </a:rPr>
              <a:t>пенсионно-ветеранский</a:t>
            </a:r>
            <a:r>
              <a:rPr lang="ru-RU" sz="2800" dirty="0" smtClean="0">
                <a:latin typeface="Monotype Corsiva" pitchFamily="66" charset="0"/>
              </a:rPr>
              <a:t>" наш отряд.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Ветеранам помогаю, вяжу, шью и вышиваю - 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Хобби у меня есть такой.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Если что-то делать затеваю, по ночам не сплю порой.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Люблю на даче я трудиться. Там все растет и овощ, и прекрасные цветы,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Ягода смородина, клубника, вишня,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Там красивая природа и продух для души.</a:t>
            </a:r>
          </a:p>
          <a:p>
            <a:pPr algn="ctr"/>
            <a:endParaRPr lang="ru-RU" sz="2800" dirty="0" smtClean="0">
              <a:latin typeface="Monotype Corsiva" pitchFamily="66" charset="0"/>
            </a:endParaRPr>
          </a:p>
          <a:p>
            <a:r>
              <a:rPr lang="ru-RU" sz="1600" dirty="0" smtClean="0">
                <a:latin typeface="Monotype Corsiva" pitchFamily="66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7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Видео материалы\Проекты\Fony_shablony_dub\Фоны осенние дуб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4546" y="-1134548"/>
            <a:ext cx="6858002" cy="912709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72273" y="0"/>
            <a:ext cx="6195094" cy="6832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800" dirty="0" smtClean="0">
              <a:latin typeface="Monotype Corsiva" pitchFamily="66" charset="0"/>
            </a:endParaRPr>
          </a:p>
          <a:p>
            <a:pPr algn="ctr"/>
            <a:endParaRPr lang="ru-RU" sz="2800" dirty="0" smtClean="0"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Зимой на лыжах гуляю по лесу,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Дышу я свежим воздухом на лыжне лесной.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"Лыжню здоровья" – прохожу дистанцию,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Чтоб на даче хватило сил весной.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У меня есть муж, сын и дочка,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Невестка, зять и внук Даниил,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Внучки красавицы Елизавета и Анна,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Дай Бог им здоровья и Божеских сил!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Жила была – трудилась и детей растила,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Вот и  седина легла уж на виски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А на дворе уж осень, и к душе подкралась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Немножко грусть о прожитом,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Остались лишь мечты.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17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2"/>
            <a:ext cx="9127093" cy="6858002"/>
            <a:chOff x="0" y="-2"/>
            <a:chExt cx="9127093" cy="6858002"/>
          </a:xfrm>
        </p:grpSpPr>
        <p:pic>
          <p:nvPicPr>
            <p:cNvPr id="2" name="Picture 2" descr="J:\Видео материалы\Проекты\Fony_shablony_dub\Фоны осенние дуб 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1134546" y="-1134548"/>
              <a:ext cx="6858002" cy="9127093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539552" y="1700808"/>
              <a:ext cx="8208912" cy="4124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6600" b="1" dirty="0" smtClean="0">
                <a:latin typeface="Monotype Corsiva" pitchFamily="66" charset="0"/>
              </a:endParaRPr>
            </a:p>
            <a:p>
              <a:pPr algn="ctr"/>
              <a:r>
                <a:rPr lang="ru-RU" sz="6600" b="1" dirty="0" smtClean="0">
                  <a:latin typeface="Monotype Corsiva" pitchFamily="66" charset="0"/>
                </a:rPr>
                <a:t>Пожелание для бабушки:</a:t>
              </a:r>
            </a:p>
            <a:p>
              <a:pPr algn="ctr"/>
              <a:r>
                <a:rPr lang="ru-RU" sz="6600" dirty="0" smtClean="0">
                  <a:latin typeface="Monotype Corsiva" pitchFamily="66" charset="0"/>
                </a:rPr>
                <a:t> </a:t>
              </a:r>
            </a:p>
            <a:p>
              <a:pPr algn="ctr"/>
              <a:endParaRPr lang="ru-RU" sz="2800" dirty="0" smtClean="0">
                <a:latin typeface="Monotype Corsiva" pitchFamily="66" charset="0"/>
              </a:endParaRPr>
            </a:p>
            <a:p>
              <a:r>
                <a:rPr lang="ru-RU" dirty="0" smtClean="0"/>
                <a:t> </a:t>
              </a:r>
            </a:p>
            <a:p>
              <a:endParaRPr lang="ru-RU" dirty="0"/>
            </a:p>
          </p:txBody>
        </p:sp>
      </p:grp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2"/>
            <a:ext cx="9127093" cy="6858002"/>
            <a:chOff x="0" y="-2"/>
            <a:chExt cx="9127093" cy="6858002"/>
          </a:xfrm>
        </p:grpSpPr>
        <p:pic>
          <p:nvPicPr>
            <p:cNvPr id="2" name="Picture 2" descr="J:\Видео материалы\Проекты\Fony_shablony_dub\Фоны осенние дуб 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1134546" y="-1134548"/>
              <a:ext cx="6858002" cy="9127093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539552" y="0"/>
              <a:ext cx="8208912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latin typeface="Monotype Corsiva" pitchFamily="66" charset="0"/>
                </a:rPr>
                <a:t> </a:t>
              </a:r>
            </a:p>
            <a:p>
              <a:pPr algn="ctr"/>
              <a:endParaRPr lang="ru-RU" sz="2800" dirty="0" smtClean="0">
                <a:latin typeface="Monotype Corsiva" pitchFamily="66" charset="0"/>
              </a:endParaRPr>
            </a:p>
            <a:p>
              <a:r>
                <a:rPr lang="ru-RU" dirty="0" smtClean="0"/>
                <a:t> </a:t>
              </a:r>
            </a:p>
            <a:p>
              <a:endParaRPr lang="ru-RU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835696" y="0"/>
            <a:ext cx="583264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Дорогая бабушка Раиса! 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Не считай понапрасну года,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Не грусти, что виски поседели,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Так бывает в природе всегда- 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Это след оставляют метели.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Пусть нелегкой была твоя жизнь,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Были все же в ней и радость, и счастье.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Ты крепись, дорогая, держись,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Обойдут стороною ненастья!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Ведь богатство твое – это МЫ: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Дети, внуки, и правнуки будут!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Долго-долго еще ты живи!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Жить во здравии желаем!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И дружно просим – не болей.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Еще собраться обещаем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На твой 100-летний юбилей!</a:t>
            </a:r>
            <a:endParaRPr lang="ru-RU" sz="2800" dirty="0"/>
          </a:p>
        </p:txBody>
      </p:sp>
    </p:spTree>
  </p:cSld>
  <p:clrMapOvr>
    <a:masterClrMapping/>
  </p:clrMapOvr>
  <p:transition spd="med" advClick="0" advTm="17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2"/>
            <a:ext cx="9127093" cy="6858002"/>
            <a:chOff x="0" y="-2"/>
            <a:chExt cx="9127093" cy="6858002"/>
          </a:xfrm>
        </p:grpSpPr>
        <p:pic>
          <p:nvPicPr>
            <p:cNvPr id="2" name="Picture 2" descr="J:\Видео материалы\Проекты\Fony_shablony_dub\Фоны осенние дуб 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1134546" y="-1134548"/>
              <a:ext cx="6858002" cy="9127093"/>
            </a:xfrm>
            <a:prstGeom prst="rect">
              <a:avLst/>
            </a:prstGeom>
            <a:noFill/>
          </p:spPr>
        </p:pic>
        <p:pic>
          <p:nvPicPr>
            <p:cNvPr id="4" name="Рисунок 3" descr="1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0"/>
              <a:ext cx="3456384" cy="45091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1187624" y="4334232"/>
              <a:ext cx="6912768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Monotype Corsiva" pitchFamily="66" charset="0"/>
                </a:rPr>
                <a:t>Вот такая у меня чудесная бабушка! В завершении своего рассказа хочу сказать, что моя бабушка – САМАЯ ЛУЧШАЯ БАБУШКА ВО ВСЕМ МИРЕ!</a:t>
              </a:r>
            </a:p>
            <a:p>
              <a:pPr algn="ctr"/>
              <a:r>
                <a:rPr lang="ru-RU" sz="2800" b="1" dirty="0" smtClean="0">
                  <a:latin typeface="Monotype Corsiva" pitchFamily="66" charset="0"/>
                </a:rPr>
                <a:t>Дай Бог ей здоровья на долгие годы!</a:t>
              </a:r>
            </a:p>
            <a:p>
              <a:endParaRPr lang="ru-RU" dirty="0"/>
            </a:p>
          </p:txBody>
        </p:sp>
      </p:grp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-2"/>
            <a:ext cx="9127093" cy="6858002"/>
            <a:chOff x="0" y="-2"/>
            <a:chExt cx="9127093" cy="6858002"/>
          </a:xfrm>
        </p:grpSpPr>
        <p:pic>
          <p:nvPicPr>
            <p:cNvPr id="2" name="Picture 2" descr="J:\Видео материалы\Проекты\Fony_shablony_dub\Фоны осенние дуб 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1134546" y="-1134548"/>
              <a:ext cx="6858002" cy="9127093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899592" y="404664"/>
              <a:ext cx="7632848" cy="618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latin typeface="Monotype Corsiva" pitchFamily="66" charset="0"/>
                </a:rPr>
                <a:t>Имя означает: </a:t>
              </a:r>
            </a:p>
            <a:p>
              <a:pPr algn="ctr"/>
              <a:r>
                <a:rPr lang="ru-RU" sz="4400" dirty="0" smtClean="0">
                  <a:solidFill>
                    <a:srgbClr val="0000FF"/>
                  </a:solidFill>
                  <a:latin typeface="Monotype Corsiva" pitchFamily="66" charset="0"/>
                </a:rPr>
                <a:t>Раиса (</a:t>
              </a:r>
              <a:r>
                <a:rPr lang="ru-RU" sz="4400" dirty="0" err="1" smtClean="0">
                  <a:solidFill>
                    <a:srgbClr val="0000FF"/>
                  </a:solidFill>
                  <a:latin typeface="Monotype Corsiva" pitchFamily="66" charset="0"/>
                </a:rPr>
                <a:t>Раисья</a:t>
              </a:r>
              <a:r>
                <a:rPr lang="ru-RU" sz="4400" dirty="0" smtClean="0">
                  <a:solidFill>
                    <a:srgbClr val="0000FF"/>
                  </a:solidFill>
                  <a:latin typeface="Monotype Corsiva" pitchFamily="66" charset="0"/>
                </a:rPr>
                <a:t>) </a:t>
              </a:r>
            </a:p>
            <a:p>
              <a:pPr algn="ctr"/>
              <a:r>
                <a:rPr lang="ru-RU" sz="4400" dirty="0" smtClean="0">
                  <a:solidFill>
                    <a:srgbClr val="0000FF"/>
                  </a:solidFill>
                  <a:latin typeface="Monotype Corsiva" pitchFamily="66" charset="0"/>
                </a:rPr>
                <a:t>предположительно, древнегреческого происхождения - от слова "</a:t>
              </a:r>
              <a:r>
                <a:rPr lang="ru-RU" sz="4400" dirty="0" err="1" smtClean="0">
                  <a:solidFill>
                    <a:srgbClr val="0000FF"/>
                  </a:solidFill>
                  <a:latin typeface="Monotype Corsiva" pitchFamily="66" charset="0"/>
                </a:rPr>
                <a:t>радиа</a:t>
              </a:r>
              <a:r>
                <a:rPr lang="ru-RU" sz="4400" dirty="0" smtClean="0">
                  <a:solidFill>
                    <a:srgbClr val="0000FF"/>
                  </a:solidFill>
                  <a:latin typeface="Monotype Corsiva" pitchFamily="66" charset="0"/>
                </a:rPr>
                <a:t>", что значит легкая, беспечная, уступчивая.</a:t>
              </a:r>
            </a:p>
            <a:p>
              <a:pPr algn="ctr"/>
              <a:r>
                <a:rPr lang="ru-RU" sz="4400" dirty="0" smtClean="0">
                  <a:solidFill>
                    <a:srgbClr val="0000FF"/>
                  </a:solidFill>
                  <a:latin typeface="Monotype Corsiva" pitchFamily="66" charset="0"/>
                </a:rPr>
                <a:t>По другой версии имя Раиса происходит от арабского слова "начальница".</a:t>
              </a:r>
            </a:p>
          </p:txBody>
        </p:sp>
      </p:grp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2"/>
            <a:ext cx="9540552" cy="6858002"/>
            <a:chOff x="0" y="-2"/>
            <a:chExt cx="9540552" cy="6858002"/>
          </a:xfrm>
        </p:grpSpPr>
        <p:pic>
          <p:nvPicPr>
            <p:cNvPr id="2" name="Picture 2" descr="J:\Видео материалы\Проекты\Fony_shablony_dub\Фоны осенние дуб 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1134546" y="-1134548"/>
              <a:ext cx="6858002" cy="9127093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0" y="404664"/>
              <a:ext cx="954055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latin typeface="Monotype Corsiva" pitchFamily="66" charset="0"/>
                </a:rPr>
                <a:t>Первые буквы имени я расшифровала так:</a:t>
              </a:r>
            </a:p>
            <a:p>
              <a:endParaRPr lang="ru-RU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95736" y="1484784"/>
              <a:ext cx="4907113" cy="4247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5400" dirty="0" smtClean="0">
                  <a:solidFill>
                    <a:srgbClr val="FF0000"/>
                  </a:solidFill>
                  <a:latin typeface="Monotype Corsiva" pitchFamily="66" charset="0"/>
                </a:rPr>
                <a:t>Р</a:t>
              </a:r>
              <a:r>
                <a:rPr lang="ru-RU" sz="5400" i="1" dirty="0" smtClean="0">
                  <a:latin typeface="Monotype Corsiva" pitchFamily="66" charset="0"/>
                </a:rPr>
                <a:t>аботящая</a:t>
              </a:r>
              <a:endParaRPr lang="ru-RU" sz="5400" dirty="0" smtClean="0">
                <a:latin typeface="Monotype Corsiva" pitchFamily="66" charset="0"/>
              </a:endParaRPr>
            </a:p>
            <a:p>
              <a:pPr algn="ctr"/>
              <a:r>
                <a:rPr lang="ru-RU" sz="5400" dirty="0" smtClean="0">
                  <a:solidFill>
                    <a:srgbClr val="FF0000"/>
                  </a:solidFill>
                  <a:latin typeface="Monotype Corsiva" pitchFamily="66" charset="0"/>
                </a:rPr>
                <a:t>А</a:t>
              </a:r>
              <a:r>
                <a:rPr lang="ru-RU" sz="5400" i="1" dirty="0" smtClean="0">
                  <a:latin typeface="Monotype Corsiva" pitchFamily="66" charset="0"/>
                </a:rPr>
                <a:t>ктивная</a:t>
              </a:r>
              <a:endParaRPr lang="ru-RU" sz="5400" dirty="0" smtClean="0">
                <a:latin typeface="Monotype Corsiva" pitchFamily="66" charset="0"/>
              </a:endParaRPr>
            </a:p>
            <a:p>
              <a:pPr algn="ctr"/>
              <a:r>
                <a:rPr lang="ru-RU" sz="5400" dirty="0" smtClean="0">
                  <a:solidFill>
                    <a:srgbClr val="FF0000"/>
                  </a:solidFill>
                  <a:latin typeface="Monotype Corsiva" pitchFamily="66" charset="0"/>
                </a:rPr>
                <a:t>И</a:t>
              </a:r>
              <a:r>
                <a:rPr lang="ru-RU" sz="5400" i="1" dirty="0" smtClean="0">
                  <a:latin typeface="Monotype Corsiva" pitchFamily="66" charset="0"/>
                </a:rPr>
                <a:t>зобретательная</a:t>
              </a:r>
              <a:endParaRPr lang="ru-RU" sz="5400" dirty="0" smtClean="0">
                <a:latin typeface="Monotype Corsiva" pitchFamily="66" charset="0"/>
              </a:endParaRPr>
            </a:p>
            <a:p>
              <a:pPr algn="ctr"/>
              <a:r>
                <a:rPr lang="ru-RU" sz="5400" dirty="0" smtClean="0">
                  <a:solidFill>
                    <a:srgbClr val="FF0000"/>
                  </a:solidFill>
                  <a:latin typeface="Monotype Corsiva" pitchFamily="66" charset="0"/>
                </a:rPr>
                <a:t>С</a:t>
              </a:r>
              <a:r>
                <a:rPr lang="ru-RU" sz="5400" i="1" dirty="0" smtClean="0">
                  <a:latin typeface="Monotype Corsiva" pitchFamily="66" charset="0"/>
                </a:rPr>
                <a:t>праведливая</a:t>
              </a:r>
              <a:endParaRPr lang="ru-RU" sz="5400" dirty="0" smtClean="0">
                <a:latin typeface="Monotype Corsiva" pitchFamily="66" charset="0"/>
              </a:endParaRPr>
            </a:p>
            <a:p>
              <a:pPr algn="ctr"/>
              <a:r>
                <a:rPr lang="ru-RU" sz="5400" dirty="0" smtClean="0">
                  <a:solidFill>
                    <a:srgbClr val="FF0000"/>
                  </a:solidFill>
                  <a:latin typeface="Monotype Corsiva" pitchFamily="66" charset="0"/>
                </a:rPr>
                <a:t>А</a:t>
              </a:r>
              <a:r>
                <a:rPr lang="ru-RU" sz="5400" i="1" dirty="0" smtClean="0">
                  <a:latin typeface="Monotype Corsiva" pitchFamily="66" charset="0"/>
                </a:rPr>
                <a:t>ккуратная</a:t>
              </a:r>
              <a:endParaRPr lang="ru-RU" sz="5400" dirty="0"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2"/>
            <a:ext cx="9144000" cy="6858002"/>
            <a:chOff x="0" y="-2"/>
            <a:chExt cx="9144000" cy="6858002"/>
          </a:xfrm>
        </p:grpSpPr>
        <p:pic>
          <p:nvPicPr>
            <p:cNvPr id="2" name="Picture 2" descr="J:\Видео материалы\Проекты\Fony_shablony_dub\Фоны осенние дуб 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1134546" y="-1134548"/>
              <a:ext cx="6858002" cy="9127093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427516" y="0"/>
              <a:ext cx="871648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i="1" dirty="0" smtClean="0">
                  <a:solidFill>
                    <a:srgbClr val="0000FF"/>
                  </a:solidFill>
                  <a:latin typeface="Monotype Corsiva" pitchFamily="66" charset="0"/>
                </a:rPr>
                <a:t>Небольшой опрос для бабушки</a:t>
              </a:r>
              <a:r>
                <a:rPr lang="ru-RU" sz="6000" i="1" dirty="0" smtClean="0">
                  <a:solidFill>
                    <a:srgbClr val="0000FF"/>
                  </a:solidFill>
                </a:rPr>
                <a:t>:</a:t>
              </a:r>
              <a:endParaRPr lang="ru-RU" sz="6000" dirty="0" smtClean="0">
                <a:solidFill>
                  <a:srgbClr val="0000FF"/>
                </a:solidFill>
              </a:endParaRPr>
            </a:p>
            <a:p>
              <a:pPr algn="ctr"/>
              <a:endParaRPr lang="ru-RU" sz="60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1772816"/>
            <a:ext cx="9144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Любимый цвет: </a:t>
            </a:r>
            <a:r>
              <a:rPr lang="ru-RU" sz="3200" i="1" dirty="0" smtClean="0">
                <a:solidFill>
                  <a:srgbClr val="7030A0"/>
                </a:solidFill>
                <a:latin typeface="Monotype Corsiva" pitchFamily="66" charset="0"/>
              </a:rPr>
              <a:t>фиолетовый</a:t>
            </a:r>
            <a:endParaRPr lang="ru-RU" sz="32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Любимая песня: </a:t>
            </a:r>
            <a:r>
              <a:rPr 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«Ой, при лужку,  при лужке...», </a:t>
            </a:r>
          </a:p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«А он мне нравится...»</a:t>
            </a:r>
            <a:endParaRPr lang="ru-RU" sz="32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Любимый фильм: </a:t>
            </a:r>
            <a:r>
              <a:rPr lang="ru-RU" sz="3200" i="1" dirty="0" smtClean="0">
                <a:solidFill>
                  <a:srgbClr val="00B050"/>
                </a:solidFill>
                <a:latin typeface="Monotype Corsiva" pitchFamily="66" charset="0"/>
              </a:rPr>
              <a:t>«Девчата», «Свадьба в Малиновке», «Верные друзья»</a:t>
            </a:r>
            <a:endParaRPr lang="ru-RU" sz="32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Любимое блюдо: </a:t>
            </a:r>
            <a:r>
              <a:rPr lang="ru-RU" sz="3200" i="1" dirty="0" smtClean="0">
                <a:solidFill>
                  <a:srgbClr val="0070C0"/>
                </a:solidFill>
                <a:latin typeface="Monotype Corsiva" pitchFamily="66" charset="0"/>
              </a:rPr>
              <a:t>пироги</a:t>
            </a:r>
            <a:endParaRPr lang="ru-RU" sz="32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Любимое время года: </a:t>
            </a:r>
            <a:r>
              <a:rPr lang="ru-RU" sz="3200" i="1" dirty="0" smtClean="0">
                <a:solidFill>
                  <a:srgbClr val="CC0000"/>
                </a:solidFill>
                <a:latin typeface="Monotype Corsiva" pitchFamily="66" charset="0"/>
              </a:rPr>
              <a:t>все нравятся</a:t>
            </a:r>
            <a:endParaRPr lang="ru-RU" sz="3200" dirty="0" smtClean="0">
              <a:solidFill>
                <a:srgbClr val="CC0000"/>
              </a:solidFill>
              <a:latin typeface="Monotype Corsiva" pitchFamily="66" charset="0"/>
            </a:endParaRP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Любимая работа: </a:t>
            </a:r>
            <a:r>
              <a:rPr lang="ru-RU" sz="3200" i="1" dirty="0" smtClean="0">
                <a:solidFill>
                  <a:srgbClr val="FF0066"/>
                </a:solidFill>
                <a:latin typeface="Monotype Corsiva" pitchFamily="66" charset="0"/>
              </a:rPr>
              <a:t>на даче</a:t>
            </a:r>
            <a:endParaRPr lang="ru-RU" sz="3200" dirty="0" smtClean="0">
              <a:solidFill>
                <a:srgbClr val="FF0066"/>
              </a:solidFill>
              <a:latin typeface="Monotype Corsiva" pitchFamily="66" charset="0"/>
            </a:endParaRP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Любимый день недели: </a:t>
            </a:r>
            <a:r>
              <a:rPr lang="ru-RU" sz="3200" i="1" dirty="0" smtClean="0">
                <a:solidFill>
                  <a:srgbClr val="FF33CC"/>
                </a:solidFill>
                <a:latin typeface="Monotype Corsiva" pitchFamily="66" charset="0"/>
              </a:rPr>
              <a:t>все хороши</a:t>
            </a:r>
            <a:r>
              <a:rPr lang="ru-RU" sz="3200" dirty="0" smtClean="0">
                <a:solidFill>
                  <a:srgbClr val="FF33CC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Любимый праздник: </a:t>
            </a:r>
            <a:r>
              <a:rPr lang="ru-RU" sz="3200" i="1" dirty="0" smtClean="0">
                <a:solidFill>
                  <a:srgbClr val="0000FF"/>
                </a:solidFill>
                <a:latin typeface="Monotype Corsiva" pitchFamily="66" charset="0"/>
              </a:rPr>
              <a:t>с семьей</a:t>
            </a:r>
            <a:endParaRPr lang="ru-RU" sz="3200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 advClick="0" advTm="1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2"/>
            <a:ext cx="9127093" cy="6858002"/>
            <a:chOff x="0" y="-2"/>
            <a:chExt cx="9127093" cy="6858002"/>
          </a:xfrm>
        </p:grpSpPr>
        <p:pic>
          <p:nvPicPr>
            <p:cNvPr id="2" name="Picture 2" descr="J:\Видео материалы\Проекты\Fony_shablony_dub\Фоны осенние дуб 4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34546" y="-1134548"/>
              <a:ext cx="6858002" cy="91270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195736" y="332656"/>
              <a:ext cx="48965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i="1" dirty="0" smtClean="0">
                  <a:latin typeface="Monotype Corsiva" pitchFamily="66" charset="0"/>
                </a:rPr>
                <a:t>Рассказ о моей бабушке.</a:t>
              </a:r>
              <a:endParaRPr lang="ru-RU" sz="4000" b="1" dirty="0" smtClean="0">
                <a:latin typeface="Monotype Corsiva" pitchFamily="66" charset="0"/>
              </a:endParaRPr>
            </a:p>
            <a:p>
              <a:pPr algn="ctr"/>
              <a:endParaRPr lang="ru-RU" sz="4000" dirty="0">
                <a:latin typeface="Monotype Corsiva" pitchFamily="66" charset="0"/>
              </a:endParaRPr>
            </a:p>
          </p:txBody>
        </p:sp>
        <p:pic>
          <p:nvPicPr>
            <p:cNvPr id="5" name="Рисунок 4" descr="сканирование0002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96752"/>
              <a:ext cx="2987824" cy="56612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699792" y="1124744"/>
              <a:ext cx="5760640" cy="5509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Monotype Corsiva" pitchFamily="66" charset="0"/>
                </a:rPr>
                <a:t>	Мою бабушку зовут Пелевина Раиса Ивановна. Она родилась 23 марта 1951 года в селе </a:t>
              </a:r>
              <a:r>
                <a:rPr lang="ru-RU" sz="3200" dirty="0" err="1" smtClean="0">
                  <a:latin typeface="Monotype Corsiva" pitchFamily="66" charset="0"/>
                </a:rPr>
                <a:t>Мыёлдино</a:t>
              </a:r>
              <a:r>
                <a:rPr lang="ru-RU" sz="3200" dirty="0" smtClean="0">
                  <a:latin typeface="Monotype Corsiva" pitchFamily="66" charset="0"/>
                </a:rPr>
                <a:t> </a:t>
              </a:r>
              <a:r>
                <a:rPr lang="ru-RU" sz="3200" dirty="0" err="1" smtClean="0">
                  <a:latin typeface="Monotype Corsiva" pitchFamily="66" charset="0"/>
                </a:rPr>
                <a:t>Усть-Куломского</a:t>
              </a:r>
              <a:r>
                <a:rPr lang="ru-RU" sz="3200" dirty="0" smtClean="0">
                  <a:latin typeface="Monotype Corsiva" pitchFamily="66" charset="0"/>
                </a:rPr>
                <a:t> района республики Коми. Она родилась в многодетной семье и была самым младшим ребенком. У нее было пять сестер и один  старший брат. Ее мама умерла, когда ей было восемь лет, она училась в первом классе. </a:t>
              </a:r>
              <a:endParaRPr lang="ru-RU" sz="3200" dirty="0"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ransition spd="med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Видео материалы\Проекты\Fony_shablony_dub\Фоны осенние дуб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4546" y="-1134548"/>
            <a:ext cx="6858002" cy="9127093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539552" y="836712"/>
            <a:ext cx="8604448" cy="5509200"/>
            <a:chOff x="539552" y="836712"/>
            <a:chExt cx="8604448" cy="5509200"/>
          </a:xfrm>
        </p:grpSpPr>
        <p:sp>
          <p:nvSpPr>
            <p:cNvPr id="3" name="TextBox 2"/>
            <p:cNvSpPr txBox="1"/>
            <p:nvPr/>
          </p:nvSpPr>
          <p:spPr>
            <a:xfrm>
              <a:off x="539552" y="836712"/>
              <a:ext cx="5400600" cy="5509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200" dirty="0" smtClean="0">
                  <a:latin typeface="Monotype Corsiva" pitchFamily="66" charset="0"/>
                </a:rPr>
                <a:t>	Через год отец женился на другой женщине, и поэтому ей пришлось жить с мачехой. Моя бабушка окончила девять классов общеобразовательной школы. После школы в июне 1967 года она уехала в поселок Смолянка </a:t>
              </a:r>
              <a:r>
                <a:rPr lang="ru-RU" sz="3200" dirty="0" err="1" smtClean="0">
                  <a:latin typeface="Monotype Corsiva" pitchFamily="66" charset="0"/>
                </a:rPr>
                <a:t>Усть</a:t>
              </a:r>
              <a:r>
                <a:rPr lang="ru-RU" sz="3200" dirty="0" smtClean="0">
                  <a:latin typeface="Monotype Corsiva" pitchFamily="66" charset="0"/>
                </a:rPr>
                <a:t>–</a:t>
              </a:r>
              <a:r>
                <a:rPr lang="ru-RU" sz="3200" dirty="0" err="1" smtClean="0">
                  <a:latin typeface="Monotype Corsiva" pitchFamily="66" charset="0"/>
                </a:rPr>
                <a:t>Куломского</a:t>
              </a:r>
              <a:r>
                <a:rPr lang="ru-RU" sz="3200" dirty="0" smtClean="0">
                  <a:latin typeface="Monotype Corsiva" pitchFamily="66" charset="0"/>
                </a:rPr>
                <a:t> района к своим старшим сестрам, и некоторое время жила у сестры Анны.</a:t>
              </a:r>
            </a:p>
          </p:txBody>
        </p:sp>
        <p:pic>
          <p:nvPicPr>
            <p:cNvPr id="4" name="Рисунок 3" descr="сканирование000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1268760"/>
              <a:ext cx="3275856" cy="43651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Видео материалы\Проекты\Fony_shablony_dub\Фоны осенние дуб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4546" y="-1134548"/>
            <a:ext cx="6858002" cy="9127093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0" y="0"/>
            <a:ext cx="7919864" cy="5997486"/>
            <a:chOff x="0" y="0"/>
            <a:chExt cx="7919864" cy="5997486"/>
          </a:xfrm>
        </p:grpSpPr>
        <p:pic>
          <p:nvPicPr>
            <p:cNvPr id="4" name="Рисунок 3" descr="сканирование000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47864" cy="43651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699792" y="980728"/>
              <a:ext cx="5220072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200" dirty="0" smtClean="0">
                  <a:latin typeface="Monotype Corsiva" pitchFamily="66" charset="0"/>
                </a:rPr>
                <a:t>	Все лето бабушка работала на строительстве железной дороги, для вывозки леса в местный леспромхоз. Осенью этого года она уехала учиться в Новый Затон. После трехмесячных курсов получила свидетельство приемщика леса и опять вернулась на Смолянку для работы в леспромхозе. </a:t>
              </a:r>
            </a:p>
          </p:txBody>
        </p:sp>
      </p:grp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:\Видео материалы\Проекты\Fony_shablony_dub\Фоны осенние дуб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4546" y="-1134548"/>
            <a:ext cx="6858002" cy="91270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74888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Monotype Corsiva" pitchFamily="66" charset="0"/>
              </a:rPr>
              <a:t>	 Тут стали появляться командировки. Три лета подряд отправляли в село </a:t>
            </a:r>
            <a:r>
              <a:rPr lang="ru-RU" sz="3200" dirty="0" err="1" smtClean="0">
                <a:latin typeface="Monotype Corsiva" pitchFamily="66" charset="0"/>
              </a:rPr>
              <a:t>Седкыркитш</a:t>
            </a:r>
            <a:r>
              <a:rPr lang="ru-RU" sz="3200" dirty="0" smtClean="0">
                <a:latin typeface="Monotype Corsiva" pitchFamily="66" charset="0"/>
              </a:rPr>
              <a:t> для работы приемщиком леса. </a:t>
            </a:r>
          </a:p>
          <a:p>
            <a:pPr algn="just"/>
            <a:r>
              <a:rPr lang="ru-RU" sz="3200" dirty="0" smtClean="0">
                <a:latin typeface="Monotype Corsiva" pitchFamily="66" charset="0"/>
              </a:rPr>
              <a:t>	В 1969 году познакомилась со своим будущим мужем – моим дедом – </a:t>
            </a:r>
            <a:r>
              <a:rPr lang="ru-RU" sz="3200" dirty="0" err="1" smtClean="0">
                <a:latin typeface="Monotype Corsiva" pitchFamily="66" charset="0"/>
              </a:rPr>
              <a:t>Бродовским</a:t>
            </a:r>
            <a:r>
              <a:rPr lang="ru-RU" sz="3200" dirty="0" smtClean="0">
                <a:latin typeface="Monotype Corsiva" pitchFamily="66" charset="0"/>
              </a:rPr>
              <a:t> Анатолием </a:t>
            </a:r>
            <a:r>
              <a:rPr lang="ru-RU" sz="3200" dirty="0" err="1" smtClean="0">
                <a:latin typeface="Monotype Corsiva" pitchFamily="66" charset="0"/>
              </a:rPr>
              <a:t>Марьяновичем</a:t>
            </a:r>
            <a:r>
              <a:rPr lang="ru-RU" sz="3200" dirty="0" smtClean="0">
                <a:latin typeface="Monotype Corsiva" pitchFamily="66" charset="0"/>
              </a:rPr>
              <a:t>. В 1970 году вышла замуж за него. После свадьбы муж – мой дед - уехал на работу на Лесопромышленный комплекс (ЛПК) в Сыктывкар - </a:t>
            </a:r>
            <a:r>
              <a:rPr lang="ru-RU" sz="3200" dirty="0" err="1" smtClean="0">
                <a:latin typeface="Monotype Corsiva" pitchFamily="66" charset="0"/>
              </a:rPr>
              <a:t>Эжву</a:t>
            </a:r>
            <a:r>
              <a:rPr lang="ru-RU" sz="3200" dirty="0" smtClean="0">
                <a:latin typeface="Monotype Corsiva" pitchFamily="66" charset="0"/>
              </a:rPr>
              <a:t>, а бабушку отправили на работу в </a:t>
            </a:r>
            <a:r>
              <a:rPr lang="ru-RU" sz="3200" dirty="0" err="1" smtClean="0">
                <a:latin typeface="Monotype Corsiva" pitchFamily="66" charset="0"/>
              </a:rPr>
              <a:t>Максаковку</a:t>
            </a:r>
            <a:r>
              <a:rPr lang="ru-RU" sz="3200" dirty="0" smtClean="0">
                <a:latin typeface="Monotype Corsiva" pitchFamily="66" charset="0"/>
              </a:rPr>
              <a:t> на целый год.</a:t>
            </a:r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437</Words>
  <Application>Microsoft Office PowerPoint</Application>
  <PresentationFormat>Экран (4:3)</PresentationFormat>
  <Paragraphs>105</Paragraphs>
  <Slides>28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Плюша</dc:creator>
  <cp:lastModifiedBy>Света</cp:lastModifiedBy>
  <cp:revision>59</cp:revision>
  <cp:lastPrinted>2014-01-22T07:53:42Z</cp:lastPrinted>
  <dcterms:created xsi:type="dcterms:W3CDTF">2014-01-21T11:39:03Z</dcterms:created>
  <dcterms:modified xsi:type="dcterms:W3CDTF">2015-01-16T06:27:58Z</dcterms:modified>
</cp:coreProperties>
</file>