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1" r:id="rId2"/>
    <p:sldId id="298" r:id="rId3"/>
    <p:sldId id="288" r:id="rId4"/>
    <p:sldId id="313" r:id="rId5"/>
    <p:sldId id="290" r:id="rId6"/>
    <p:sldId id="289" r:id="rId7"/>
    <p:sldId id="291" r:id="rId8"/>
    <p:sldId id="305" r:id="rId9"/>
    <p:sldId id="257" r:id="rId10"/>
    <p:sldId id="308" r:id="rId11"/>
    <p:sldId id="309" r:id="rId12"/>
    <p:sldId id="307" r:id="rId13"/>
    <p:sldId id="306" r:id="rId14"/>
    <p:sldId id="294" r:id="rId15"/>
    <p:sldId id="276" r:id="rId16"/>
    <p:sldId id="270" r:id="rId17"/>
    <p:sldId id="286" r:id="rId18"/>
    <p:sldId id="293" r:id="rId19"/>
    <p:sldId id="259" r:id="rId20"/>
    <p:sldId id="275" r:id="rId21"/>
    <p:sldId id="272" r:id="rId22"/>
    <p:sldId id="280" r:id="rId23"/>
    <p:sldId id="274" r:id="rId24"/>
    <p:sldId id="269" r:id="rId25"/>
    <p:sldId id="273" r:id="rId26"/>
    <p:sldId id="268" r:id="rId27"/>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FC75D991-AAB1-4C4B-ACED-92C741D70467}">
          <p14:sldIdLst>
            <p14:sldId id="311"/>
            <p14:sldId id="298"/>
            <p14:sldId id="288"/>
            <p14:sldId id="313"/>
            <p14:sldId id="290"/>
            <p14:sldId id="289"/>
            <p14:sldId id="291"/>
            <p14:sldId id="305"/>
            <p14:sldId id="257"/>
            <p14:sldId id="308"/>
            <p14:sldId id="309"/>
            <p14:sldId id="307"/>
            <p14:sldId id="306"/>
            <p14:sldId id="294"/>
            <p14:sldId id="276"/>
            <p14:sldId id="270"/>
            <p14:sldId id="286"/>
            <p14:sldId id="293"/>
            <p14:sldId id="259"/>
            <p14:sldId id="275"/>
            <p14:sldId id="272"/>
            <p14:sldId id="280"/>
            <p14:sldId id="274"/>
          </p14:sldIdLst>
        </p14:section>
        <p14:section name="Раздел без заголовка" id="{2416D368-D2B4-4E32-A332-1183422551C9}">
          <p14:sldIdLst>
            <p14:sldId id="269"/>
            <p14:sldId id="273"/>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9" autoAdjust="0"/>
  </p:normalViewPr>
  <p:slideViewPr>
    <p:cSldViewPr>
      <p:cViewPr>
        <p:scale>
          <a:sx n="70" d="100"/>
          <a:sy n="70" d="100"/>
        </p:scale>
        <p:origin x="-744"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44"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a:lvl1pPr>
          </a:lstStyle>
          <a:p>
            <a:pPr>
              <a:defRPr/>
            </a:pPr>
            <a:fld id="{EA0662C0-076A-44CE-A1ED-28FCAF535A34}" type="datetimeFigureOut">
              <a:rPr lang="ru-RU"/>
              <a:pPr>
                <a:defRPr/>
              </a:pPr>
              <a:t>23.01.2015</a:t>
            </a:fld>
            <a:endParaRPr lang="ru-RU"/>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ru-RU"/>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a:lvl1pPr>
          </a:lstStyle>
          <a:p>
            <a:pPr>
              <a:defRPr/>
            </a:pPr>
            <a:fld id="{916F4ED0-1DEC-4D4D-A239-0180429E3F71}" type="slidenum">
              <a:rPr lang="ru-RU"/>
              <a:pPr>
                <a:defRPr/>
              </a:pPr>
              <a:t>‹#›</a:t>
            </a:fld>
            <a:endParaRPr lang="ru-RU"/>
          </a:p>
        </p:txBody>
      </p:sp>
    </p:spTree>
    <p:extLst>
      <p:ext uri="{BB962C8B-B14F-4D97-AF65-F5344CB8AC3E}">
        <p14:creationId xmlns:p14="http://schemas.microsoft.com/office/powerpoint/2010/main" val="1716314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2CEB418-9709-48A5-89E8-AB390A27EE41}" type="datetimeFigureOut">
              <a:rPr lang="ru-RU" smtClean="0"/>
              <a:t>23.01.2015</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C3458CA0-7F36-4E55-BF3E-167E48F716E3}" type="slidenum">
              <a:rPr lang="ru-RU" smtClean="0"/>
              <a:t>‹#›</a:t>
            </a:fld>
            <a:endParaRPr lang="ru-RU"/>
          </a:p>
        </p:txBody>
      </p:sp>
    </p:spTree>
    <p:extLst>
      <p:ext uri="{BB962C8B-B14F-4D97-AF65-F5344CB8AC3E}">
        <p14:creationId xmlns:p14="http://schemas.microsoft.com/office/powerpoint/2010/main" val="125270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2CF13A-5774-4CA0-B88F-1C16A0235591}" type="datetimeFigureOut">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2CAFC7-4FC1-4B84-A91F-470662E58114}" type="slidenum">
              <a:rPr lang="ru-RU"/>
              <a:pPr>
                <a:defRPr/>
              </a:pPr>
              <a:t>‹#›</a:t>
            </a:fld>
            <a:endParaRPr lang="ru-RU"/>
          </a:p>
        </p:txBody>
      </p:sp>
    </p:spTree>
    <p:extLst>
      <p:ext uri="{BB962C8B-B14F-4D97-AF65-F5344CB8AC3E}">
        <p14:creationId xmlns:p14="http://schemas.microsoft.com/office/powerpoint/2010/main" val="3635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CE9066-3834-4A18-BEDA-FEB17A545B1C}" type="datetimeFigureOut">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7589F2-F97F-4103-BA30-BD3E28559B99}" type="slidenum">
              <a:rPr lang="ru-RU"/>
              <a:pPr>
                <a:defRPr/>
              </a:pPr>
              <a:t>‹#›</a:t>
            </a:fld>
            <a:endParaRPr lang="ru-RU"/>
          </a:p>
        </p:txBody>
      </p:sp>
    </p:spTree>
    <p:extLst>
      <p:ext uri="{BB962C8B-B14F-4D97-AF65-F5344CB8AC3E}">
        <p14:creationId xmlns:p14="http://schemas.microsoft.com/office/powerpoint/2010/main" val="389142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2"/>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2019CB6-C2D7-4FA0-AC2F-5316D4851A09}" type="datetimeFigureOut">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3A2C60-7F42-4D01-9044-5E8F6921BCAD}" type="slidenum">
              <a:rPr lang="ru-RU"/>
              <a:pPr>
                <a:defRPr/>
              </a:pPr>
              <a:t>‹#›</a:t>
            </a:fld>
            <a:endParaRPr lang="ru-RU"/>
          </a:p>
        </p:txBody>
      </p:sp>
    </p:spTree>
    <p:extLst>
      <p:ext uri="{BB962C8B-B14F-4D97-AF65-F5344CB8AC3E}">
        <p14:creationId xmlns:p14="http://schemas.microsoft.com/office/powerpoint/2010/main" val="332984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3340B8-1ECC-4ABC-B432-0D030FAAAD53}" type="datetimeFigureOut">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464763-C586-43FB-B4D2-52F99E8EB137}" type="slidenum">
              <a:rPr lang="ru-RU"/>
              <a:pPr>
                <a:defRPr/>
              </a:pPr>
              <a:t>‹#›</a:t>
            </a:fld>
            <a:endParaRPr lang="ru-RU"/>
          </a:p>
        </p:txBody>
      </p:sp>
    </p:spTree>
    <p:extLst>
      <p:ext uri="{BB962C8B-B14F-4D97-AF65-F5344CB8AC3E}">
        <p14:creationId xmlns:p14="http://schemas.microsoft.com/office/powerpoint/2010/main" val="101939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627C0D-18AF-4A9D-8270-D4AC045719E8}" type="datetimeFigureOut">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A75667-BE69-4783-84F4-5DA4738DB4B4}" type="slidenum">
              <a:rPr lang="ru-RU"/>
              <a:pPr>
                <a:defRPr/>
              </a:pPr>
              <a:t>‹#›</a:t>
            </a:fld>
            <a:endParaRPr lang="ru-RU"/>
          </a:p>
        </p:txBody>
      </p:sp>
    </p:spTree>
    <p:extLst>
      <p:ext uri="{BB962C8B-B14F-4D97-AF65-F5344CB8AC3E}">
        <p14:creationId xmlns:p14="http://schemas.microsoft.com/office/powerpoint/2010/main" val="1668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3839DC-798F-4A0F-926F-6BDDA3CBA3C0}" type="datetimeFigureOut">
              <a:rPr lang="ru-RU"/>
              <a:pPr>
                <a:defRPr/>
              </a:pPr>
              <a:t>23.01.2015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A37B78-4EB7-4829-A2F3-0BA5CC65CE2C}" type="slidenum">
              <a:rPr lang="ru-RU"/>
              <a:pPr>
                <a:defRPr/>
              </a:pPr>
              <a:t>‹#›</a:t>
            </a:fld>
            <a:endParaRPr lang="ru-RU"/>
          </a:p>
        </p:txBody>
      </p:sp>
    </p:spTree>
    <p:extLst>
      <p:ext uri="{BB962C8B-B14F-4D97-AF65-F5344CB8AC3E}">
        <p14:creationId xmlns:p14="http://schemas.microsoft.com/office/powerpoint/2010/main" val="49121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C381E66-A52D-4457-A82C-06FFC4397478}" type="datetimeFigureOut">
              <a:rPr lang="ru-RU"/>
              <a:pPr>
                <a:defRPr/>
              </a:pPr>
              <a:t>23.01.2015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3A512FC-CFE1-421A-9773-F13A2B8F9FF5}" type="slidenum">
              <a:rPr lang="ru-RU"/>
              <a:pPr>
                <a:defRPr/>
              </a:pPr>
              <a:t>‹#›</a:t>
            </a:fld>
            <a:endParaRPr lang="ru-RU"/>
          </a:p>
        </p:txBody>
      </p:sp>
    </p:spTree>
    <p:extLst>
      <p:ext uri="{BB962C8B-B14F-4D97-AF65-F5344CB8AC3E}">
        <p14:creationId xmlns:p14="http://schemas.microsoft.com/office/powerpoint/2010/main" val="255090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CFAE56-73F8-46EE-8939-4AFBF2E4743D}" type="datetimeFigureOut">
              <a:rPr lang="ru-RU"/>
              <a:pPr>
                <a:defRPr/>
              </a:pPr>
              <a:t>23.01.2015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28119F5-43A9-4BA3-8935-ABBBA5771389}" type="slidenum">
              <a:rPr lang="ru-RU"/>
              <a:pPr>
                <a:defRPr/>
              </a:pPr>
              <a:t>‹#›</a:t>
            </a:fld>
            <a:endParaRPr lang="ru-RU"/>
          </a:p>
        </p:txBody>
      </p:sp>
    </p:spTree>
    <p:extLst>
      <p:ext uri="{BB962C8B-B14F-4D97-AF65-F5344CB8AC3E}">
        <p14:creationId xmlns:p14="http://schemas.microsoft.com/office/powerpoint/2010/main" val="34525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CFF6B0-ACAF-4B49-AB64-B540E6428EAB}" type="datetimeFigureOut">
              <a:rPr lang="ru-RU"/>
              <a:pPr>
                <a:defRPr/>
              </a:pPr>
              <a:t>23.01.2015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C049975-AD83-49AF-B153-EF2B64691574}" type="slidenum">
              <a:rPr lang="ru-RU"/>
              <a:pPr>
                <a:defRPr/>
              </a:pPr>
              <a:t>‹#›</a:t>
            </a:fld>
            <a:endParaRPr lang="ru-RU"/>
          </a:p>
        </p:txBody>
      </p:sp>
    </p:spTree>
    <p:extLst>
      <p:ext uri="{BB962C8B-B14F-4D97-AF65-F5344CB8AC3E}">
        <p14:creationId xmlns:p14="http://schemas.microsoft.com/office/powerpoint/2010/main" val="307833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DB2A15-C301-42D1-A2E7-0553DB69AF5A}" type="datetimeFigureOut">
              <a:rPr lang="ru-RU"/>
              <a:pPr>
                <a:defRPr/>
              </a:pPr>
              <a:t>23.01.2015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166C01-DEAE-49DD-813E-6F09D6E888E3}" type="slidenum">
              <a:rPr lang="ru-RU"/>
              <a:pPr>
                <a:defRPr/>
              </a:pPr>
              <a:t>‹#›</a:t>
            </a:fld>
            <a:endParaRPr lang="ru-RU"/>
          </a:p>
        </p:txBody>
      </p:sp>
    </p:spTree>
    <p:extLst>
      <p:ext uri="{BB962C8B-B14F-4D97-AF65-F5344CB8AC3E}">
        <p14:creationId xmlns:p14="http://schemas.microsoft.com/office/powerpoint/2010/main" val="291949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EDD42A-F2D2-414B-B2D7-90DD7B8F4C6B}" type="datetimeFigureOut">
              <a:rPr lang="ru-RU"/>
              <a:pPr>
                <a:defRPr/>
              </a:pPr>
              <a:t>23.01.2015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30F962-F1F1-4122-BE58-DDAE19DD2F34}" type="slidenum">
              <a:rPr lang="ru-RU"/>
              <a:pPr>
                <a:defRPr/>
              </a:pPr>
              <a:t>‹#›</a:t>
            </a:fld>
            <a:endParaRPr lang="ru-RU"/>
          </a:p>
        </p:txBody>
      </p:sp>
    </p:spTree>
    <p:extLst>
      <p:ext uri="{BB962C8B-B14F-4D97-AF65-F5344CB8AC3E}">
        <p14:creationId xmlns:p14="http://schemas.microsoft.com/office/powerpoint/2010/main" val="106354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503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749"/>
            <a:ext cx="2133600" cy="36433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53819B-CA9E-48A8-A778-0D2232EC9C28}" type="datetimeFigureOut">
              <a:rPr lang="ru-RU"/>
              <a:pPr>
                <a:defRPr/>
              </a:pPr>
              <a:t>23.01.2015</a:t>
            </a:fld>
            <a:endParaRPr lang="ru-RU"/>
          </a:p>
        </p:txBody>
      </p:sp>
      <p:sp>
        <p:nvSpPr>
          <p:cNvPr id="5" name="Нижний колонтитул 4"/>
          <p:cNvSpPr>
            <a:spLocks noGrp="1"/>
          </p:cNvSpPr>
          <p:nvPr>
            <p:ph type="ftr" sz="quarter" idx="3"/>
          </p:nvPr>
        </p:nvSpPr>
        <p:spPr>
          <a:xfrm>
            <a:off x="3124200" y="6356749"/>
            <a:ext cx="2895600" cy="36433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749"/>
            <a:ext cx="2133600" cy="36433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BA9D46-60B5-40CD-85C5-69DC5607A7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nsportal.ru/" TargetMode="Externa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nsportal.ru/" TargetMode="External"/><Relationship Id="rId2" Type="http://schemas.openxmlformats.org/officeDocument/2006/relationships/hyperlink" Target="http://lobschool.ucoz.ru/index/romanova_n_p_uchitel_nachalnykh_klassov/0-9" TargetMode="Externa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romannat4.blogspot.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1700808"/>
            <a:ext cx="4840684" cy="923330"/>
          </a:xfrm>
          <a:prstGeom prst="rect">
            <a:avLst/>
          </a:prstGeom>
        </p:spPr>
        <p:txBody>
          <a:bodyPr wrap="none">
            <a:spAutoFit/>
          </a:bodyPr>
          <a:lstStyle/>
          <a:p>
            <a:r>
              <a:rPr lang="ru-RU" sz="5400" b="1" dirty="0">
                <a:solidFill>
                  <a:srgbClr val="C00000"/>
                </a:solidFill>
                <a:latin typeface="Times New Roman" pitchFamily="18" charset="0"/>
                <a:cs typeface="Times New Roman" pitchFamily="18" charset="0"/>
              </a:rPr>
              <a:t>ПОРТФОЛИО</a:t>
            </a:r>
          </a:p>
        </p:txBody>
      </p:sp>
      <p:sp>
        <p:nvSpPr>
          <p:cNvPr id="3" name="Прямоугольник 2"/>
          <p:cNvSpPr/>
          <p:nvPr/>
        </p:nvSpPr>
        <p:spPr>
          <a:xfrm>
            <a:off x="1421904" y="3717032"/>
            <a:ext cx="4572000" cy="1200329"/>
          </a:xfrm>
          <a:prstGeom prst="rect">
            <a:avLst/>
          </a:prstGeom>
        </p:spPr>
        <p:txBody>
          <a:bodyPr>
            <a:spAutoFit/>
          </a:bodyPr>
          <a:lstStyle/>
          <a:p>
            <a:r>
              <a:rPr lang="ru-RU" sz="2400" b="1" dirty="0" smtClean="0">
                <a:solidFill>
                  <a:schemeClr val="accent6">
                    <a:lumMod val="50000"/>
                  </a:schemeClr>
                </a:solidFill>
                <a:latin typeface="Times New Roman" pitchFamily="18" charset="0"/>
                <a:cs typeface="Times New Roman" pitchFamily="18" charset="0"/>
              </a:rPr>
              <a:t>учителя </a:t>
            </a:r>
            <a:r>
              <a:rPr lang="ru-RU" sz="2400" b="1" dirty="0">
                <a:solidFill>
                  <a:schemeClr val="accent6">
                    <a:lumMod val="50000"/>
                  </a:schemeClr>
                </a:solidFill>
                <a:latin typeface="Times New Roman" pitchFamily="18" charset="0"/>
                <a:cs typeface="Times New Roman" pitchFamily="18" charset="0"/>
              </a:rPr>
              <a:t>начальных классов</a:t>
            </a:r>
          </a:p>
          <a:p>
            <a:r>
              <a:rPr lang="ru-RU" sz="2400" b="1" dirty="0" smtClean="0">
                <a:solidFill>
                  <a:schemeClr val="accent6">
                    <a:lumMod val="50000"/>
                  </a:schemeClr>
                </a:solidFill>
                <a:latin typeface="Times New Roman" pitchFamily="18" charset="0"/>
                <a:cs typeface="Times New Roman" pitchFamily="18" charset="0"/>
              </a:rPr>
              <a:t>МКОУ  </a:t>
            </a:r>
            <a:r>
              <a:rPr lang="ru-RU" sz="2400" b="1" dirty="0" err="1">
                <a:solidFill>
                  <a:schemeClr val="accent6">
                    <a:lumMod val="50000"/>
                  </a:schemeClr>
                </a:solidFill>
                <a:latin typeface="Times New Roman" pitchFamily="18" charset="0"/>
                <a:cs typeface="Times New Roman" pitchFamily="18" charset="0"/>
              </a:rPr>
              <a:t>Лобанихинская</a:t>
            </a:r>
            <a:r>
              <a:rPr lang="ru-RU" sz="2400" b="1" dirty="0">
                <a:solidFill>
                  <a:schemeClr val="accent6">
                    <a:lumMod val="50000"/>
                  </a:schemeClr>
                </a:solidFill>
                <a:latin typeface="Times New Roman" pitchFamily="18" charset="0"/>
                <a:cs typeface="Times New Roman" pitchFamily="18" charset="0"/>
              </a:rPr>
              <a:t> СОШ</a:t>
            </a:r>
          </a:p>
          <a:p>
            <a:r>
              <a:rPr lang="ru-RU" sz="2400" b="1" dirty="0" err="1">
                <a:solidFill>
                  <a:schemeClr val="accent6">
                    <a:lumMod val="50000"/>
                  </a:schemeClr>
                </a:solidFill>
                <a:latin typeface="Times New Roman" pitchFamily="18" charset="0"/>
                <a:cs typeface="Times New Roman" pitchFamily="18" charset="0"/>
              </a:rPr>
              <a:t>Новичихинского</a:t>
            </a:r>
            <a:r>
              <a:rPr lang="ru-RU" sz="2400" b="1" dirty="0">
                <a:solidFill>
                  <a:schemeClr val="accent6">
                    <a:lumMod val="50000"/>
                  </a:schemeClr>
                </a:solidFill>
                <a:latin typeface="Times New Roman" pitchFamily="18" charset="0"/>
                <a:cs typeface="Times New Roman" pitchFamily="18" charset="0"/>
              </a:rPr>
              <a:t> района</a:t>
            </a:r>
          </a:p>
        </p:txBody>
      </p:sp>
    </p:spTree>
    <p:extLst>
      <p:ext uri="{BB962C8B-B14F-4D97-AF65-F5344CB8AC3E}">
        <p14:creationId xmlns:p14="http://schemas.microsoft.com/office/powerpoint/2010/main" val="285701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a:off x="1547664" y="404664"/>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7171" name="WordArt 4"/>
          <p:cNvSpPr>
            <a:spLocks noChangeArrowheads="1" noChangeShapeType="1" noTextEdit="1"/>
          </p:cNvSpPr>
          <p:nvPr/>
        </p:nvSpPr>
        <p:spPr bwMode="auto">
          <a:xfrm>
            <a:off x="641352" y="1175147"/>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2012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 </a:t>
            </a: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уч. год</a:t>
            </a:r>
          </a:p>
        </p:txBody>
      </p:sp>
      <p:sp>
        <p:nvSpPr>
          <p:cNvPr id="7172" name="WordArt 5"/>
          <p:cNvSpPr>
            <a:spLocks noChangeArrowheads="1" noChangeShapeType="1" noTextEdit="1"/>
          </p:cNvSpPr>
          <p:nvPr/>
        </p:nvSpPr>
        <p:spPr bwMode="auto">
          <a:xfrm>
            <a:off x="429684" y="1770460"/>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smtClean="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Конкурсы</a:t>
            </a:r>
            <a:endPar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7173" name="Заголовок 9"/>
          <p:cNvSpPr>
            <a:spLocks noGrp="1"/>
          </p:cNvSpPr>
          <p:nvPr>
            <p:ph type="title"/>
          </p:nvPr>
        </p:nvSpPr>
        <p:spPr>
          <a:xfrm>
            <a:off x="457200" y="2357437"/>
            <a:ext cx="8229600" cy="3609975"/>
          </a:xfrm>
        </p:spPr>
        <p:txBody>
          <a:bodyPr/>
          <a:lstStyle/>
          <a:p>
            <a:pPr algn="l" eaLnBrk="1" hangingPunct="1"/>
            <a:r>
              <a:rPr lang="ru-RU" sz="2000" dirty="0" smtClean="0">
                <a:solidFill>
                  <a:srgbClr val="002060"/>
                </a:solidFill>
                <a:latin typeface="Asessor" pitchFamily="82" charset="0"/>
              </a:rPr>
              <a:t> </a:t>
            </a:r>
            <a:r>
              <a:rPr lang="ru-RU" sz="2000" dirty="0">
                <a:solidFill>
                  <a:schemeClr val="accent6">
                    <a:lumMod val="50000"/>
                  </a:schemeClr>
                </a:solidFill>
                <a:latin typeface="Times New Roman" pitchFamily="18" charset="0"/>
                <a:cs typeface="Times New Roman" pitchFamily="18" charset="0"/>
              </a:rPr>
              <a:t>Окружной  этап  конкурса детского творчества «</a:t>
            </a:r>
            <a:r>
              <a:rPr lang="ru-RU" sz="2000" dirty="0" err="1">
                <a:solidFill>
                  <a:schemeClr val="accent6">
                    <a:lumMod val="50000"/>
                  </a:schemeClr>
                </a:solidFill>
                <a:latin typeface="Times New Roman" pitchFamily="18" charset="0"/>
                <a:cs typeface="Times New Roman" pitchFamily="18" charset="0"/>
              </a:rPr>
              <a:t>Сибириада</a:t>
            </a:r>
            <a:r>
              <a:rPr lang="ru-RU" sz="2000" dirty="0">
                <a:solidFill>
                  <a:schemeClr val="accent6">
                    <a:lumMod val="50000"/>
                  </a:schemeClr>
                </a:solidFill>
                <a:latin typeface="Times New Roman" pitchFamily="18" charset="0"/>
                <a:cs typeface="Times New Roman" pitchFamily="18" charset="0"/>
              </a:rPr>
              <a:t>»</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r>
            <a:br>
              <a:rPr lang="ru-RU" sz="2000" dirty="0">
                <a:solidFill>
                  <a:schemeClr val="accent6">
                    <a:lumMod val="50000"/>
                  </a:schemeClr>
                </a:solidFill>
                <a:latin typeface="Times New Roman" pitchFamily="18" charset="0"/>
                <a:cs typeface="Times New Roman" pitchFamily="18" charset="0"/>
              </a:rPr>
            </a:br>
            <a:r>
              <a:rPr lang="ru-RU" sz="2000" dirty="0" err="1">
                <a:solidFill>
                  <a:schemeClr val="accent6">
                    <a:lumMod val="50000"/>
                  </a:schemeClr>
                </a:solidFill>
                <a:latin typeface="Times New Roman" pitchFamily="18" charset="0"/>
                <a:cs typeface="Times New Roman" pitchFamily="18" charset="0"/>
              </a:rPr>
              <a:t>Фаллер</a:t>
            </a:r>
            <a:r>
              <a:rPr lang="ru-RU" sz="2000" dirty="0">
                <a:solidFill>
                  <a:schemeClr val="accent6">
                    <a:lumMod val="50000"/>
                  </a:schemeClr>
                </a:solidFill>
                <a:latin typeface="Times New Roman" pitchFamily="18" charset="0"/>
                <a:cs typeface="Times New Roman" pitchFamily="18" charset="0"/>
              </a:rPr>
              <a:t> Александр           - Диплом </a:t>
            </a:r>
            <a:r>
              <a:rPr lang="en-US" sz="2000" dirty="0">
                <a:solidFill>
                  <a:schemeClr val="accent6">
                    <a:lumMod val="50000"/>
                  </a:schemeClr>
                </a:solidFill>
                <a:latin typeface="Times New Roman" pitchFamily="18" charset="0"/>
                <a:cs typeface="Times New Roman" pitchFamily="18" charset="0"/>
              </a:rPr>
              <a:t> II</a:t>
            </a:r>
            <a:r>
              <a:rPr lang="ru-RU" sz="2000" dirty="0">
                <a:solidFill>
                  <a:schemeClr val="accent6">
                    <a:lumMod val="50000"/>
                  </a:schemeClr>
                </a:solidFill>
                <a:latin typeface="Times New Roman" pitchFamily="18" charset="0"/>
                <a:cs typeface="Times New Roman" pitchFamily="18" charset="0"/>
              </a:rPr>
              <a:t> степени</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Першина Наталья</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Орлова Софья                - Диплом </a:t>
            </a:r>
            <a:r>
              <a:rPr lang="en-US" sz="2000" dirty="0">
                <a:solidFill>
                  <a:schemeClr val="accent6">
                    <a:lumMod val="50000"/>
                  </a:schemeClr>
                </a:solidFill>
                <a:latin typeface="Times New Roman" pitchFamily="18" charset="0"/>
                <a:cs typeface="Times New Roman" pitchFamily="18" charset="0"/>
              </a:rPr>
              <a:t> III</a:t>
            </a:r>
            <a:r>
              <a:rPr lang="ru-RU" sz="2000" dirty="0">
                <a:solidFill>
                  <a:schemeClr val="accent6">
                    <a:lumMod val="50000"/>
                  </a:schemeClr>
                </a:solidFill>
                <a:latin typeface="Times New Roman" pitchFamily="18" charset="0"/>
                <a:cs typeface="Times New Roman" pitchFamily="18" charset="0"/>
              </a:rPr>
              <a:t> степени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Шиллер Людмила</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Агапов Евгений         - Участие</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Ериков Илья</a:t>
            </a:r>
            <a:endParaRPr lang="ru-RU" sz="2000" dirty="0" smtClean="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31432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a:off x="1547664" y="404664"/>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7171" name="WordArt 4"/>
          <p:cNvSpPr>
            <a:spLocks noChangeArrowheads="1" noChangeShapeType="1" noTextEdit="1"/>
          </p:cNvSpPr>
          <p:nvPr/>
        </p:nvSpPr>
        <p:spPr bwMode="auto">
          <a:xfrm>
            <a:off x="641352" y="1175147"/>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2012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 </a:t>
            </a: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уч. год</a:t>
            </a:r>
          </a:p>
        </p:txBody>
      </p:sp>
      <p:sp>
        <p:nvSpPr>
          <p:cNvPr id="7172" name="WordArt 5"/>
          <p:cNvSpPr>
            <a:spLocks noChangeArrowheads="1" noChangeShapeType="1" noTextEdit="1"/>
          </p:cNvSpPr>
          <p:nvPr/>
        </p:nvSpPr>
        <p:spPr bwMode="auto">
          <a:xfrm>
            <a:off x="429684" y="1770460"/>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smtClean="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Конкурсы</a:t>
            </a:r>
            <a:endPar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7173" name="Заголовок 9"/>
          <p:cNvSpPr>
            <a:spLocks noGrp="1"/>
          </p:cNvSpPr>
          <p:nvPr>
            <p:ph type="title"/>
          </p:nvPr>
        </p:nvSpPr>
        <p:spPr>
          <a:xfrm>
            <a:off x="457200" y="2357437"/>
            <a:ext cx="8229600" cy="3609975"/>
          </a:xfrm>
        </p:spPr>
        <p:txBody>
          <a:bodyPr/>
          <a:lstStyle/>
          <a:p>
            <a:pPr algn="l" eaLnBrk="1" hangingPunct="1"/>
            <a:r>
              <a:rPr lang="ru-RU" sz="2000" dirty="0" smtClean="0">
                <a:solidFill>
                  <a:srgbClr val="002060"/>
                </a:solidFill>
                <a:latin typeface="Asessor" pitchFamily="82" charset="0"/>
              </a:rPr>
              <a:t> </a:t>
            </a:r>
            <a:r>
              <a:rPr lang="ru-RU" sz="2000" dirty="0" smtClean="0">
                <a:solidFill>
                  <a:schemeClr val="accent6">
                    <a:lumMod val="50000"/>
                  </a:schemeClr>
                </a:solidFill>
                <a:latin typeface="Times New Roman" pitchFamily="18" charset="0"/>
                <a:cs typeface="Times New Roman" pitchFamily="18" charset="0"/>
              </a:rPr>
              <a:t>Участие в муниципальном этапе конкурса «Пожарная ярмарка»</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Орлова Софья            </a:t>
            </a:r>
            <a:r>
              <a:rPr lang="ru-RU" sz="2000" dirty="0" smtClean="0">
                <a:solidFill>
                  <a:srgbClr val="F79646">
                    <a:lumMod val="50000"/>
                  </a:srgb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Победитель</a:t>
            </a:r>
            <a:br>
              <a:rPr lang="ru-RU" sz="2000" dirty="0" smtClean="0">
                <a:solidFill>
                  <a:schemeClr val="accent6">
                    <a:lumMod val="50000"/>
                  </a:schemeClr>
                </a:solidFill>
                <a:latin typeface="Times New Roman" pitchFamily="18" charset="0"/>
                <a:cs typeface="Times New Roman" pitchFamily="18" charset="0"/>
              </a:rPr>
            </a:br>
            <a:r>
              <a:rPr lang="ru-RU" sz="2000" dirty="0" err="1" smtClean="0">
                <a:solidFill>
                  <a:schemeClr val="accent6">
                    <a:lumMod val="50000"/>
                  </a:schemeClr>
                </a:solidFill>
                <a:latin typeface="Times New Roman" pitchFamily="18" charset="0"/>
                <a:cs typeface="Times New Roman" pitchFamily="18" charset="0"/>
              </a:rPr>
              <a:t>Фаллер</a:t>
            </a:r>
            <a:r>
              <a:rPr lang="ru-RU" sz="2000" dirty="0" smtClean="0">
                <a:solidFill>
                  <a:schemeClr val="accent6">
                    <a:lumMod val="50000"/>
                  </a:schemeClr>
                </a:solidFill>
                <a:latin typeface="Times New Roman" pitchFamily="18" charset="0"/>
                <a:cs typeface="Times New Roman" pitchFamily="18" charset="0"/>
              </a:rPr>
              <a:t> Александр       - Победитель</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Краевой конкурс «Пожарная ярмарка»</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t>
            </a:r>
            <a:r>
              <a:rPr lang="ru-RU" sz="2000" dirty="0">
                <a:solidFill>
                  <a:srgbClr val="F79646">
                    <a:lumMod val="50000"/>
                  </a:srgbClr>
                </a:solidFill>
                <a:latin typeface="Times New Roman" pitchFamily="18" charset="0"/>
                <a:cs typeface="Times New Roman" pitchFamily="18" charset="0"/>
              </a:rPr>
              <a:t>Орлова Софья </a:t>
            </a:r>
            <a:r>
              <a:rPr lang="ru-RU" sz="2000" dirty="0" smtClean="0">
                <a:solidFill>
                  <a:srgbClr val="F79646">
                    <a:lumMod val="50000"/>
                  </a:srgb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Участие</a:t>
            </a:r>
            <a:br>
              <a:rPr lang="ru-RU" sz="2000" dirty="0" smtClean="0">
                <a:solidFill>
                  <a:schemeClr val="accent6">
                    <a:lumMod val="50000"/>
                  </a:schemeClr>
                </a:solidFill>
                <a:latin typeface="Times New Roman" pitchFamily="18" charset="0"/>
                <a:cs typeface="Times New Roman" pitchFamily="18" charset="0"/>
              </a:rPr>
            </a:br>
            <a:r>
              <a:rPr lang="ru-RU" sz="2000" dirty="0" err="1">
                <a:solidFill>
                  <a:srgbClr val="F79646">
                    <a:lumMod val="50000"/>
                  </a:srgbClr>
                </a:solidFill>
                <a:latin typeface="Times New Roman" pitchFamily="18" charset="0"/>
                <a:cs typeface="Times New Roman" pitchFamily="18" charset="0"/>
              </a:rPr>
              <a:t>Фаллер</a:t>
            </a:r>
            <a:r>
              <a:rPr lang="ru-RU" sz="2000" dirty="0">
                <a:solidFill>
                  <a:srgbClr val="F79646">
                    <a:lumMod val="50000"/>
                  </a:srgbClr>
                </a:solidFill>
                <a:latin typeface="Times New Roman" pitchFamily="18" charset="0"/>
                <a:cs typeface="Times New Roman" pitchFamily="18" charset="0"/>
              </a:rPr>
              <a:t> </a:t>
            </a:r>
            <a:r>
              <a:rPr lang="ru-RU" sz="2000" dirty="0" smtClean="0">
                <a:solidFill>
                  <a:srgbClr val="F79646">
                    <a:lumMod val="50000"/>
                  </a:srgbClr>
                </a:solidFill>
                <a:latin typeface="Times New Roman" pitchFamily="18" charset="0"/>
                <a:cs typeface="Times New Roman" pitchFamily="18" charset="0"/>
              </a:rPr>
              <a:t>Александр</a:t>
            </a:r>
            <a:r>
              <a:rPr lang="ru-RU" sz="2000" dirty="0">
                <a:solidFill>
                  <a:srgbClr val="F79646">
                    <a:lumMod val="50000"/>
                  </a:srgbClr>
                </a:solidFill>
                <a:latin typeface="Times New Roman" pitchFamily="18" charset="0"/>
                <a:cs typeface="Times New Roman" pitchFamily="18" charset="0"/>
              </a:rPr>
              <a:t> </a:t>
            </a:r>
            <a:r>
              <a:rPr lang="ru-RU" sz="2000" dirty="0" smtClean="0">
                <a:solidFill>
                  <a:srgbClr val="F79646">
                    <a:lumMod val="50000"/>
                  </a:srgbClr>
                </a:solidFill>
                <a:latin typeface="Times New Roman" pitchFamily="18" charset="0"/>
                <a:cs typeface="Times New Roman" pitchFamily="18" charset="0"/>
              </a:rPr>
              <a:t>          - </a:t>
            </a:r>
            <a:r>
              <a:rPr lang="ru-RU" sz="2000" dirty="0">
                <a:solidFill>
                  <a:srgbClr val="F79646">
                    <a:lumMod val="50000"/>
                  </a:srgbClr>
                </a:solidFill>
                <a:latin typeface="Times New Roman" pitchFamily="18" charset="0"/>
                <a:cs typeface="Times New Roman" pitchFamily="18" charset="0"/>
              </a:rPr>
              <a:t>Участие</a:t>
            </a:r>
            <a:endParaRPr lang="ru-RU" sz="2000" dirty="0" smtClean="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1454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F:\Рисунок (7)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33815"/>
            <a:ext cx="22860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F:\Рисунок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772816"/>
            <a:ext cx="2286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F:\Рисунок (9) - коп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997" y="1359327"/>
            <a:ext cx="21574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F:\Рисунок (9) копия.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477" y="1809311"/>
            <a:ext cx="234791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Users\User\Документы\Scanned Documents\Рисунок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9" y="3203141"/>
            <a:ext cx="2265231" cy="31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Users\User\Документы\Scanned Documents\Диплом.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0347" y="3177881"/>
            <a:ext cx="2241376" cy="31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61629" y="188640"/>
            <a:ext cx="8589759" cy="646331"/>
          </a:xfrm>
          <a:prstGeom prst="rect">
            <a:avLst/>
          </a:prstGeom>
        </p:spPr>
        <p:txBody>
          <a:bodyPr wrap="square">
            <a:spAutoFit/>
          </a:bodyPr>
          <a:lstStyle/>
          <a:p>
            <a:pPr lvl="0" algn="ctr"/>
            <a:r>
              <a:rPr lang="ru-RU" sz="3600" b="1" kern="10" dirty="0">
                <a:solidFill>
                  <a:schemeClr val="accent2"/>
                </a:solidFill>
                <a:effectLst>
                  <a:outerShdw dist="45791" dir="2021404" algn="ctr" rotWithShape="0">
                    <a:srgbClr val="B2B2B2">
                      <a:alpha val="79999"/>
                    </a:srgbClr>
                  </a:outerShdw>
                </a:effectLst>
                <a:latin typeface="Ametist "/>
              </a:rPr>
              <a:t>Дипломы, грамоты. сертификаты</a:t>
            </a:r>
          </a:p>
        </p:txBody>
      </p:sp>
    </p:spTree>
    <p:extLst>
      <p:ext uri="{BB962C8B-B14F-4D97-AF65-F5344CB8AC3E}">
        <p14:creationId xmlns:p14="http://schemas.microsoft.com/office/powerpoint/2010/main" val="28812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a:off x="1547664" y="404664"/>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7171" name="WordArt 4"/>
          <p:cNvSpPr>
            <a:spLocks noChangeArrowheads="1" noChangeShapeType="1" noTextEdit="1"/>
          </p:cNvSpPr>
          <p:nvPr/>
        </p:nvSpPr>
        <p:spPr bwMode="auto">
          <a:xfrm>
            <a:off x="641353" y="1124744"/>
            <a:ext cx="3498600" cy="61237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 2014 уч. год</a:t>
            </a:r>
          </a:p>
        </p:txBody>
      </p:sp>
      <p:sp>
        <p:nvSpPr>
          <p:cNvPr id="7172" name="WordArt 5"/>
          <p:cNvSpPr>
            <a:spLocks noChangeArrowheads="1" noChangeShapeType="1" noTextEdit="1"/>
          </p:cNvSpPr>
          <p:nvPr/>
        </p:nvSpPr>
        <p:spPr bwMode="auto">
          <a:xfrm>
            <a:off x="429684" y="1770460"/>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Олимпиады</a:t>
            </a:r>
          </a:p>
        </p:txBody>
      </p:sp>
      <p:sp>
        <p:nvSpPr>
          <p:cNvPr id="7173" name="Заголовок 9"/>
          <p:cNvSpPr>
            <a:spLocks noGrp="1"/>
          </p:cNvSpPr>
          <p:nvPr>
            <p:ph type="title"/>
          </p:nvPr>
        </p:nvSpPr>
        <p:spPr>
          <a:xfrm>
            <a:off x="429684" y="2492896"/>
            <a:ext cx="8229600" cy="3609975"/>
          </a:xfrm>
        </p:spPr>
        <p:txBody>
          <a:bodyPr/>
          <a:lstStyle/>
          <a:p>
            <a:pPr algn="l" eaLnBrk="1" hangingPunct="1"/>
            <a:r>
              <a:rPr lang="ru-RU" sz="2000" dirty="0" smtClean="0">
                <a:solidFill>
                  <a:schemeClr val="accent6">
                    <a:lumMod val="50000"/>
                  </a:schemeClr>
                </a:solidFill>
                <a:latin typeface="Times New Roman" pitchFamily="18" charset="0"/>
                <a:cs typeface="Times New Roman" pitchFamily="18" charset="0"/>
              </a:rPr>
              <a:t>   Общероссийская предметная олимпиада для школьников «Пятерочка» по окружающему миру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Макаренко  Алексей         Диплом победителя (</a:t>
            </a:r>
            <a:r>
              <a:rPr lang="en-US" sz="2000" i="1" dirty="0" smtClean="0">
                <a:solidFill>
                  <a:schemeClr val="accent6">
                    <a:lumMod val="50000"/>
                  </a:schemeClr>
                </a:solidFill>
                <a:latin typeface="Times New Roman" pitchFamily="18" charset="0"/>
                <a:cs typeface="Times New Roman" pitchFamily="18" charset="0"/>
              </a:rPr>
              <a:t>III </a:t>
            </a:r>
            <a:r>
              <a:rPr lang="ru-RU" sz="2000" dirty="0" smtClean="0">
                <a:solidFill>
                  <a:schemeClr val="accent6">
                    <a:lumMod val="50000"/>
                  </a:schemeClr>
                </a:solidFill>
                <a:latin typeface="Times New Roman" pitchFamily="18" charset="0"/>
                <a:cs typeface="Times New Roman" pitchFamily="18" charset="0"/>
              </a:rPr>
              <a:t>место)</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Вяткина Наталья               Диплом победителя (</a:t>
            </a:r>
            <a:r>
              <a:rPr lang="en-US" sz="2000" i="1" dirty="0" smtClean="0">
                <a:solidFill>
                  <a:schemeClr val="accent6">
                    <a:lumMod val="50000"/>
                  </a:schemeClr>
                </a:solidFill>
                <a:latin typeface="Times New Roman" pitchFamily="18" charset="0"/>
                <a:cs typeface="Times New Roman" pitchFamily="18" charset="0"/>
              </a:rPr>
              <a:t>III </a:t>
            </a:r>
            <a:r>
              <a:rPr lang="ru-RU" sz="2000" dirty="0" smtClean="0">
                <a:solidFill>
                  <a:schemeClr val="accent6">
                    <a:lumMod val="50000"/>
                  </a:schemeClr>
                </a:solidFill>
                <a:latin typeface="Times New Roman" pitchFamily="18" charset="0"/>
                <a:cs typeface="Times New Roman" pitchFamily="18" charset="0"/>
              </a:rPr>
              <a:t>место)</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Агапов Евгений                Диплом победителя (</a:t>
            </a:r>
            <a:r>
              <a:rPr lang="en-US" sz="2000" i="1" dirty="0" smtClean="0">
                <a:solidFill>
                  <a:schemeClr val="accent6">
                    <a:lumMod val="50000"/>
                  </a:schemeClr>
                </a:solidFill>
                <a:latin typeface="Times New Roman" pitchFamily="18" charset="0"/>
                <a:cs typeface="Times New Roman" pitchFamily="18" charset="0"/>
              </a:rPr>
              <a:t>II </a:t>
            </a:r>
            <a:r>
              <a:rPr lang="ru-RU" sz="2000" dirty="0" smtClean="0">
                <a:solidFill>
                  <a:schemeClr val="accent6">
                    <a:lumMod val="50000"/>
                  </a:schemeClr>
                </a:solidFill>
                <a:latin typeface="Times New Roman" pitchFamily="18" charset="0"/>
                <a:cs typeface="Times New Roman" pitchFamily="18" charset="0"/>
              </a:rPr>
              <a:t>место)</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Ериков Илья                      Диплом участника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Орлова Софья                   Диплом участника </a:t>
            </a:r>
            <a:br>
              <a:rPr lang="ru-RU" sz="2000" dirty="0" smtClean="0">
                <a:solidFill>
                  <a:schemeClr val="accent6">
                    <a:lumMod val="50000"/>
                  </a:schemeClr>
                </a:solidFill>
                <a:latin typeface="Times New Roman" pitchFamily="18" charset="0"/>
                <a:cs typeface="Times New Roman" pitchFamily="18" charset="0"/>
              </a:rPr>
            </a:br>
            <a:r>
              <a:rPr lang="ru-RU" sz="2000" dirty="0" err="1" smtClean="0">
                <a:solidFill>
                  <a:schemeClr val="accent6">
                    <a:lumMod val="50000"/>
                  </a:schemeClr>
                </a:solidFill>
                <a:latin typeface="Times New Roman" pitchFamily="18" charset="0"/>
                <a:cs typeface="Times New Roman" pitchFamily="18" charset="0"/>
              </a:rPr>
              <a:t>Фаллер</a:t>
            </a:r>
            <a:r>
              <a:rPr lang="ru-RU" sz="2000" dirty="0" smtClean="0">
                <a:solidFill>
                  <a:schemeClr val="accent6">
                    <a:lumMod val="50000"/>
                  </a:schemeClr>
                </a:solidFill>
                <a:latin typeface="Times New Roman" pitchFamily="18" charset="0"/>
                <a:cs typeface="Times New Roman" pitchFamily="18" charset="0"/>
              </a:rPr>
              <a:t>  Александр          Диплом участника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p>
        </p:txBody>
      </p:sp>
    </p:spTree>
    <p:extLst>
      <p:ext uri="{BB962C8B-B14F-4D97-AF65-F5344CB8AC3E}">
        <p14:creationId xmlns:p14="http://schemas.microsoft.com/office/powerpoint/2010/main" val="301164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3"/>
          <p:cNvSpPr>
            <a:spLocks noChangeArrowheads="1" noChangeShapeType="1" noTextEdit="1"/>
          </p:cNvSpPr>
          <p:nvPr/>
        </p:nvSpPr>
        <p:spPr bwMode="auto">
          <a:xfrm>
            <a:off x="1259632" y="392357"/>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9219" name="WordArt 4"/>
          <p:cNvSpPr>
            <a:spLocks noChangeArrowheads="1" noChangeShapeType="1" noTextEdit="1"/>
          </p:cNvSpPr>
          <p:nvPr/>
        </p:nvSpPr>
        <p:spPr bwMode="auto">
          <a:xfrm>
            <a:off x="641352" y="959894"/>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 2014 уч. год</a:t>
            </a:r>
          </a:p>
        </p:txBody>
      </p:sp>
      <p:sp>
        <p:nvSpPr>
          <p:cNvPr id="9220" name="WordArt 5"/>
          <p:cNvSpPr>
            <a:spLocks noChangeArrowheads="1" noChangeShapeType="1" noTextEdit="1"/>
          </p:cNvSpPr>
          <p:nvPr/>
        </p:nvSpPr>
        <p:spPr bwMode="auto">
          <a:xfrm>
            <a:off x="641352" y="1572711"/>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Олимпиады</a:t>
            </a:r>
          </a:p>
        </p:txBody>
      </p:sp>
      <p:sp>
        <p:nvSpPr>
          <p:cNvPr id="9221" name="Заголовок 9"/>
          <p:cNvSpPr>
            <a:spLocks noGrp="1"/>
          </p:cNvSpPr>
          <p:nvPr>
            <p:ph type="title"/>
          </p:nvPr>
        </p:nvSpPr>
        <p:spPr>
          <a:xfrm>
            <a:off x="442460" y="2335210"/>
            <a:ext cx="8229600" cy="3951883"/>
          </a:xfrm>
        </p:spPr>
        <p:txBody>
          <a:bodyPr/>
          <a:lstStyle/>
          <a:p>
            <a:pPr algn="l" eaLnBrk="1" hangingPunct="1"/>
            <a:r>
              <a:rPr lang="ru-RU" sz="2000" dirty="0" smtClean="0">
                <a:solidFill>
                  <a:schemeClr val="accent2">
                    <a:lumMod val="50000"/>
                  </a:schemeClr>
                </a:solidFill>
                <a:latin typeface="Times New Roman" pitchFamily="18" charset="0"/>
                <a:cs typeface="Times New Roman" pitchFamily="18" charset="0"/>
              </a:rPr>
              <a:t>     Общероссийская предметная олимпиада для школьников «Пятерочка» по русскому языку</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chemeClr val="accent2">
                    <a:lumMod val="50000"/>
                  </a:schemeClr>
                </a:solidFill>
                <a:latin typeface="Times New Roman" pitchFamily="18" charset="0"/>
                <a:cs typeface="Times New Roman" pitchFamily="18" charset="0"/>
              </a:rPr>
              <a:t>Макаренко  Алексей                    Диплом участника </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rgbClr val="C0504D">
                    <a:lumMod val="50000"/>
                  </a:srgbClr>
                </a:solidFill>
                <a:latin typeface="Times New Roman" pitchFamily="18" charset="0"/>
                <a:cs typeface="Times New Roman" pitchFamily="18" charset="0"/>
              </a:rPr>
              <a:t>Вяткина Наталья                       Диплом участник</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t>
            </a:r>
            <a:r>
              <a:rPr lang="ru-RU" sz="2000" dirty="0" smtClean="0">
                <a:solidFill>
                  <a:srgbClr val="C0504D">
                    <a:lumMod val="50000"/>
                  </a:srgbClr>
                </a:solidFill>
                <a:latin typeface="Times New Roman" pitchFamily="18" charset="0"/>
                <a:cs typeface="Times New Roman" pitchFamily="18" charset="0"/>
              </a:rPr>
              <a:t>Общероссийская </a:t>
            </a:r>
            <a:r>
              <a:rPr lang="ru-RU" sz="2000" dirty="0">
                <a:solidFill>
                  <a:srgbClr val="C0504D">
                    <a:lumMod val="50000"/>
                  </a:srgbClr>
                </a:solidFill>
                <a:latin typeface="Times New Roman" pitchFamily="18" charset="0"/>
                <a:cs typeface="Times New Roman" pitchFamily="18" charset="0"/>
              </a:rPr>
              <a:t>предметная олимпиада для школьников «Пятерочка» по </a:t>
            </a:r>
            <a:r>
              <a:rPr lang="ru-RU" sz="2000" dirty="0" smtClean="0">
                <a:solidFill>
                  <a:srgbClr val="C0504D">
                    <a:lumMod val="50000"/>
                  </a:srgbClr>
                </a:solidFill>
                <a:latin typeface="Times New Roman" pitchFamily="18" charset="0"/>
                <a:cs typeface="Times New Roman" pitchFamily="18" charset="0"/>
              </a:rPr>
              <a:t>математике</a:t>
            </a:r>
            <a:r>
              <a:rPr lang="ru-RU" sz="2000" dirty="0">
                <a:solidFill>
                  <a:srgbClr val="C0504D">
                    <a:lumMod val="50000"/>
                  </a:srgbClr>
                </a:solidFill>
                <a:latin typeface="Times New Roman" pitchFamily="18" charset="0"/>
                <a:cs typeface="Times New Roman" pitchFamily="18" charset="0"/>
              </a:rPr>
              <a:t/>
            </a:r>
            <a:br>
              <a:rPr lang="ru-RU" sz="2000" dirty="0">
                <a:solidFill>
                  <a:srgbClr val="C0504D">
                    <a:lumMod val="50000"/>
                  </a:srgbClr>
                </a:solidFill>
                <a:latin typeface="Times New Roman" pitchFamily="18" charset="0"/>
                <a:cs typeface="Times New Roman" pitchFamily="18" charset="0"/>
              </a:rPr>
            </a:br>
            <a:r>
              <a:rPr lang="ru-RU" sz="2000" dirty="0" smtClean="0">
                <a:solidFill>
                  <a:srgbClr val="C0504D">
                    <a:lumMod val="50000"/>
                  </a:srgbClr>
                </a:solidFill>
                <a:latin typeface="Times New Roman" pitchFamily="18" charset="0"/>
                <a:cs typeface="Times New Roman" pitchFamily="18" charset="0"/>
              </a:rPr>
              <a:t>Макаренко  </a:t>
            </a:r>
            <a:r>
              <a:rPr lang="ru-RU" sz="2000" dirty="0">
                <a:solidFill>
                  <a:srgbClr val="C0504D">
                    <a:lumMod val="50000"/>
                  </a:srgbClr>
                </a:solidFill>
                <a:latin typeface="Times New Roman" pitchFamily="18" charset="0"/>
                <a:cs typeface="Times New Roman" pitchFamily="18" charset="0"/>
              </a:rPr>
              <a:t>Алексей                    Диплом участника </a:t>
            </a:r>
            <a:br>
              <a:rPr lang="ru-RU" sz="2000" dirty="0">
                <a:solidFill>
                  <a:srgbClr val="C0504D">
                    <a:lumMod val="50000"/>
                  </a:srgbClr>
                </a:solidFill>
                <a:latin typeface="Times New Roman" pitchFamily="18" charset="0"/>
                <a:cs typeface="Times New Roman" pitchFamily="18" charset="0"/>
              </a:rPr>
            </a:br>
            <a:r>
              <a:rPr lang="ru-RU" sz="2000" dirty="0" err="1" smtClean="0">
                <a:solidFill>
                  <a:srgbClr val="C0504D">
                    <a:lumMod val="50000"/>
                  </a:srgbClr>
                </a:solidFill>
                <a:latin typeface="Times New Roman" pitchFamily="18" charset="0"/>
                <a:cs typeface="Times New Roman" pitchFamily="18" charset="0"/>
              </a:rPr>
              <a:t>Фаллер</a:t>
            </a:r>
            <a:r>
              <a:rPr lang="ru-RU" sz="2000" dirty="0" smtClean="0">
                <a:solidFill>
                  <a:srgbClr val="C0504D">
                    <a:lumMod val="50000"/>
                  </a:srgbClr>
                </a:solidFill>
                <a:latin typeface="Times New Roman" pitchFamily="18" charset="0"/>
                <a:cs typeface="Times New Roman" pitchFamily="18" charset="0"/>
              </a:rPr>
              <a:t>  Александр                        Диплом участника</a:t>
            </a:r>
            <a:r>
              <a:rPr lang="ru-RU" sz="2000" dirty="0" smtClean="0">
                <a:solidFill>
                  <a:srgbClr val="C0504D">
                    <a:lumMod val="50000"/>
                  </a:srgbClr>
                </a:solidFill>
                <a:latin typeface="Asessor" pitchFamily="82" charset="0"/>
              </a:rPr>
              <a:t/>
            </a:r>
            <a:br>
              <a:rPr lang="ru-RU" sz="2000" dirty="0" smtClean="0">
                <a:solidFill>
                  <a:srgbClr val="C0504D">
                    <a:lumMod val="50000"/>
                  </a:srgbClr>
                </a:solidFill>
                <a:latin typeface="Asessor" pitchFamily="82" charset="0"/>
              </a:rPr>
            </a:br>
            <a:endParaRPr lang="ru-RU" sz="2000" dirty="0" smtClean="0">
              <a:solidFill>
                <a:srgbClr val="002060"/>
              </a:solidFill>
              <a:latin typeface="Asessor" pitchFamily="82" charset="0"/>
            </a:endParaRPr>
          </a:p>
        </p:txBody>
      </p:sp>
      <p:pic>
        <p:nvPicPr>
          <p:cNvPr id="6" name="Picture 2" descr="F:\Грамоты и сертификаты\Рисунок (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018" y="3263958"/>
            <a:ext cx="1389404" cy="97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Грамоты и сертификаты\Рисунок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018" y="4869160"/>
            <a:ext cx="1362895" cy="95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3"/>
          <p:cNvSpPr>
            <a:spLocks noChangeArrowheads="1" noChangeShapeType="1" noTextEdit="1"/>
          </p:cNvSpPr>
          <p:nvPr/>
        </p:nvSpPr>
        <p:spPr bwMode="auto">
          <a:xfrm>
            <a:off x="1429388" y="332656"/>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13315" name="WordArt 4"/>
          <p:cNvSpPr>
            <a:spLocks noChangeArrowheads="1" noChangeShapeType="1" noTextEdit="1"/>
          </p:cNvSpPr>
          <p:nvPr/>
        </p:nvSpPr>
        <p:spPr bwMode="auto">
          <a:xfrm>
            <a:off x="641351" y="917740"/>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 2014 уч. год</a:t>
            </a:r>
          </a:p>
        </p:txBody>
      </p:sp>
      <p:sp>
        <p:nvSpPr>
          <p:cNvPr id="13316" name="WordArt 5"/>
          <p:cNvSpPr>
            <a:spLocks noChangeArrowheads="1" noChangeShapeType="1" noTextEdit="1"/>
          </p:cNvSpPr>
          <p:nvPr/>
        </p:nvSpPr>
        <p:spPr bwMode="auto">
          <a:xfrm>
            <a:off x="649159" y="1503956"/>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Олимпиады</a:t>
            </a:r>
          </a:p>
        </p:txBody>
      </p:sp>
      <p:sp>
        <p:nvSpPr>
          <p:cNvPr id="13317" name="Заголовок 9"/>
          <p:cNvSpPr>
            <a:spLocks noGrp="1"/>
          </p:cNvSpPr>
          <p:nvPr>
            <p:ph type="title"/>
          </p:nvPr>
        </p:nvSpPr>
        <p:spPr>
          <a:xfrm>
            <a:off x="641351" y="3356992"/>
            <a:ext cx="7994649" cy="3699272"/>
          </a:xfrm>
        </p:spPr>
        <p:txBody>
          <a:bodyPr/>
          <a:lstStyle/>
          <a:p>
            <a:pPr algn="l" eaLnBrk="1" hangingPunct="1"/>
            <a:r>
              <a:rPr lang="ru-RU" sz="2000" dirty="0" smtClean="0">
                <a:solidFill>
                  <a:schemeClr val="accent6">
                    <a:lumMod val="50000"/>
                  </a:schemeClr>
                </a:solidFill>
                <a:latin typeface="Times New Roman" pitchFamily="18" charset="0"/>
                <a:cs typeface="Times New Roman" pitchFamily="18" charset="0"/>
              </a:rPr>
              <a:t>    </a:t>
            </a:r>
            <a:r>
              <a:rPr lang="ru-RU" sz="1800" dirty="0" smtClean="0">
                <a:solidFill>
                  <a:schemeClr val="accent6">
                    <a:lumMod val="50000"/>
                  </a:schemeClr>
                </a:solidFill>
                <a:latin typeface="Times New Roman" pitchFamily="18" charset="0"/>
                <a:cs typeface="Times New Roman" pitchFamily="18" charset="0"/>
              </a:rPr>
              <a:t>Всероссийская  олимпиада  по предмету русский язык</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Вяткина Наталья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err="1" smtClean="0">
                <a:solidFill>
                  <a:schemeClr val="accent6">
                    <a:lumMod val="50000"/>
                  </a:schemeClr>
                </a:solidFill>
                <a:latin typeface="Times New Roman" pitchFamily="18" charset="0"/>
                <a:cs typeface="Times New Roman" pitchFamily="18" charset="0"/>
              </a:rPr>
              <a:t>Фаллер</a:t>
            </a:r>
            <a:r>
              <a:rPr lang="ru-RU" sz="1800" dirty="0" smtClean="0">
                <a:solidFill>
                  <a:schemeClr val="accent6">
                    <a:lumMod val="50000"/>
                  </a:schemeClr>
                </a:solidFill>
                <a:latin typeface="Times New Roman" pitchFamily="18" charset="0"/>
                <a:cs typeface="Times New Roman" pitchFamily="18" charset="0"/>
              </a:rPr>
              <a:t> Александр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Макаренко Алексей      Сертификат участника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Орлова Софья                Сертификат участника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Ериков Илья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    Всероссийская олимпиада  по предмету литературное чтение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Вяткина Наталья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err="1" smtClean="0">
                <a:solidFill>
                  <a:schemeClr val="accent6">
                    <a:lumMod val="50000"/>
                  </a:schemeClr>
                </a:solidFill>
                <a:latin typeface="Times New Roman" pitchFamily="18" charset="0"/>
                <a:cs typeface="Times New Roman" pitchFamily="18" charset="0"/>
              </a:rPr>
              <a:t>Фаллер</a:t>
            </a:r>
            <a:r>
              <a:rPr lang="ru-RU" sz="1800" dirty="0" smtClean="0">
                <a:solidFill>
                  <a:schemeClr val="accent6">
                    <a:lumMod val="50000"/>
                  </a:schemeClr>
                </a:solidFill>
                <a:latin typeface="Times New Roman" pitchFamily="18" charset="0"/>
                <a:cs typeface="Times New Roman" pitchFamily="18" charset="0"/>
              </a:rPr>
              <a:t> Александр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Макаренко Алексей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Орлова Софья                 Сертификат участника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Ериков Илья                   Сертификат участника</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p>
        </p:txBody>
      </p:sp>
      <p:sp>
        <p:nvSpPr>
          <p:cNvPr id="2" name="Прямоугольник 1"/>
          <p:cNvSpPr/>
          <p:nvPr/>
        </p:nvSpPr>
        <p:spPr>
          <a:xfrm>
            <a:off x="641351" y="2027513"/>
            <a:ext cx="1576072" cy="461665"/>
          </a:xfrm>
          <a:prstGeom prst="rect">
            <a:avLst/>
          </a:prstGeom>
        </p:spPr>
        <p:txBody>
          <a:bodyPr wrap="none">
            <a:spAutoFit/>
          </a:bodyPr>
          <a:lstStyle/>
          <a:p>
            <a:pPr>
              <a:defRPr/>
            </a:pPr>
            <a:r>
              <a:rPr lang="ru-RU" sz="2400" dirty="0" err="1">
                <a:solidFill>
                  <a:schemeClr val="accent2">
                    <a:lumMod val="50000"/>
                  </a:schemeClr>
                </a:solidFill>
                <a:latin typeface="Times New Roman" pitchFamily="18" charset="0"/>
                <a:ea typeface="+mj-ea"/>
                <a:cs typeface="Times New Roman" pitchFamily="18" charset="0"/>
              </a:rPr>
              <a:t>ФГОСтест</a:t>
            </a:r>
            <a:endParaRPr lang="ru-RU" sz="24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WordArt 4"/>
          <p:cNvSpPr>
            <a:spLocks noChangeArrowheads="1" noChangeShapeType="1" noTextEdit="1"/>
          </p:cNvSpPr>
          <p:nvPr/>
        </p:nvSpPr>
        <p:spPr bwMode="auto">
          <a:xfrm>
            <a:off x="573617" y="1143000"/>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latin typeface="Times New Roman" pitchFamily="18" charset="0"/>
                <a:cs typeface="Times New Roman" pitchFamily="18" charset="0"/>
              </a:rPr>
              <a:t>2013 - 2014 уч. год</a:t>
            </a:r>
          </a:p>
        </p:txBody>
      </p:sp>
      <p:sp>
        <p:nvSpPr>
          <p:cNvPr id="15364" name="WordArt 5"/>
          <p:cNvSpPr>
            <a:spLocks noChangeArrowheads="1" noChangeShapeType="1" noTextEdit="1"/>
          </p:cNvSpPr>
          <p:nvPr/>
        </p:nvSpPr>
        <p:spPr bwMode="auto">
          <a:xfrm>
            <a:off x="429684" y="1857375"/>
            <a:ext cx="3714749"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Олимпиады, конкурсы</a:t>
            </a:r>
          </a:p>
        </p:txBody>
      </p:sp>
      <p:sp>
        <p:nvSpPr>
          <p:cNvPr id="3" name="Прямоугольник 2"/>
          <p:cNvSpPr/>
          <p:nvPr/>
        </p:nvSpPr>
        <p:spPr>
          <a:xfrm>
            <a:off x="573617" y="2669382"/>
            <a:ext cx="8125883" cy="2862322"/>
          </a:xfrm>
          <a:prstGeom prst="rect">
            <a:avLst/>
          </a:prstGeom>
        </p:spPr>
        <p:txBody>
          <a:bodyPr>
            <a:spAutoFit/>
          </a:bodyPr>
          <a:lstStyle/>
          <a:p>
            <a:pPr>
              <a:defRPr/>
            </a:pPr>
            <a:r>
              <a:rPr lang="ru-RU" sz="2000" dirty="0">
                <a:solidFill>
                  <a:schemeClr val="accent2">
                    <a:lumMod val="50000"/>
                  </a:schemeClr>
                </a:solidFill>
                <a:latin typeface="Times New Roman" pitchFamily="18" charset="0"/>
                <a:ea typeface="+mj-ea"/>
                <a:cs typeface="Times New Roman" pitchFamily="18" charset="0"/>
              </a:rPr>
              <a:t>Всероссийский исторический марафон «Человек и космос»</a:t>
            </a:r>
          </a:p>
          <a:p>
            <a:pPr>
              <a:defRPr/>
            </a:pPr>
            <a:r>
              <a:rPr lang="ru-RU" sz="2000" dirty="0">
                <a:solidFill>
                  <a:schemeClr val="accent2">
                    <a:lumMod val="50000"/>
                  </a:schemeClr>
                </a:solidFill>
                <a:latin typeface="Times New Roman" pitchFamily="18" charset="0"/>
                <a:ea typeface="+mj-ea"/>
                <a:cs typeface="Times New Roman" pitchFamily="18" charset="0"/>
              </a:rPr>
              <a:t/>
            </a:r>
            <a:br>
              <a:rPr lang="ru-RU" sz="2000" dirty="0">
                <a:solidFill>
                  <a:schemeClr val="accent2">
                    <a:lumMod val="50000"/>
                  </a:schemeClr>
                </a:solidFill>
                <a:latin typeface="Times New Roman" pitchFamily="18" charset="0"/>
                <a:ea typeface="+mj-ea"/>
                <a:cs typeface="Times New Roman" pitchFamily="18" charset="0"/>
              </a:rPr>
            </a:br>
            <a:r>
              <a:rPr lang="ru-RU" sz="2000" dirty="0">
                <a:solidFill>
                  <a:schemeClr val="accent2">
                    <a:lumMod val="50000"/>
                  </a:schemeClr>
                </a:solidFill>
                <a:latin typeface="Times New Roman" pitchFamily="18" charset="0"/>
                <a:ea typeface="+mj-ea"/>
                <a:cs typeface="Times New Roman" pitchFamily="18" charset="0"/>
              </a:rPr>
              <a:t>Макаренко Алексей   - Сертификат участника (92 б. из 100)</a:t>
            </a:r>
          </a:p>
          <a:p>
            <a:pPr>
              <a:defRPr/>
            </a:pPr>
            <a:endParaRPr lang="ru-RU" sz="2000" dirty="0">
              <a:solidFill>
                <a:schemeClr val="accent2">
                  <a:lumMod val="50000"/>
                </a:schemeClr>
              </a:solidFill>
              <a:latin typeface="Times New Roman" pitchFamily="18" charset="0"/>
              <a:ea typeface="+mj-ea"/>
              <a:cs typeface="Times New Roman" pitchFamily="18" charset="0"/>
            </a:endParaRPr>
          </a:p>
          <a:p>
            <a:pPr>
              <a:defRPr/>
            </a:pPr>
            <a:endParaRPr lang="ru-RU" sz="2000" dirty="0">
              <a:solidFill>
                <a:schemeClr val="accent2">
                  <a:lumMod val="50000"/>
                </a:schemeClr>
              </a:solidFill>
              <a:latin typeface="Times New Roman" pitchFamily="18" charset="0"/>
              <a:ea typeface="+mj-ea"/>
              <a:cs typeface="Times New Roman" pitchFamily="18" charset="0"/>
            </a:endParaRPr>
          </a:p>
          <a:p>
            <a:pPr>
              <a:defRPr/>
            </a:pPr>
            <a:r>
              <a:rPr lang="ru-RU" sz="2000" dirty="0">
                <a:solidFill>
                  <a:schemeClr val="accent2">
                    <a:lumMod val="50000"/>
                  </a:schemeClr>
                </a:solidFill>
                <a:latin typeface="Times New Roman" pitchFamily="18" charset="0"/>
                <a:ea typeface="+mj-ea"/>
                <a:cs typeface="Times New Roman" pitchFamily="18" charset="0"/>
              </a:rPr>
              <a:t>Научно-практическая конференция Новичихинского образовательного округа для одаренных школьников и молодежи</a:t>
            </a:r>
          </a:p>
          <a:p>
            <a:pPr>
              <a:defRPr/>
            </a:pPr>
            <a:endParaRPr lang="ru-RU" sz="2000" dirty="0">
              <a:solidFill>
                <a:schemeClr val="accent2">
                  <a:lumMod val="50000"/>
                </a:schemeClr>
              </a:solidFill>
              <a:latin typeface="Times New Roman" pitchFamily="18" charset="0"/>
              <a:ea typeface="+mj-ea"/>
              <a:cs typeface="Times New Roman" pitchFamily="18" charset="0"/>
            </a:endParaRPr>
          </a:p>
          <a:p>
            <a:pPr>
              <a:defRPr/>
            </a:pPr>
            <a:r>
              <a:rPr lang="ru-RU" sz="2000" dirty="0">
                <a:solidFill>
                  <a:schemeClr val="accent2">
                    <a:lumMod val="50000"/>
                  </a:schemeClr>
                </a:solidFill>
                <a:latin typeface="Times New Roman" pitchFamily="18" charset="0"/>
                <a:cs typeface="Times New Roman" pitchFamily="18" charset="0"/>
              </a:rPr>
              <a:t>Макаренко Алексей   -   Диплом победителя  (</a:t>
            </a:r>
            <a:r>
              <a:rPr lang="en-US" sz="2000" dirty="0">
                <a:solidFill>
                  <a:schemeClr val="accent2">
                    <a:lumMod val="50000"/>
                  </a:schemeClr>
                </a:solidFill>
                <a:latin typeface="Times New Roman" pitchFamily="18" charset="0"/>
                <a:cs typeface="Times New Roman" pitchFamily="18" charset="0"/>
              </a:rPr>
              <a:t>II </a:t>
            </a:r>
            <a:r>
              <a:rPr lang="ru-RU" sz="2000" dirty="0">
                <a:solidFill>
                  <a:schemeClr val="accent2">
                    <a:lumMod val="50000"/>
                  </a:schemeClr>
                </a:solidFill>
                <a:latin typeface="Times New Roman" pitchFamily="18" charset="0"/>
                <a:cs typeface="Times New Roman" pitchFamily="18" charset="0"/>
              </a:rPr>
              <a:t>место)</a:t>
            </a:r>
          </a:p>
        </p:txBody>
      </p:sp>
      <p:sp>
        <p:nvSpPr>
          <p:cNvPr id="6" name="WordArt 3"/>
          <p:cNvSpPr>
            <a:spLocks noChangeArrowheads="1" noChangeShapeType="1" noTextEdit="1"/>
          </p:cNvSpPr>
          <p:nvPr/>
        </p:nvSpPr>
        <p:spPr bwMode="auto">
          <a:xfrm>
            <a:off x="1028699" y="476672"/>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46331"/>
          </a:xfrm>
          <a:prstGeom prst="rect">
            <a:avLst/>
          </a:prstGeom>
        </p:spPr>
        <p:txBody>
          <a:bodyPr wrap="square">
            <a:spAutoFit/>
          </a:bodyPr>
          <a:lstStyle/>
          <a:p>
            <a:pPr lvl="0" algn="ctr"/>
            <a:r>
              <a:rPr lang="ru-RU" sz="3600" b="1" kern="10" dirty="0">
                <a:solidFill>
                  <a:srgbClr val="C0504D"/>
                </a:solidFill>
                <a:effectLst>
                  <a:outerShdw dist="45791" dir="2021404" algn="ctr" rotWithShape="0">
                    <a:srgbClr val="B2B2B2">
                      <a:alpha val="79999"/>
                    </a:srgbClr>
                  </a:outerShdw>
                </a:effectLst>
                <a:latin typeface="Ametist "/>
              </a:rPr>
              <a:t>Дипломы, грамоты. сертификаты</a:t>
            </a:r>
          </a:p>
        </p:txBody>
      </p:sp>
      <p:pic>
        <p:nvPicPr>
          <p:cNvPr id="3" name="Picture 2" descr="F:\Грамоты и сертификаты\Рисунок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29654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Грамоты и сертификаты\Рисунок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91986"/>
            <a:ext cx="29337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3"/>
          <p:cNvSpPr>
            <a:spLocks noChangeArrowheads="1" noChangeShapeType="1" noTextEdit="1"/>
          </p:cNvSpPr>
          <p:nvPr/>
        </p:nvSpPr>
        <p:spPr bwMode="auto">
          <a:xfrm>
            <a:off x="1426708" y="332656"/>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8195" name="WordArt 4"/>
          <p:cNvSpPr>
            <a:spLocks noChangeArrowheads="1" noChangeShapeType="1" noTextEdit="1"/>
          </p:cNvSpPr>
          <p:nvPr/>
        </p:nvSpPr>
        <p:spPr bwMode="auto">
          <a:xfrm>
            <a:off x="641352" y="1175147"/>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smtClean="0">
                <a:solidFill>
                  <a:schemeClr val="accent2">
                    <a:lumMod val="50000"/>
                  </a:schemeClr>
                </a:solidFill>
                <a:latin typeface="Times New Roman" pitchFamily="18" charset="0"/>
                <a:cs typeface="Times New Roman" pitchFamily="18" charset="0"/>
              </a:rPr>
              <a:t>2013 </a:t>
            </a:r>
            <a:r>
              <a:rPr lang="ru-RU" sz="3600" b="1" kern="10" dirty="0">
                <a:solidFill>
                  <a:schemeClr val="accent2">
                    <a:lumMod val="50000"/>
                  </a:schemeClr>
                </a:solidFill>
                <a:latin typeface="Times New Roman" pitchFamily="18" charset="0"/>
                <a:cs typeface="Times New Roman" pitchFamily="18" charset="0"/>
              </a:rPr>
              <a:t>– 2014 уч. год</a:t>
            </a:r>
          </a:p>
        </p:txBody>
      </p:sp>
      <p:sp>
        <p:nvSpPr>
          <p:cNvPr id="8196" name="WordArt 5"/>
          <p:cNvSpPr>
            <a:spLocks noChangeArrowheads="1" noChangeShapeType="1" noTextEdit="1"/>
          </p:cNvSpPr>
          <p:nvPr/>
        </p:nvSpPr>
        <p:spPr bwMode="auto">
          <a:xfrm>
            <a:off x="429684" y="1770460"/>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smtClean="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Конкурсы</a:t>
            </a:r>
            <a:endPar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8197" name="Заголовок 9"/>
          <p:cNvSpPr>
            <a:spLocks noGrp="1"/>
          </p:cNvSpPr>
          <p:nvPr>
            <p:ph type="title"/>
          </p:nvPr>
        </p:nvSpPr>
        <p:spPr>
          <a:xfrm>
            <a:off x="460231" y="2636912"/>
            <a:ext cx="8229600" cy="3609975"/>
          </a:xfrm>
        </p:spPr>
        <p:txBody>
          <a:bodyPr/>
          <a:lstStyle/>
          <a:p>
            <a:pPr algn="l" eaLnBrk="1" hangingPunct="1"/>
            <a:r>
              <a:rPr lang="ru-RU" sz="2400" dirty="0" smtClean="0">
                <a:solidFill>
                  <a:schemeClr val="accent6">
                    <a:lumMod val="50000"/>
                  </a:schemeClr>
                </a:solidFill>
                <a:latin typeface="Times New Roman" pitchFamily="18" charset="0"/>
                <a:cs typeface="Times New Roman" pitchFamily="18" charset="0"/>
              </a:rPr>
              <a:t>    Международный конкурс «ЭМУ-эрудит»</a:t>
            </a:r>
            <a:r>
              <a:rPr lang="ru-RU" sz="2000" dirty="0" smtClean="0">
                <a:solidFill>
                  <a:schemeClr val="accent2">
                    <a:lumMod val="50000"/>
                  </a:schemeClr>
                </a:solidFill>
                <a:latin typeface="Times New Roman" pitchFamily="18" charset="0"/>
                <a:cs typeface="Times New Roman" pitchFamily="18" charset="0"/>
              </a:rPr>
              <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chemeClr val="accent2">
                    <a:lumMod val="50000"/>
                  </a:schemeClr>
                </a:solidFill>
                <a:latin typeface="Times New Roman" pitchFamily="18" charset="0"/>
                <a:cs typeface="Times New Roman" pitchFamily="18" charset="0"/>
              </a:rPr>
              <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Агапов Евгений</a:t>
            </a:r>
            <a:r>
              <a:rPr lang="ru-RU" sz="2000" dirty="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a:t>
            </a:r>
            <a:r>
              <a:rPr lang="ru-RU" sz="2000" dirty="0" smtClean="0">
                <a:solidFill>
                  <a:srgbClr val="F79646">
                    <a:lumMod val="50000"/>
                  </a:srgbClr>
                </a:solidFill>
                <a:latin typeface="Times New Roman" pitchFamily="18" charset="0"/>
                <a:cs typeface="Times New Roman" pitchFamily="18" charset="0"/>
              </a:rPr>
              <a:t>Сертификат </a:t>
            </a:r>
            <a:r>
              <a:rPr lang="ru-RU" sz="2000" dirty="0">
                <a:solidFill>
                  <a:srgbClr val="F79646">
                    <a:lumMod val="50000"/>
                  </a:srgbClr>
                </a:solidFill>
                <a:latin typeface="Times New Roman" pitchFamily="18" charset="0"/>
                <a:cs typeface="Times New Roman" pitchFamily="18" charset="0"/>
              </a:rPr>
              <a:t>участника</a:t>
            </a:r>
            <a:r>
              <a:rPr lang="ru-RU" sz="2000" dirty="0" smtClean="0">
                <a:solidFill>
                  <a:schemeClr val="accent2">
                    <a:lumMod val="50000"/>
                  </a:schemeClr>
                </a:solidFill>
                <a:latin typeface="Times New Roman" pitchFamily="18" charset="0"/>
                <a:cs typeface="Times New Roman" pitchFamily="18" charset="0"/>
              </a:rPr>
              <a:t/>
            </a:r>
            <a:br>
              <a:rPr lang="ru-RU" sz="2000" dirty="0" smtClean="0">
                <a:solidFill>
                  <a:schemeClr val="accent2">
                    <a:lumMod val="50000"/>
                  </a:schemeClr>
                </a:solidFill>
                <a:latin typeface="Times New Roman" pitchFamily="18" charset="0"/>
                <a:cs typeface="Times New Roman" pitchFamily="18" charset="0"/>
              </a:rPr>
            </a:br>
            <a:r>
              <a:rPr lang="ru-RU" sz="2000" dirty="0">
                <a:solidFill>
                  <a:srgbClr val="F79646">
                    <a:lumMod val="50000"/>
                  </a:srgbClr>
                </a:solidFill>
                <a:latin typeface="Times New Roman" pitchFamily="18" charset="0"/>
                <a:cs typeface="Times New Roman" pitchFamily="18" charset="0"/>
              </a:rPr>
              <a:t>Вяткина Наталья       Сертификат участника</a:t>
            </a:r>
            <a:br>
              <a:rPr lang="ru-RU" sz="2000" dirty="0">
                <a:solidFill>
                  <a:srgbClr val="F79646">
                    <a:lumMod val="50000"/>
                  </a:srgbClr>
                </a:solidFill>
                <a:latin typeface="Times New Roman" pitchFamily="18" charset="0"/>
                <a:cs typeface="Times New Roman" pitchFamily="18" charset="0"/>
              </a:rPr>
            </a:br>
            <a:r>
              <a:rPr lang="ru-RU" sz="2000" dirty="0" err="1">
                <a:solidFill>
                  <a:srgbClr val="F79646">
                    <a:lumMod val="50000"/>
                  </a:srgbClr>
                </a:solidFill>
                <a:latin typeface="Times New Roman" pitchFamily="18" charset="0"/>
                <a:cs typeface="Times New Roman" pitchFamily="18" charset="0"/>
              </a:rPr>
              <a:t>Фаллер</a:t>
            </a:r>
            <a:r>
              <a:rPr lang="ru-RU" sz="2000" dirty="0">
                <a:solidFill>
                  <a:srgbClr val="F79646">
                    <a:lumMod val="50000"/>
                  </a:srgbClr>
                </a:solidFill>
                <a:latin typeface="Times New Roman" pitchFamily="18" charset="0"/>
                <a:cs typeface="Times New Roman" pitchFamily="18" charset="0"/>
              </a:rPr>
              <a:t> Александр        Сертификат участника</a:t>
            </a:r>
            <a:br>
              <a:rPr lang="ru-RU" sz="2000" dirty="0">
                <a:solidFill>
                  <a:srgbClr val="F79646">
                    <a:lumMod val="50000"/>
                  </a:srgbClr>
                </a:solidFill>
                <a:latin typeface="Times New Roman" pitchFamily="18" charset="0"/>
                <a:cs typeface="Times New Roman" pitchFamily="18" charset="0"/>
              </a:rPr>
            </a:br>
            <a:r>
              <a:rPr lang="ru-RU" sz="2000" dirty="0">
                <a:solidFill>
                  <a:srgbClr val="F79646">
                    <a:lumMod val="50000"/>
                  </a:srgbClr>
                </a:solidFill>
                <a:latin typeface="Times New Roman" pitchFamily="18" charset="0"/>
                <a:cs typeface="Times New Roman" pitchFamily="18" charset="0"/>
              </a:rPr>
              <a:t>Макаренко Алексей     Сертификат участника </a:t>
            </a:r>
            <a:br>
              <a:rPr lang="ru-RU" sz="2000" dirty="0">
                <a:solidFill>
                  <a:srgbClr val="F79646">
                    <a:lumMod val="50000"/>
                  </a:srgbClr>
                </a:solidFill>
                <a:latin typeface="Times New Roman" pitchFamily="18" charset="0"/>
                <a:cs typeface="Times New Roman" pitchFamily="18" charset="0"/>
              </a:rPr>
            </a:br>
            <a:r>
              <a:rPr lang="ru-RU" sz="2000" dirty="0">
                <a:solidFill>
                  <a:srgbClr val="F79646">
                    <a:lumMod val="50000"/>
                  </a:srgbClr>
                </a:solidFill>
                <a:latin typeface="Times New Roman" pitchFamily="18" charset="0"/>
                <a:cs typeface="Times New Roman" pitchFamily="18" charset="0"/>
              </a:rPr>
              <a:t>Орлова Софья              Сертификат участника </a:t>
            </a:r>
            <a:br>
              <a:rPr lang="ru-RU" sz="2000" dirty="0">
                <a:solidFill>
                  <a:srgbClr val="F79646">
                    <a:lumMod val="50000"/>
                  </a:srgbClr>
                </a:solidFill>
                <a:latin typeface="Times New Roman" pitchFamily="18" charset="0"/>
                <a:cs typeface="Times New Roman" pitchFamily="18" charset="0"/>
              </a:rPr>
            </a:br>
            <a:r>
              <a:rPr lang="ru-RU" sz="2000" dirty="0">
                <a:solidFill>
                  <a:srgbClr val="F79646">
                    <a:lumMod val="50000"/>
                  </a:srgbClr>
                </a:solidFill>
                <a:latin typeface="Times New Roman" pitchFamily="18" charset="0"/>
                <a:cs typeface="Times New Roman" pitchFamily="18" charset="0"/>
              </a:rPr>
              <a:t>Ериков Илья                 Сертификат участника</a:t>
            </a:r>
            <a:r>
              <a:rPr lang="ru-RU" sz="2000" dirty="0" smtClean="0">
                <a:solidFill>
                  <a:schemeClr val="accent2">
                    <a:lumMod val="50000"/>
                  </a:schemeClr>
                </a:solidFill>
                <a:latin typeface="Times New Roman" pitchFamily="18" charset="0"/>
                <a:cs typeface="Times New Roman" pitchFamily="18" charset="0"/>
              </a:rPr>
              <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chemeClr val="accent2">
                    <a:lumMod val="50000"/>
                  </a:schemeClr>
                </a:solidFill>
                <a:latin typeface="Times New Roman" pitchFamily="18" charset="0"/>
                <a:cs typeface="Times New Roman" pitchFamily="18" charset="0"/>
              </a:rPr>
              <a:t> </a:t>
            </a:r>
            <a:br>
              <a:rPr lang="ru-RU" sz="2000" dirty="0" smtClean="0">
                <a:solidFill>
                  <a:schemeClr val="accent2">
                    <a:lumMod val="50000"/>
                  </a:schemeClr>
                </a:solidFill>
                <a:latin typeface="Times New Roman" pitchFamily="18" charset="0"/>
                <a:cs typeface="Times New Roman" pitchFamily="18"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p>
        </p:txBody>
      </p:sp>
      <p:pic>
        <p:nvPicPr>
          <p:cNvPr id="6" name="Picture 5" descr="C:\Users\User\Documents\Scanned Documents\Сертификаты\Ученики\Рисунок (2)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6518">
            <a:off x="6472395" y="2756747"/>
            <a:ext cx="16652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1259632" y="332656"/>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17411" name="WordArt 4"/>
          <p:cNvSpPr>
            <a:spLocks noChangeArrowheads="1" noChangeShapeType="1" noTextEdit="1"/>
          </p:cNvSpPr>
          <p:nvPr/>
        </p:nvSpPr>
        <p:spPr bwMode="auto">
          <a:xfrm>
            <a:off x="642409" y="1087416"/>
            <a:ext cx="3281519"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latin typeface="Times New Roman" pitchFamily="18" charset="0"/>
                <a:cs typeface="Times New Roman" pitchFamily="18" charset="0"/>
              </a:rPr>
              <a:t>2013 - 2014 уч. год</a:t>
            </a:r>
          </a:p>
        </p:txBody>
      </p:sp>
      <p:sp>
        <p:nvSpPr>
          <p:cNvPr id="17412" name="WordArt 5"/>
          <p:cNvSpPr>
            <a:spLocks noChangeArrowheads="1" noChangeShapeType="1" noTextEdit="1"/>
          </p:cNvSpPr>
          <p:nvPr/>
        </p:nvSpPr>
        <p:spPr bwMode="auto">
          <a:xfrm>
            <a:off x="429684" y="1857375"/>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Конкурсы</a:t>
            </a:r>
          </a:p>
        </p:txBody>
      </p:sp>
      <p:sp>
        <p:nvSpPr>
          <p:cNvPr id="17413" name="Заголовок 9"/>
          <p:cNvSpPr>
            <a:spLocks noGrp="1"/>
          </p:cNvSpPr>
          <p:nvPr>
            <p:ph type="title"/>
          </p:nvPr>
        </p:nvSpPr>
        <p:spPr>
          <a:xfrm>
            <a:off x="429684" y="2759769"/>
            <a:ext cx="8385631" cy="4098231"/>
          </a:xfrm>
        </p:spPr>
        <p:txBody>
          <a:bodyPr/>
          <a:lstStyle/>
          <a:p>
            <a:pPr algn="l" eaLnBrk="1" hangingPunct="1"/>
            <a:r>
              <a:rPr lang="ru-RU" sz="2400" dirty="0" smtClean="0">
                <a:solidFill>
                  <a:schemeClr val="accent6">
                    <a:lumMod val="50000"/>
                  </a:schemeClr>
                </a:solidFill>
                <a:latin typeface="Times New Roman" pitchFamily="18" charset="0"/>
                <a:cs typeface="Times New Roman" pitchFamily="18" charset="0"/>
              </a:rPr>
              <a:t>Всероссийский конкурс детских творческих работ «Моя семья»</a:t>
            </a: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Макаренко Алексей  -  Сертификат участника</a:t>
            </a:r>
            <a:br>
              <a:rPr lang="ru-RU" sz="2000" dirty="0" smtClean="0">
                <a:solidFill>
                  <a:schemeClr val="accent6">
                    <a:lumMod val="50000"/>
                  </a:schemeClr>
                </a:solidFill>
                <a:latin typeface="Times New Roman" pitchFamily="18" charset="0"/>
                <a:cs typeface="Times New Roman" pitchFamily="18" charset="0"/>
              </a:rPr>
            </a:br>
            <a:r>
              <a:rPr lang="ru-RU" sz="2000" dirty="0" err="1" smtClean="0">
                <a:solidFill>
                  <a:schemeClr val="accent6">
                    <a:lumMod val="50000"/>
                  </a:schemeClr>
                </a:solidFill>
                <a:latin typeface="Times New Roman" pitchFamily="18" charset="0"/>
                <a:cs typeface="Times New Roman" pitchFamily="18" charset="0"/>
              </a:rPr>
              <a:t>Фаллер</a:t>
            </a:r>
            <a:r>
              <a:rPr lang="ru-RU" sz="2000" dirty="0" smtClean="0">
                <a:solidFill>
                  <a:schemeClr val="accent6">
                    <a:lumMod val="50000"/>
                  </a:schemeClr>
                </a:solidFill>
                <a:latin typeface="Times New Roman" pitchFamily="18" charset="0"/>
                <a:cs typeface="Times New Roman" pitchFamily="18" charset="0"/>
              </a:rPr>
              <a:t> Александр     -   Сертификат участника</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Краевой конкурс «Займись спортом»</a:t>
            </a: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Макаренко Алексей   -  Диплом финалиста</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pic>
        <p:nvPicPr>
          <p:cNvPr id="1026" name="Picture 2" descr="C:\Users\User\Pictures\Рисунок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852936"/>
            <a:ext cx="1901719" cy="13289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Pictures\Рисунок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549" y="3514855"/>
            <a:ext cx="1919654" cy="1334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Pictures\Рисунок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365104"/>
            <a:ext cx="1599053" cy="2265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7" y="548680"/>
            <a:ext cx="331533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Содержание</a:t>
            </a:r>
            <a:endParaRPr kumimoji="0" lang="ru-RU" sz="4400" b="0" i="0" u="none" strike="noStrike" kern="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3" name="Прямоугольник 2"/>
          <p:cNvSpPr/>
          <p:nvPr/>
        </p:nvSpPr>
        <p:spPr>
          <a:xfrm>
            <a:off x="777798" y="1833552"/>
            <a:ext cx="7322594" cy="4708981"/>
          </a:xfrm>
          <a:prstGeom prst="rect">
            <a:avLst/>
          </a:prstGeom>
        </p:spPr>
        <p:txBody>
          <a:bodyPr wrap="square">
            <a:spAutoFit/>
          </a:bodyPr>
          <a:lstStyle/>
          <a:p>
            <a:r>
              <a:rPr lang="ru-RU" sz="3200" b="1" i="1" u="sng" dirty="0" smtClean="0">
                <a:solidFill>
                  <a:schemeClr val="accent6">
                    <a:lumMod val="50000"/>
                  </a:schemeClr>
                </a:solidFill>
                <a:latin typeface="Times New Roman" pitchFamily="18" charset="0"/>
                <a:cs typeface="Times New Roman" pitchFamily="18" charset="0"/>
              </a:rPr>
              <a:t>О себе</a:t>
            </a:r>
            <a:endParaRPr lang="ru-RU" sz="3200" b="1" i="1" u="sng" dirty="0">
              <a:solidFill>
                <a:schemeClr val="accent6">
                  <a:lumMod val="50000"/>
                </a:schemeClr>
              </a:solidFill>
              <a:latin typeface="Times New Roman" pitchFamily="18" charset="0"/>
              <a:cs typeface="Times New Roman" pitchFamily="18" charset="0"/>
            </a:endParaRPr>
          </a:p>
          <a:p>
            <a:r>
              <a:rPr lang="ru-RU" sz="3200" b="1" i="1" u="sng" dirty="0" smtClean="0">
                <a:solidFill>
                  <a:schemeClr val="accent6">
                    <a:lumMod val="50000"/>
                  </a:schemeClr>
                </a:solidFill>
                <a:latin typeface="Times New Roman" pitchFamily="18" charset="0"/>
                <a:cs typeface="Times New Roman" pitchFamily="18" charset="0"/>
              </a:rPr>
              <a:t>Эссе</a:t>
            </a:r>
            <a:endParaRPr lang="ru-RU" sz="3200" b="1" i="1" u="sng" dirty="0">
              <a:solidFill>
                <a:schemeClr val="accent6">
                  <a:lumMod val="50000"/>
                </a:schemeClr>
              </a:solidFill>
              <a:latin typeface="Times New Roman" pitchFamily="18" charset="0"/>
              <a:cs typeface="Times New Roman" pitchFamily="18" charset="0"/>
            </a:endParaRPr>
          </a:p>
          <a:p>
            <a:r>
              <a:rPr lang="ru-RU" sz="3200" b="1" i="1" u="sng" dirty="0" smtClean="0">
                <a:solidFill>
                  <a:schemeClr val="accent6">
                    <a:lumMod val="50000"/>
                  </a:schemeClr>
                </a:solidFill>
                <a:latin typeface="Times New Roman" pitchFamily="18" charset="0"/>
                <a:cs typeface="Times New Roman" pitchFamily="18" charset="0"/>
              </a:rPr>
              <a:t>Повышение квалификации</a:t>
            </a:r>
            <a:endParaRPr lang="ru-RU" sz="3200" b="1" i="1" u="sng" dirty="0">
              <a:solidFill>
                <a:schemeClr val="accent6">
                  <a:lumMod val="50000"/>
                </a:schemeClr>
              </a:solidFill>
              <a:latin typeface="Times New Roman" pitchFamily="18" charset="0"/>
              <a:cs typeface="Times New Roman" pitchFamily="18" charset="0"/>
            </a:endParaRPr>
          </a:p>
          <a:p>
            <a:r>
              <a:rPr lang="ru-RU" sz="3200" b="1" i="1" u="sng" dirty="0">
                <a:solidFill>
                  <a:schemeClr val="accent6">
                    <a:lumMod val="50000"/>
                  </a:schemeClr>
                </a:solidFill>
                <a:latin typeface="Times New Roman" pitchFamily="18" charset="0"/>
                <a:cs typeface="Times New Roman" pitchFamily="18" charset="0"/>
              </a:rPr>
              <a:t>Сведения о наградах и поощрениях</a:t>
            </a:r>
          </a:p>
          <a:p>
            <a:pPr lvl="0"/>
            <a:r>
              <a:rPr lang="ru-RU" sz="3200" b="1" i="1" u="sng" dirty="0" smtClean="0">
                <a:solidFill>
                  <a:srgbClr val="F79646">
                    <a:lumMod val="50000"/>
                  </a:srgbClr>
                </a:solidFill>
                <a:latin typeface="Times New Roman" pitchFamily="18" charset="0"/>
                <a:cs typeface="Times New Roman" pitchFamily="18" charset="0"/>
              </a:rPr>
              <a:t>Результативность</a:t>
            </a:r>
            <a:endParaRPr lang="ru-RU" sz="3200" b="1" i="1" u="sng" dirty="0">
              <a:solidFill>
                <a:srgbClr val="F79646">
                  <a:lumMod val="50000"/>
                </a:srgbClr>
              </a:solidFill>
              <a:latin typeface="Times New Roman" pitchFamily="18" charset="0"/>
              <a:cs typeface="Times New Roman" pitchFamily="18" charset="0"/>
            </a:endParaRPr>
          </a:p>
          <a:p>
            <a:pPr lvl="0"/>
            <a:r>
              <a:rPr lang="ru-RU" sz="3200" b="1" i="1" u="sng" dirty="0" smtClean="0">
                <a:solidFill>
                  <a:srgbClr val="F79646">
                    <a:lumMod val="50000"/>
                  </a:srgbClr>
                </a:solidFill>
                <a:latin typeface="Times New Roman" pitchFamily="18" charset="0"/>
                <a:cs typeface="Times New Roman" pitchFamily="18" charset="0"/>
              </a:rPr>
              <a:t>Обобщение и распространение опыта</a:t>
            </a:r>
            <a:endParaRPr lang="ru-RU" sz="3200" b="1" i="1" u="sng" dirty="0">
              <a:solidFill>
                <a:srgbClr val="F79646">
                  <a:lumMod val="50000"/>
                </a:srgbClr>
              </a:solidFill>
              <a:latin typeface="Times New Roman" pitchFamily="18" charset="0"/>
              <a:cs typeface="Times New Roman" pitchFamily="18" charset="0"/>
            </a:endParaRPr>
          </a:p>
          <a:p>
            <a:endParaRPr lang="ru-RU" sz="3600" b="1" dirty="0">
              <a:solidFill>
                <a:schemeClr val="accent6">
                  <a:lumMod val="50000"/>
                </a:schemeClr>
              </a:solidFill>
              <a:latin typeface="Monotype Corsiva" pitchFamily="66" charset="0"/>
              <a:cs typeface="Times New Roman" pitchFamily="18" charset="0"/>
            </a:endParaRPr>
          </a:p>
          <a:p>
            <a:endParaRPr lang="ru-RU" sz="3600" b="1" dirty="0" smtClean="0">
              <a:solidFill>
                <a:schemeClr val="accent6">
                  <a:lumMod val="50000"/>
                </a:schemeClr>
              </a:solidFill>
              <a:latin typeface="Monotype Corsiva" pitchFamily="66" charset="0"/>
              <a:cs typeface="Times New Roman" pitchFamily="18" charset="0"/>
            </a:endParaRPr>
          </a:p>
          <a:p>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51958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1786468" y="214312"/>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Ametist "/>
              </a:rPr>
              <a:t>Результаты олимпиад, конкурсов, выставок</a:t>
            </a:r>
          </a:p>
        </p:txBody>
      </p:sp>
      <p:sp>
        <p:nvSpPr>
          <p:cNvPr id="19459" name="WordArt 4"/>
          <p:cNvSpPr>
            <a:spLocks noChangeArrowheads="1" noChangeShapeType="1" noTextEdit="1"/>
          </p:cNvSpPr>
          <p:nvPr/>
        </p:nvSpPr>
        <p:spPr bwMode="auto">
          <a:xfrm>
            <a:off x="451138" y="908720"/>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Ametist "/>
              </a:rPr>
              <a:t>2013 - 2014 уч. год</a:t>
            </a:r>
          </a:p>
        </p:txBody>
      </p:sp>
      <p:sp>
        <p:nvSpPr>
          <p:cNvPr id="19460" name="WordArt 5"/>
          <p:cNvSpPr>
            <a:spLocks noChangeArrowheads="1" noChangeShapeType="1" noTextEdit="1"/>
          </p:cNvSpPr>
          <p:nvPr/>
        </p:nvSpPr>
        <p:spPr bwMode="auto">
          <a:xfrm>
            <a:off x="451139" y="1590675"/>
            <a:ext cx="2046816"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Asessor"/>
              </a:rPr>
              <a:t>Конкурсы</a:t>
            </a:r>
          </a:p>
        </p:txBody>
      </p:sp>
      <p:sp>
        <p:nvSpPr>
          <p:cNvPr id="19461" name="Заголовок 9"/>
          <p:cNvSpPr>
            <a:spLocks noGrp="1"/>
          </p:cNvSpPr>
          <p:nvPr>
            <p:ph type="title"/>
          </p:nvPr>
        </p:nvSpPr>
        <p:spPr>
          <a:xfrm>
            <a:off x="389858" y="2204864"/>
            <a:ext cx="8593088" cy="4733925"/>
          </a:xfrm>
        </p:spPr>
        <p:txBody>
          <a:bodyPr/>
          <a:lstStyle/>
          <a:p>
            <a:pPr algn="l" eaLnBrk="1" hangingPunct="1"/>
            <a:r>
              <a:rPr lang="ru-RU" sz="2000" dirty="0" smtClean="0">
                <a:solidFill>
                  <a:schemeClr val="accent6">
                    <a:lumMod val="50000"/>
                  </a:schemeClr>
                </a:solidFill>
                <a:latin typeface="Asessor" pitchFamily="82" charset="0"/>
              </a:rPr>
              <a:t>Окружной  этап  конкурса детского творчества «</a:t>
            </a:r>
            <a:r>
              <a:rPr lang="ru-RU" sz="2000" dirty="0" err="1" smtClean="0">
                <a:solidFill>
                  <a:schemeClr val="accent6">
                    <a:lumMod val="50000"/>
                  </a:schemeClr>
                </a:solidFill>
                <a:latin typeface="Asessor" pitchFamily="82" charset="0"/>
              </a:rPr>
              <a:t>Сибириада</a:t>
            </a:r>
            <a:r>
              <a:rPr lang="ru-RU" sz="2000" dirty="0" smtClean="0">
                <a:solidFill>
                  <a:schemeClr val="accent6">
                    <a:lumMod val="50000"/>
                  </a:schemeClr>
                </a:solidFill>
                <a:latin typeface="Asessor" pitchFamily="82" charset="0"/>
              </a:rPr>
              <a:t>»</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Вяткина Наталья</a:t>
            </a:r>
            <a:br>
              <a:rPr lang="ru-RU" sz="2000" dirty="0" smtClean="0">
                <a:solidFill>
                  <a:schemeClr val="accent6">
                    <a:lumMod val="50000"/>
                  </a:schemeClr>
                </a:solidFill>
                <a:latin typeface="Asessor" pitchFamily="82" charset="0"/>
              </a:rPr>
            </a:br>
            <a:r>
              <a:rPr lang="ru-RU" sz="2000" dirty="0" err="1" smtClean="0">
                <a:solidFill>
                  <a:schemeClr val="accent6">
                    <a:lumMod val="50000"/>
                  </a:schemeClr>
                </a:solidFill>
                <a:latin typeface="Asessor" pitchFamily="82" charset="0"/>
              </a:rPr>
              <a:t>Фаллер</a:t>
            </a:r>
            <a:r>
              <a:rPr lang="ru-RU" sz="2000" dirty="0" smtClean="0">
                <a:solidFill>
                  <a:schemeClr val="accent6">
                    <a:lumMod val="50000"/>
                  </a:schemeClr>
                </a:solidFill>
                <a:latin typeface="Asessor" pitchFamily="82" charset="0"/>
              </a:rPr>
              <a:t> Александр</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Макаренко Алексей       </a:t>
            </a:r>
            <a:r>
              <a:rPr lang="ru-RU" sz="2000" dirty="0" smtClean="0">
                <a:solidFill>
                  <a:schemeClr val="accent6">
                    <a:lumMod val="50000"/>
                  </a:schemeClr>
                </a:solidFill>
              </a:rPr>
              <a:t>- </a:t>
            </a:r>
            <a:r>
              <a:rPr lang="ru-RU" sz="2000" dirty="0" smtClean="0">
                <a:solidFill>
                  <a:schemeClr val="accent6">
                    <a:lumMod val="50000"/>
                  </a:schemeClr>
                </a:solidFill>
                <a:latin typeface="Asessor" pitchFamily="82" charset="0"/>
              </a:rPr>
              <a:t>Победители окружного этапа</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Першина Наталья</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Орлова Софья</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Шиллер Людмила</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Шиллер Мария</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Агапов Евгений</a:t>
            </a:r>
            <a:br>
              <a:rPr lang="ru-RU" sz="20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Ериков Илья</a:t>
            </a:r>
            <a:br>
              <a:rPr lang="ru-RU" sz="2000" dirty="0" smtClean="0">
                <a:solidFill>
                  <a:schemeClr val="accent6">
                    <a:lumMod val="50000"/>
                  </a:schemeClr>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WordArt 3"/>
          <p:cNvSpPr>
            <a:spLocks noChangeArrowheads="1" noChangeShapeType="1" noTextEdit="1"/>
          </p:cNvSpPr>
          <p:nvPr/>
        </p:nvSpPr>
        <p:spPr bwMode="auto">
          <a:xfrm>
            <a:off x="1877486" y="214312"/>
            <a:ext cx="6786033"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Ametist "/>
              </a:rPr>
              <a:t>Результаты олимпиад, конкурсов, выставок</a:t>
            </a:r>
          </a:p>
        </p:txBody>
      </p:sp>
      <p:sp>
        <p:nvSpPr>
          <p:cNvPr id="20484" name="WordArt 4"/>
          <p:cNvSpPr>
            <a:spLocks noChangeArrowheads="1" noChangeShapeType="1" noTextEdit="1"/>
          </p:cNvSpPr>
          <p:nvPr/>
        </p:nvSpPr>
        <p:spPr bwMode="auto">
          <a:xfrm>
            <a:off x="732367" y="820146"/>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Ametist "/>
              </a:rPr>
              <a:t>2013 - 20134уч. год</a:t>
            </a:r>
          </a:p>
        </p:txBody>
      </p:sp>
      <p:sp>
        <p:nvSpPr>
          <p:cNvPr id="20485" name="WordArt 5"/>
          <p:cNvSpPr>
            <a:spLocks noChangeArrowheads="1" noChangeShapeType="1" noTextEdit="1"/>
          </p:cNvSpPr>
          <p:nvPr/>
        </p:nvSpPr>
        <p:spPr bwMode="auto">
          <a:xfrm>
            <a:off x="773644" y="1382121"/>
            <a:ext cx="2207684"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Asessor"/>
              </a:rPr>
              <a:t>Конкурсы</a:t>
            </a:r>
          </a:p>
        </p:txBody>
      </p:sp>
      <p:sp>
        <p:nvSpPr>
          <p:cNvPr id="20486" name="Заголовок 9"/>
          <p:cNvSpPr>
            <a:spLocks noGrp="1"/>
          </p:cNvSpPr>
          <p:nvPr>
            <p:ph type="title"/>
          </p:nvPr>
        </p:nvSpPr>
        <p:spPr>
          <a:xfrm>
            <a:off x="476252" y="2996952"/>
            <a:ext cx="8712968" cy="4699174"/>
          </a:xfrm>
        </p:spPr>
        <p:txBody>
          <a:bodyPr/>
          <a:lstStyle/>
          <a:p>
            <a:pPr algn="l" eaLnBrk="1" hangingPunct="1"/>
            <a:r>
              <a:rPr lang="ru-RU" sz="1800" dirty="0" smtClean="0">
                <a:solidFill>
                  <a:schemeClr val="accent6">
                    <a:lumMod val="50000"/>
                  </a:schemeClr>
                </a:solidFill>
                <a:latin typeface="Asessor" pitchFamily="82" charset="0"/>
              </a:rPr>
              <a:t>Участие в муниципальном  этапе конкурса «Пожарная ярмарка»</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Агапов Евгений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Ериков Илья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Макаренко Алексей</a:t>
            </a:r>
            <a:br>
              <a:rPr lang="ru-RU" sz="1800" dirty="0" smtClean="0">
                <a:solidFill>
                  <a:schemeClr val="accent6">
                    <a:lumMod val="50000"/>
                  </a:schemeClr>
                </a:solidFill>
                <a:latin typeface="Asessor" pitchFamily="82" charset="0"/>
              </a:rPr>
            </a:br>
            <a:r>
              <a:rPr lang="ru-RU" sz="1800" dirty="0" err="1" smtClean="0">
                <a:solidFill>
                  <a:schemeClr val="accent6">
                    <a:lumMod val="50000"/>
                  </a:schemeClr>
                </a:solidFill>
                <a:latin typeface="Asessor" pitchFamily="82" charset="0"/>
              </a:rPr>
              <a:t>Фаллер</a:t>
            </a:r>
            <a:r>
              <a:rPr lang="ru-RU" sz="1800" dirty="0" smtClean="0">
                <a:solidFill>
                  <a:schemeClr val="accent6">
                    <a:lumMod val="50000"/>
                  </a:schemeClr>
                </a:solidFill>
                <a:latin typeface="Asessor" pitchFamily="82" charset="0"/>
              </a:rPr>
              <a:t>  Александр</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Вяткина Наталья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Орлова Софья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Першина Наталья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Шиллер Людмила</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Шиллер Мария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Участие в муниципальном  этапе конкурса «Радуга профессий»</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Вяткина Наталья</a:t>
            </a:r>
            <a:br>
              <a:rPr lang="ru-RU" sz="1800" dirty="0" smtClean="0">
                <a:solidFill>
                  <a:schemeClr val="accent6">
                    <a:lumMod val="50000"/>
                  </a:schemeClr>
                </a:solidFill>
                <a:latin typeface="Asessor" pitchFamily="82" charset="0"/>
              </a:rPr>
            </a:br>
            <a:r>
              <a:rPr lang="ru-RU" sz="1800" dirty="0" smtClean="0">
                <a:solidFill>
                  <a:srgbClr val="002060"/>
                </a:solidFill>
                <a:latin typeface="Asessor" pitchFamily="82" charset="0"/>
              </a:rPr>
              <a:t/>
            </a:r>
            <a:br>
              <a:rPr lang="ru-RU" sz="1800" dirty="0" smtClean="0">
                <a:solidFill>
                  <a:srgbClr val="002060"/>
                </a:solidFill>
                <a:latin typeface="Asessor" pitchFamily="82" charset="0"/>
              </a:rPr>
            </a:br>
            <a:r>
              <a:rPr lang="ru-RU" sz="1800" dirty="0" smtClean="0">
                <a:solidFill>
                  <a:srgbClr val="002060"/>
                </a:solidFill>
                <a:latin typeface="Asessor" pitchFamily="82" charset="0"/>
              </a:rPr>
              <a:t/>
            </a:r>
            <a:br>
              <a:rPr lang="ru-RU" sz="1800" dirty="0" smtClean="0">
                <a:solidFill>
                  <a:srgbClr val="002060"/>
                </a:solidFill>
                <a:latin typeface="Asessor" pitchFamily="82" charset="0"/>
              </a:rPr>
            </a:br>
            <a:r>
              <a:rPr lang="ru-RU" sz="2000" dirty="0" smtClean="0"/>
              <a:t/>
            </a:r>
            <a:br>
              <a:rPr lang="ru-RU" sz="2000" dirty="0" smtClean="0"/>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sp>
        <p:nvSpPr>
          <p:cNvPr id="20487" name="Прямоугольник 6"/>
          <p:cNvSpPr>
            <a:spLocks noChangeArrowheads="1"/>
          </p:cNvSpPr>
          <p:nvPr/>
        </p:nvSpPr>
        <p:spPr bwMode="auto">
          <a:xfrm>
            <a:off x="476252" y="2411017"/>
            <a:ext cx="81449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sz="2000">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WordArt 3"/>
          <p:cNvSpPr>
            <a:spLocks noChangeArrowheads="1" noChangeShapeType="1" noTextEdit="1"/>
          </p:cNvSpPr>
          <p:nvPr/>
        </p:nvSpPr>
        <p:spPr bwMode="auto">
          <a:xfrm>
            <a:off x="1877486" y="214312"/>
            <a:ext cx="6786033"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rgbClr val="000066"/>
                </a:solidFill>
                <a:effectLst>
                  <a:outerShdw dist="45791" dir="2021404" algn="ctr" rotWithShape="0">
                    <a:srgbClr val="B2B2B2">
                      <a:alpha val="79999"/>
                    </a:srgbClr>
                  </a:outerShdw>
                </a:effectLst>
                <a:latin typeface="Ametist "/>
              </a:rPr>
              <a:t>Результаты олимпиад, конкурсов, выставок</a:t>
            </a:r>
          </a:p>
        </p:txBody>
      </p:sp>
      <p:sp>
        <p:nvSpPr>
          <p:cNvPr id="21508" name="WordArt 4"/>
          <p:cNvSpPr>
            <a:spLocks noChangeArrowheads="1" noChangeShapeType="1" noTextEdit="1"/>
          </p:cNvSpPr>
          <p:nvPr/>
        </p:nvSpPr>
        <p:spPr bwMode="auto">
          <a:xfrm>
            <a:off x="726019" y="793134"/>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Ametist "/>
              </a:rPr>
              <a:t>2013 - 20134уч. год</a:t>
            </a:r>
          </a:p>
        </p:txBody>
      </p:sp>
      <p:sp>
        <p:nvSpPr>
          <p:cNvPr id="21509" name="WordArt 5"/>
          <p:cNvSpPr>
            <a:spLocks noChangeArrowheads="1" noChangeShapeType="1" noTextEdit="1"/>
          </p:cNvSpPr>
          <p:nvPr/>
        </p:nvSpPr>
        <p:spPr bwMode="auto">
          <a:xfrm>
            <a:off x="1043608" y="1438276"/>
            <a:ext cx="2207684"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Asessor"/>
              </a:rPr>
              <a:t>Конкурсы</a:t>
            </a:r>
          </a:p>
        </p:txBody>
      </p:sp>
      <p:sp>
        <p:nvSpPr>
          <p:cNvPr id="21510" name="Заголовок 9"/>
          <p:cNvSpPr>
            <a:spLocks noGrp="1"/>
          </p:cNvSpPr>
          <p:nvPr>
            <p:ph type="title"/>
          </p:nvPr>
        </p:nvSpPr>
        <p:spPr>
          <a:xfrm>
            <a:off x="635000" y="4076700"/>
            <a:ext cx="7986184" cy="2106216"/>
          </a:xfrm>
        </p:spPr>
        <p:txBody>
          <a:bodyPr/>
          <a:lstStyle/>
          <a:p>
            <a:pPr algn="l" eaLnBrk="1" hangingPunct="1"/>
            <a:r>
              <a:rPr lang="ru-RU" sz="2000" dirty="0" smtClean="0">
                <a:solidFill>
                  <a:schemeClr val="accent6">
                    <a:lumMod val="50000"/>
                  </a:schemeClr>
                </a:solidFill>
                <a:latin typeface="Asessor" pitchFamily="82" charset="0"/>
              </a:rPr>
              <a:t>Школьный конкурса творческих работ «Будущая профессия»</a:t>
            </a: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err="1" smtClean="0">
                <a:solidFill>
                  <a:schemeClr val="accent6">
                    <a:lumMod val="50000"/>
                  </a:schemeClr>
                </a:solidFill>
                <a:latin typeface="Asessor" pitchFamily="82" charset="0"/>
              </a:rPr>
              <a:t>Фаллер</a:t>
            </a:r>
            <a:r>
              <a:rPr lang="ru-RU" sz="1800" dirty="0" smtClean="0">
                <a:solidFill>
                  <a:schemeClr val="accent6">
                    <a:lumMod val="50000"/>
                  </a:schemeClr>
                </a:solidFill>
                <a:latin typeface="Asessor" pitchFamily="82" charset="0"/>
              </a:rPr>
              <a:t>  Александр     -   Победитель</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Школьный конкурс творческих работ «Сочи – 2014. Олимпийский огонь»</a:t>
            </a: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«Олимпийский факел» коллективная работа  - </a:t>
            </a:r>
            <a:r>
              <a:rPr lang="en-US" sz="1800" i="1" dirty="0" smtClean="0">
                <a:solidFill>
                  <a:schemeClr val="accent6">
                    <a:lumMod val="50000"/>
                  </a:schemeClr>
                </a:solidFill>
              </a:rPr>
              <a:t>II</a:t>
            </a:r>
            <a:r>
              <a:rPr lang="ru-RU" sz="1800" i="1" dirty="0" smtClean="0">
                <a:solidFill>
                  <a:schemeClr val="accent6">
                    <a:lumMod val="50000"/>
                  </a:schemeClr>
                </a:solidFill>
                <a:latin typeface="Asessor" pitchFamily="82" charset="0"/>
              </a:rPr>
              <a:t> </a:t>
            </a:r>
            <a:r>
              <a:rPr lang="ru-RU" sz="1800" dirty="0" smtClean="0">
                <a:solidFill>
                  <a:schemeClr val="accent6">
                    <a:lumMod val="50000"/>
                  </a:schemeClr>
                </a:solidFill>
                <a:latin typeface="Asessor" pitchFamily="82" charset="0"/>
              </a:rPr>
              <a:t>место</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2000" dirty="0" smtClean="0">
                <a:solidFill>
                  <a:schemeClr val="accent6">
                    <a:lumMod val="50000"/>
                  </a:schemeClr>
                </a:solidFill>
                <a:latin typeface="Asessor" pitchFamily="82" charset="0"/>
              </a:rPr>
              <a:t>Участие в исторической викторине «Человек и космос»</a:t>
            </a: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Ериков Илья</a:t>
            </a:r>
            <a:br>
              <a:rPr lang="ru-RU" sz="1800" dirty="0" smtClean="0">
                <a:solidFill>
                  <a:schemeClr val="accent6">
                    <a:lumMod val="50000"/>
                  </a:schemeClr>
                </a:solidFill>
                <a:latin typeface="Asessor" pitchFamily="82" charset="0"/>
              </a:rPr>
            </a:br>
            <a:r>
              <a:rPr lang="ru-RU" sz="1800" dirty="0" smtClean="0">
                <a:solidFill>
                  <a:schemeClr val="accent6">
                    <a:lumMod val="50000"/>
                  </a:schemeClr>
                </a:solidFill>
                <a:latin typeface="Asessor" pitchFamily="82" charset="0"/>
              </a:rPr>
              <a:t>Орлова Софья</a:t>
            </a:r>
            <a:br>
              <a:rPr lang="ru-RU" sz="1800" dirty="0" smtClean="0">
                <a:solidFill>
                  <a:schemeClr val="accent6">
                    <a:lumMod val="50000"/>
                  </a:schemeClr>
                </a:solidFill>
                <a:latin typeface="Asessor" pitchFamily="82" charset="0"/>
              </a:rPr>
            </a:br>
            <a:r>
              <a:rPr lang="ru-RU" sz="1800" dirty="0" err="1" smtClean="0">
                <a:solidFill>
                  <a:schemeClr val="accent6">
                    <a:lumMod val="50000"/>
                  </a:schemeClr>
                </a:solidFill>
                <a:latin typeface="Asessor" pitchFamily="82" charset="0"/>
              </a:rPr>
              <a:t>Фаллер</a:t>
            </a:r>
            <a:r>
              <a:rPr lang="ru-RU" sz="1800" dirty="0" smtClean="0">
                <a:solidFill>
                  <a:schemeClr val="accent6">
                    <a:lumMod val="50000"/>
                  </a:schemeClr>
                </a:solidFill>
                <a:latin typeface="Asessor" pitchFamily="82" charset="0"/>
              </a:rPr>
              <a:t> Александр</a:t>
            </a:r>
            <a:br>
              <a:rPr lang="ru-RU" sz="1800" dirty="0" smtClean="0">
                <a:solidFill>
                  <a:schemeClr val="accent6">
                    <a:lumMod val="50000"/>
                  </a:schemeClr>
                </a:solidFill>
                <a:latin typeface="Asessor" pitchFamily="82" charset="0"/>
              </a:rPr>
            </a:br>
            <a:r>
              <a:rPr lang="ru-RU" sz="1800" dirty="0" smtClean="0">
                <a:solidFill>
                  <a:srgbClr val="002060"/>
                </a:solidFill>
                <a:latin typeface="Asessor" pitchFamily="82" charset="0"/>
              </a:rPr>
              <a:t/>
            </a:r>
            <a:br>
              <a:rPr lang="ru-RU" sz="1800" dirty="0" smtClean="0">
                <a:solidFill>
                  <a:srgbClr val="002060"/>
                </a:solidFill>
                <a:latin typeface="Asessor" pitchFamily="82" charset="0"/>
              </a:rPr>
            </a:br>
            <a:r>
              <a:rPr lang="ru-RU" sz="1800" dirty="0" smtClean="0">
                <a:solidFill>
                  <a:srgbClr val="002060"/>
                </a:solidFill>
                <a:latin typeface="Asessor" pitchFamily="82" charset="0"/>
              </a:rPr>
              <a:t/>
            </a:r>
            <a:br>
              <a:rPr lang="ru-RU" sz="1800" dirty="0" smtClean="0">
                <a:solidFill>
                  <a:srgbClr val="002060"/>
                </a:solidFill>
                <a:latin typeface="Asessor" pitchFamily="82" charset="0"/>
              </a:rPr>
            </a:br>
            <a:r>
              <a:rPr lang="ru-RU" sz="2000" dirty="0" smtClean="0"/>
              <a:t/>
            </a:r>
            <a:br>
              <a:rPr lang="ru-RU" sz="2000" dirty="0" smtClean="0"/>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sp>
        <p:nvSpPr>
          <p:cNvPr id="21511" name="Прямоугольник 6"/>
          <p:cNvSpPr>
            <a:spLocks noChangeArrowheads="1"/>
          </p:cNvSpPr>
          <p:nvPr/>
        </p:nvSpPr>
        <p:spPr bwMode="auto">
          <a:xfrm>
            <a:off x="476252" y="2411017"/>
            <a:ext cx="81449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sz="2000">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p:txBody>
      </p:sp>
      <p:pic>
        <p:nvPicPr>
          <p:cNvPr id="7" name="Picture 2" descr="F:\Грамоты и сертификаты\Рисунок (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199" y="4941168"/>
            <a:ext cx="2339922" cy="163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3"/>
          <p:cNvSpPr>
            <a:spLocks noChangeArrowheads="1" noChangeShapeType="1" noTextEdit="1"/>
          </p:cNvSpPr>
          <p:nvPr/>
        </p:nvSpPr>
        <p:spPr bwMode="auto">
          <a:xfrm>
            <a:off x="1877486" y="214312"/>
            <a:ext cx="6786033"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23556" name="WordArt 4"/>
          <p:cNvSpPr>
            <a:spLocks noChangeArrowheads="1" noChangeShapeType="1" noTextEdit="1"/>
          </p:cNvSpPr>
          <p:nvPr/>
        </p:nvSpPr>
        <p:spPr bwMode="auto">
          <a:xfrm>
            <a:off x="476252" y="766762"/>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2013 - 20134уч. год</a:t>
            </a:r>
          </a:p>
        </p:txBody>
      </p:sp>
      <p:sp>
        <p:nvSpPr>
          <p:cNvPr id="23557" name="WordArt 5"/>
          <p:cNvSpPr>
            <a:spLocks noChangeArrowheads="1" noChangeShapeType="1" noTextEdit="1"/>
          </p:cNvSpPr>
          <p:nvPr/>
        </p:nvSpPr>
        <p:spPr bwMode="auto">
          <a:xfrm>
            <a:off x="476252" y="1340768"/>
            <a:ext cx="2207684"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Конкурсы</a:t>
            </a:r>
          </a:p>
        </p:txBody>
      </p:sp>
      <p:sp>
        <p:nvSpPr>
          <p:cNvPr id="23558" name="Заголовок 9"/>
          <p:cNvSpPr>
            <a:spLocks noGrp="1"/>
          </p:cNvSpPr>
          <p:nvPr>
            <p:ph type="title"/>
          </p:nvPr>
        </p:nvSpPr>
        <p:spPr>
          <a:xfrm>
            <a:off x="476252" y="3150990"/>
            <a:ext cx="7986184" cy="3558779"/>
          </a:xfrm>
        </p:spPr>
        <p:txBody>
          <a:bodyPr/>
          <a:lstStyle/>
          <a:p>
            <a:pPr algn="l" eaLnBrk="1" hangingPunct="1"/>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1800" dirty="0" smtClean="0">
                <a:solidFill>
                  <a:schemeClr val="accent6">
                    <a:lumMod val="50000"/>
                  </a:schemeClr>
                </a:solidFill>
                <a:latin typeface="Times New Roman" pitchFamily="18" charset="0"/>
                <a:cs typeface="Times New Roman" pitchFamily="18" charset="0"/>
              </a:rPr>
              <a:t>Участие во Всероссийском конкурсе детского рисунка  «Однажды летом»</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Ериков Илья</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Макаренко Алексей</a:t>
            </a:r>
            <a:br>
              <a:rPr lang="ru-RU" sz="1800" dirty="0" smtClean="0">
                <a:solidFill>
                  <a:schemeClr val="accent6">
                    <a:lumMod val="50000"/>
                  </a:schemeClr>
                </a:solidFill>
                <a:latin typeface="Times New Roman" pitchFamily="18" charset="0"/>
                <a:cs typeface="Times New Roman" pitchFamily="18" charset="0"/>
              </a:rPr>
            </a:br>
            <a:r>
              <a:rPr lang="ru-RU" sz="1800" dirty="0" err="1" smtClean="0">
                <a:solidFill>
                  <a:schemeClr val="accent6">
                    <a:lumMod val="50000"/>
                  </a:schemeClr>
                </a:solidFill>
                <a:latin typeface="Times New Roman" pitchFamily="18" charset="0"/>
                <a:cs typeface="Times New Roman" pitchFamily="18" charset="0"/>
              </a:rPr>
              <a:t>Фаллер</a:t>
            </a:r>
            <a:r>
              <a:rPr lang="ru-RU" sz="1800" dirty="0" smtClean="0">
                <a:solidFill>
                  <a:schemeClr val="accent6">
                    <a:lumMod val="50000"/>
                  </a:schemeClr>
                </a:solidFill>
                <a:latin typeface="Times New Roman" pitchFamily="18" charset="0"/>
                <a:cs typeface="Times New Roman" pitchFamily="18" charset="0"/>
              </a:rPr>
              <a:t> Александр</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Вяткина Наталья</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Орлова Софья</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Шиллер Мария</a:t>
            </a:r>
            <a:r>
              <a:rPr lang="ru-RU" sz="1800" dirty="0" smtClean="0">
                <a:solidFill>
                  <a:srgbClr val="002060"/>
                </a:solidFill>
                <a:latin typeface="Times New Roman" pitchFamily="18" charset="0"/>
                <a:cs typeface="Times New Roman" pitchFamily="18" charset="0"/>
              </a:rPr>
              <a:t/>
            </a:r>
            <a:br>
              <a:rPr lang="ru-RU" sz="18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1800" dirty="0" smtClean="0">
                <a:solidFill>
                  <a:srgbClr val="002060"/>
                </a:solidFill>
                <a:latin typeface="Times New Roman" pitchFamily="18" charset="0"/>
                <a:cs typeface="Times New Roman" pitchFamily="18" charset="0"/>
              </a:rPr>
              <a:t>«</a:t>
            </a:r>
            <a:r>
              <a:rPr lang="ru-RU" sz="1800" dirty="0" smtClean="0">
                <a:solidFill>
                  <a:schemeClr val="accent6">
                    <a:lumMod val="50000"/>
                  </a:schemeClr>
                </a:solidFill>
                <a:latin typeface="Times New Roman" pitchFamily="18" charset="0"/>
                <a:cs typeface="Times New Roman" pitchFamily="18" charset="0"/>
              </a:rPr>
              <a:t>Спаситель дерева» в рамках экологического марафона по сбору макулатуры «Зеленая пятница»</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
            </a:r>
            <a:br>
              <a:rPr lang="ru-RU" sz="1800" dirty="0" smtClean="0">
                <a:solidFill>
                  <a:schemeClr val="accent6">
                    <a:lumMod val="50000"/>
                  </a:schemeClr>
                </a:solidFill>
                <a:latin typeface="Times New Roman" pitchFamily="18" charset="0"/>
                <a:cs typeface="Times New Roman" pitchFamily="18" charset="0"/>
              </a:rPr>
            </a:br>
            <a:r>
              <a:rPr lang="ru-RU" sz="1800" dirty="0" smtClean="0">
                <a:solidFill>
                  <a:schemeClr val="accent6">
                    <a:lumMod val="50000"/>
                  </a:schemeClr>
                </a:solidFill>
                <a:latin typeface="Times New Roman" pitchFamily="18" charset="0"/>
                <a:cs typeface="Times New Roman" pitchFamily="18" charset="0"/>
              </a:rPr>
              <a:t>Спортивный </a:t>
            </a:r>
            <a:r>
              <a:rPr lang="ru-RU" sz="1800" dirty="0" err="1" smtClean="0">
                <a:solidFill>
                  <a:schemeClr val="accent6">
                    <a:lumMod val="50000"/>
                  </a:schemeClr>
                </a:solidFill>
                <a:latin typeface="Times New Roman" pitchFamily="18" charset="0"/>
                <a:cs typeface="Times New Roman" pitchFamily="18" charset="0"/>
              </a:rPr>
              <a:t>лонгмоб</a:t>
            </a:r>
            <a:r>
              <a:rPr lang="ru-RU" sz="1800" dirty="0" smtClean="0">
                <a:solidFill>
                  <a:schemeClr val="accent6">
                    <a:lumMod val="50000"/>
                  </a:schemeClr>
                </a:solidFill>
                <a:latin typeface="Times New Roman" pitchFamily="18" charset="0"/>
                <a:cs typeface="Times New Roman" pitchFamily="18" charset="0"/>
              </a:rPr>
              <a:t> «Сочи – 20-14»</a:t>
            </a:r>
            <a:r>
              <a:rPr lang="ru-RU" sz="1800" dirty="0" smtClean="0">
                <a:solidFill>
                  <a:srgbClr val="002060"/>
                </a:solidFill>
                <a:latin typeface="Times New Roman" pitchFamily="18" charset="0"/>
                <a:cs typeface="Times New Roman" pitchFamily="18" charset="0"/>
              </a:rPr>
              <a:t/>
            </a:r>
            <a:br>
              <a:rPr lang="ru-RU" sz="1800" dirty="0" smtClean="0">
                <a:solidFill>
                  <a:srgbClr val="002060"/>
                </a:solidFill>
                <a:latin typeface="Times New Roman" pitchFamily="18" charset="0"/>
                <a:cs typeface="Times New Roman" pitchFamily="18" charset="0"/>
              </a:rPr>
            </a:br>
            <a:r>
              <a:rPr lang="ru-RU" sz="2000" dirty="0" smtClean="0"/>
              <a:t/>
            </a:r>
            <a:br>
              <a:rPr lang="ru-RU" sz="2000" dirty="0" smtClean="0"/>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sp>
        <p:nvSpPr>
          <p:cNvPr id="23559" name="Прямоугольник 6"/>
          <p:cNvSpPr>
            <a:spLocks noChangeArrowheads="1"/>
          </p:cNvSpPr>
          <p:nvPr/>
        </p:nvSpPr>
        <p:spPr bwMode="auto">
          <a:xfrm>
            <a:off x="476252" y="2411017"/>
            <a:ext cx="81449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a:p>
            <a:endParaRPr lang="ru-RU" sz="2000">
              <a:solidFill>
                <a:srgbClr val="002060"/>
              </a:solidFill>
              <a:latin typeface="Asessor" pitchFamily="82" charset="0"/>
            </a:endParaRPr>
          </a:p>
          <a:p>
            <a:endParaRPr lang="ru-RU">
              <a:solidFill>
                <a:srgbClr val="002060"/>
              </a:solidFill>
              <a:latin typeface="Asessor" pitchFamily="82" charset="0"/>
            </a:endParaRPr>
          </a:p>
          <a:p>
            <a:endParaRPr lang="ru-RU">
              <a:solidFill>
                <a:srgbClr val="002060"/>
              </a:solidFill>
              <a:latin typeface="Asessor" pitchFamily="82" charset="0"/>
            </a:endParaRPr>
          </a:p>
        </p:txBody>
      </p:sp>
      <p:sp>
        <p:nvSpPr>
          <p:cNvPr id="23560" name="WordArt 5"/>
          <p:cNvSpPr>
            <a:spLocks noChangeArrowheads="1" noChangeShapeType="1" noTextEdit="1"/>
          </p:cNvSpPr>
          <p:nvPr/>
        </p:nvSpPr>
        <p:spPr bwMode="auto">
          <a:xfrm>
            <a:off x="770469" y="4532711"/>
            <a:ext cx="2001331" cy="3976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Акции</a:t>
            </a:r>
          </a:p>
        </p:txBody>
      </p:sp>
      <p:pic>
        <p:nvPicPr>
          <p:cNvPr id="8" name="Picture 2" descr="G:\Конкурс однажды летом\Шиллер МарияАлександров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359" y="2620370"/>
            <a:ext cx="1523460" cy="214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3"/>
          <p:cNvSpPr>
            <a:spLocks noChangeArrowheads="1" noChangeShapeType="1" noTextEdit="1"/>
          </p:cNvSpPr>
          <p:nvPr/>
        </p:nvSpPr>
        <p:spPr bwMode="auto">
          <a:xfrm>
            <a:off x="1331640" y="404664"/>
            <a:ext cx="7429500"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Обобщение собственного  педагогического опыта</a:t>
            </a:r>
          </a:p>
        </p:txBody>
      </p:sp>
      <p:sp>
        <p:nvSpPr>
          <p:cNvPr id="28675" name="WordArt 4"/>
          <p:cNvSpPr>
            <a:spLocks noChangeArrowheads="1" noChangeShapeType="1" noTextEdit="1"/>
          </p:cNvSpPr>
          <p:nvPr/>
        </p:nvSpPr>
        <p:spPr bwMode="auto">
          <a:xfrm>
            <a:off x="476253" y="1143001"/>
            <a:ext cx="3303660" cy="4137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smtClean="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2012 – 2014г г.</a:t>
            </a:r>
            <a:endParaRPr lang="ru-RU" sz="3600" b="1" kern="10" dirty="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28676" name="WordArt 5"/>
          <p:cNvSpPr>
            <a:spLocks noChangeArrowheads="1" noChangeShapeType="1" noTextEdit="1"/>
          </p:cNvSpPr>
          <p:nvPr/>
        </p:nvSpPr>
        <p:spPr bwMode="auto">
          <a:xfrm>
            <a:off x="429685" y="1857375"/>
            <a:ext cx="3071283"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kern="10">
              <a:solidFill>
                <a:srgbClr val="C00000"/>
              </a:solidFill>
              <a:effectLst>
                <a:outerShdw dist="45791" dir="2021404" algn="ctr" rotWithShape="0">
                  <a:srgbClr val="B2B2B2">
                    <a:alpha val="79999"/>
                  </a:srgbClr>
                </a:outerShdw>
              </a:effectLst>
              <a:latin typeface="Asessor"/>
            </a:endParaRPr>
          </a:p>
        </p:txBody>
      </p:sp>
      <p:sp>
        <p:nvSpPr>
          <p:cNvPr id="28677" name="Заголовок 9"/>
          <p:cNvSpPr>
            <a:spLocks noGrp="1"/>
          </p:cNvSpPr>
          <p:nvPr>
            <p:ph type="title"/>
          </p:nvPr>
        </p:nvSpPr>
        <p:spPr>
          <a:xfrm>
            <a:off x="476253" y="1824917"/>
            <a:ext cx="8229600" cy="3240881"/>
          </a:xfrm>
        </p:spPr>
        <p:txBody>
          <a:bodyPr/>
          <a:lstStyle/>
          <a:p>
            <a:pPr algn="l" eaLnBrk="1" hangingPunct="1"/>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chemeClr val="accent6">
                    <a:lumMod val="50000"/>
                  </a:schemeClr>
                </a:solidFill>
                <a:latin typeface="Times New Roman" pitchFamily="18" charset="0"/>
                <a:cs typeface="Times New Roman" pitchFamily="18" charset="0"/>
              </a:rPr>
              <a:t>Публикация материалов  на сайте Социальной сети работников образования «Наша сеть»  </a:t>
            </a:r>
            <a:r>
              <a:rPr lang="en-US" sz="2000" dirty="0" smtClean="0">
                <a:solidFill>
                  <a:srgbClr val="002060"/>
                </a:solidFill>
                <a:latin typeface="Times New Roman" pitchFamily="18" charset="0"/>
                <a:cs typeface="Times New Roman" pitchFamily="18" charset="0"/>
                <a:hlinkClick r:id="rId2"/>
              </a:rPr>
              <a:t>http://nsportal.ru/</a:t>
            </a:r>
            <a:r>
              <a:rPr lang="ru-RU" sz="2000" dirty="0" smtClean="0">
                <a:solidFill>
                  <a:srgbClr val="002060"/>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Свидетельсьтва</a:t>
            </a: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Публикация статьи «Основные направления  работы с одаренными детьми в начальной школе» в сборнике материалов региональной конференции «Одаренность. Проблемы и перспективы развития» –Бийск, 2013г</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pic>
        <p:nvPicPr>
          <p:cNvPr id="6" name="Picture 2" descr="C:\Users\User\Documents\Scanned Documents\Грамоты и дипломы\Рисунок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758" y="3711978"/>
            <a:ext cx="1912650" cy="2773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ocuments\Scanned Documents\Рисунок (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721999"/>
            <a:ext cx="1961832" cy="2773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ownloads\Новая папка\svidetelstvo-316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721999"/>
            <a:ext cx="1977829" cy="2783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WordArt 3"/>
          <p:cNvSpPr>
            <a:spLocks noChangeArrowheads="1" noChangeShapeType="1" noTextEdit="1"/>
          </p:cNvSpPr>
          <p:nvPr/>
        </p:nvSpPr>
        <p:spPr bwMode="auto">
          <a:xfrm>
            <a:off x="1416475" y="332656"/>
            <a:ext cx="7429500"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Популяризация собственного педагогического опыта</a:t>
            </a:r>
          </a:p>
        </p:txBody>
      </p:sp>
      <p:sp>
        <p:nvSpPr>
          <p:cNvPr id="26628" name="WordArt 4"/>
          <p:cNvSpPr>
            <a:spLocks noChangeArrowheads="1" noChangeShapeType="1" noTextEdit="1"/>
          </p:cNvSpPr>
          <p:nvPr/>
        </p:nvSpPr>
        <p:spPr bwMode="auto">
          <a:xfrm>
            <a:off x="364362" y="1143001"/>
            <a:ext cx="3668183" cy="46004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2012 - </a:t>
            </a:r>
            <a:r>
              <a:rPr lang="ru-RU" sz="3600" b="1" kern="10" dirty="0" smtClean="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2014 гг</a:t>
            </a:r>
            <a:r>
              <a:rPr lang="ru-RU" sz="3600" b="1" kern="10" dirty="0" smtClean="0">
                <a:solidFill>
                  <a:schemeClr val="accent2">
                    <a:lumMod val="50000"/>
                  </a:schemeClr>
                </a:solidFill>
                <a:effectLst>
                  <a:outerShdw dist="45791" dir="2021404" algn="ctr" rotWithShape="0">
                    <a:srgbClr val="B2B2B2">
                      <a:alpha val="79999"/>
                    </a:srgbClr>
                  </a:outerShdw>
                </a:effectLst>
                <a:latin typeface="Ametist "/>
              </a:rPr>
              <a:t>.</a:t>
            </a:r>
            <a:endParaRPr lang="ru-RU" sz="3600" b="1" kern="10" dirty="0">
              <a:solidFill>
                <a:schemeClr val="accent2">
                  <a:lumMod val="50000"/>
                </a:schemeClr>
              </a:solidFill>
              <a:effectLst>
                <a:outerShdw dist="45791" dir="2021404" algn="ctr" rotWithShape="0">
                  <a:srgbClr val="B2B2B2">
                    <a:alpha val="79999"/>
                  </a:srgbClr>
                </a:outerShdw>
              </a:effectLst>
              <a:latin typeface="Ametist "/>
            </a:endParaRPr>
          </a:p>
        </p:txBody>
      </p:sp>
      <p:sp>
        <p:nvSpPr>
          <p:cNvPr id="10" name="Заголовок 9"/>
          <p:cNvSpPr>
            <a:spLocks noGrp="1"/>
          </p:cNvSpPr>
          <p:nvPr>
            <p:ph type="title"/>
          </p:nvPr>
        </p:nvSpPr>
        <p:spPr>
          <a:xfrm>
            <a:off x="-523" y="2351307"/>
            <a:ext cx="8846498" cy="4558481"/>
          </a:xfrm>
        </p:spPr>
        <p:txBody>
          <a:bodyPr rtlCol="0">
            <a:normAutofit fontScale="90000"/>
          </a:bodyPr>
          <a:lstStyle/>
          <a:p>
            <a:pPr algn="l"/>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b="1" dirty="0">
                <a:solidFill>
                  <a:schemeClr val="accent6">
                    <a:lumMod val="50000"/>
                  </a:schemeClr>
                </a:solidFill>
                <a:latin typeface="Times New Roman" pitchFamily="18" charset="0"/>
                <a:cs typeface="Times New Roman" pitchFamily="18" charset="0"/>
              </a:rPr>
              <a:t> </a:t>
            </a:r>
            <a:r>
              <a:rPr lang="ru-RU" sz="2000" b="1" dirty="0" smtClean="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a:t>
            </a:r>
            <a:r>
              <a:rPr lang="ru-RU" sz="1800" dirty="0" smtClean="0">
                <a:solidFill>
                  <a:schemeClr val="accent6">
                    <a:lumMod val="50000"/>
                  </a:schemeClr>
                </a:solidFill>
                <a:latin typeface="Times New Roman" pitchFamily="18" charset="0"/>
                <a:cs typeface="Times New Roman" pitchFamily="18" charset="0"/>
              </a:rPr>
              <a:t>Защита </a:t>
            </a:r>
            <a:r>
              <a:rPr lang="ru-RU" sz="1800" dirty="0">
                <a:solidFill>
                  <a:schemeClr val="accent6">
                    <a:lumMod val="50000"/>
                  </a:schemeClr>
                </a:solidFill>
                <a:latin typeface="Times New Roman" pitchFamily="18" charset="0"/>
                <a:cs typeface="Times New Roman" pitchFamily="18" charset="0"/>
              </a:rPr>
              <a:t>проектов «Моя семья</a:t>
            </a:r>
            <a:r>
              <a:rPr lang="ru-RU" sz="1800" dirty="0" smtClean="0">
                <a:solidFill>
                  <a:schemeClr val="accent6">
                    <a:lumMod val="50000"/>
                  </a:schemeClr>
                </a:solidFill>
                <a:latin typeface="Times New Roman" pitchFamily="18" charset="0"/>
                <a:cs typeface="Times New Roman" pitchFamily="18" charset="0"/>
              </a:rPr>
              <a:t>»</a:t>
            </a:r>
            <a:r>
              <a:rPr lang="ru-RU" sz="1800" dirty="0">
                <a:solidFill>
                  <a:schemeClr val="accent6">
                    <a:lumMod val="50000"/>
                  </a:schemeClr>
                </a:solidFill>
                <a:latin typeface="Times New Roman" pitchFamily="18" charset="0"/>
                <a:cs typeface="Times New Roman" pitchFamily="18" charset="0"/>
              </a:rPr>
              <a:t> </a:t>
            </a:r>
            <a:br>
              <a:rPr lang="ru-RU" sz="1800" dirty="0">
                <a:solidFill>
                  <a:schemeClr val="accent6">
                    <a:lumMod val="50000"/>
                  </a:schemeClr>
                </a:solidFill>
                <a:latin typeface="Times New Roman" pitchFamily="18" charset="0"/>
                <a:cs typeface="Times New Roman" pitchFamily="18" charset="0"/>
              </a:rPr>
            </a:br>
            <a:r>
              <a:rPr lang="ru-RU" sz="1800" dirty="0">
                <a:solidFill>
                  <a:schemeClr val="accent6">
                    <a:lumMod val="50000"/>
                  </a:schemeClr>
                </a:solidFill>
                <a:latin typeface="Times New Roman" pitchFamily="18" charset="0"/>
                <a:cs typeface="Times New Roman" pitchFamily="18" charset="0"/>
              </a:rPr>
              <a:t> </a:t>
            </a:r>
            <a:r>
              <a:rPr lang="ru-RU" sz="1800" dirty="0" smtClean="0">
                <a:solidFill>
                  <a:schemeClr val="accent6">
                    <a:lumMod val="50000"/>
                  </a:schemeClr>
                </a:solidFill>
                <a:latin typeface="Times New Roman" pitchFamily="18" charset="0"/>
                <a:cs typeface="Times New Roman" pitchFamily="18" charset="0"/>
              </a:rPr>
              <a:t>           - Защита </a:t>
            </a:r>
            <a:r>
              <a:rPr lang="ru-RU" sz="1800" dirty="0">
                <a:solidFill>
                  <a:schemeClr val="accent6">
                    <a:lumMod val="50000"/>
                  </a:schemeClr>
                </a:solidFill>
                <a:latin typeface="Times New Roman" pitchFamily="18" charset="0"/>
                <a:cs typeface="Times New Roman" pitchFamily="18" charset="0"/>
              </a:rPr>
              <a:t>проектов «Моя школа», «Мой класс</a:t>
            </a:r>
            <a:r>
              <a:rPr lang="ru-RU" sz="1800" dirty="0" smtClean="0">
                <a:solidFill>
                  <a:schemeClr val="accent6">
                    <a:lumMod val="50000"/>
                  </a:schemeClr>
                </a:solidFill>
                <a:latin typeface="Times New Roman" pitchFamily="18" charset="0"/>
                <a:cs typeface="Times New Roman" pitchFamily="18" charset="0"/>
              </a:rPr>
              <a:t>»</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Открытый урок с применением ИКТ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 </a:t>
            </a:r>
            <a:r>
              <a:rPr lang="ru-RU" sz="1800" dirty="0" smtClean="0">
                <a:solidFill>
                  <a:schemeClr val="accent6">
                    <a:lumMod val="50000"/>
                  </a:schemeClr>
                </a:solidFill>
                <a:latin typeface="Times New Roman" pitchFamily="18" charset="0"/>
                <a:cs typeface="Times New Roman" pitchFamily="18" charset="0"/>
              </a:rPr>
              <a:t>Урок </a:t>
            </a:r>
            <a:r>
              <a:rPr lang="ru-RU" sz="1800" dirty="0">
                <a:solidFill>
                  <a:schemeClr val="accent6">
                    <a:lumMod val="50000"/>
                  </a:schemeClr>
                </a:solidFill>
                <a:latin typeface="Times New Roman" pitchFamily="18" charset="0"/>
                <a:cs typeface="Times New Roman" pitchFamily="18" charset="0"/>
              </a:rPr>
              <a:t>окружающего мира «Защита проекта «</a:t>
            </a:r>
            <a:r>
              <a:rPr lang="ru-RU" sz="1800" dirty="0" err="1">
                <a:solidFill>
                  <a:schemeClr val="accent6">
                    <a:lumMod val="50000"/>
                  </a:schemeClr>
                </a:solidFill>
                <a:latin typeface="Times New Roman" pitchFamily="18" charset="0"/>
                <a:cs typeface="Times New Roman" pitchFamily="18" charset="0"/>
              </a:rPr>
              <a:t>Лобаниха</a:t>
            </a:r>
            <a:r>
              <a:rPr lang="ru-RU" sz="1800" dirty="0">
                <a:solidFill>
                  <a:schemeClr val="accent6">
                    <a:lumMod val="50000"/>
                  </a:schemeClr>
                </a:solidFill>
                <a:latin typeface="Times New Roman" pitchFamily="18" charset="0"/>
                <a:cs typeface="Times New Roman" pitchFamily="18" charset="0"/>
              </a:rPr>
              <a:t> – моя малая Родина»</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dirty="0" smtClean="0">
                <a:latin typeface="Times New Roman" pitchFamily="18" charset="0"/>
                <a:cs typeface="Times New Roman" pitchFamily="18" charset="0"/>
              </a:rPr>
              <a:t>              - </a:t>
            </a:r>
            <a:r>
              <a:rPr lang="ru-RU" sz="2000" dirty="0" smtClean="0">
                <a:solidFill>
                  <a:schemeClr val="accent6">
                    <a:lumMod val="50000"/>
                  </a:schemeClr>
                </a:solidFill>
                <a:latin typeface="Times New Roman" pitchFamily="18" charset="0"/>
                <a:cs typeface="Times New Roman" pitchFamily="18" charset="0"/>
              </a:rPr>
              <a:t>«В гости к весне» – окружающий мир</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Организация и подготовка КТД </a:t>
            </a:r>
            <a:br>
              <a:rPr lang="ru-RU" sz="2000" dirty="0" smtClean="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 «День бабушек дедушек» </a:t>
            </a:r>
            <a:br>
              <a:rPr lang="ru-RU" sz="2000" dirty="0" smtClean="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            - День отца</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a:solidFill>
                <a:srgbClr val="002060"/>
              </a:solidFill>
              <a:latin typeface="Asessor" pitchFamily="82" charset="0"/>
            </a:endParaRPr>
          </a:p>
        </p:txBody>
      </p:sp>
      <p:sp>
        <p:nvSpPr>
          <p:cNvPr id="7" name="Прямоугольник 6"/>
          <p:cNvSpPr/>
          <p:nvPr/>
        </p:nvSpPr>
        <p:spPr>
          <a:xfrm>
            <a:off x="392508" y="1704976"/>
            <a:ext cx="4738717"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Школьный уровень</a:t>
            </a:r>
          </a:p>
        </p:txBody>
      </p:sp>
      <p:sp>
        <p:nvSpPr>
          <p:cNvPr id="2" name="Прямоугольник 1"/>
          <p:cNvSpPr/>
          <p:nvPr/>
        </p:nvSpPr>
        <p:spPr>
          <a:xfrm>
            <a:off x="440632" y="2351307"/>
            <a:ext cx="4995464" cy="338554"/>
          </a:xfrm>
          <a:prstGeom prst="rect">
            <a:avLst/>
          </a:prstGeom>
        </p:spPr>
        <p:txBody>
          <a:bodyPr wrap="square">
            <a:spAutoFit/>
          </a:bodyPr>
          <a:lstStyle/>
          <a:p>
            <a:r>
              <a:rPr lang="ru-RU" sz="1600" b="1" dirty="0" smtClean="0">
                <a:solidFill>
                  <a:schemeClr val="accent6">
                    <a:lumMod val="50000"/>
                  </a:schemeClr>
                </a:solidFill>
                <a:latin typeface="Times New Roman" pitchFamily="18" charset="0"/>
                <a:cs typeface="Times New Roman" pitchFamily="18" charset="0"/>
              </a:rPr>
              <a:t>Открытые </a:t>
            </a:r>
            <a:r>
              <a:rPr lang="ru-RU" sz="1600" b="1" dirty="0">
                <a:solidFill>
                  <a:schemeClr val="accent6">
                    <a:lumMod val="50000"/>
                  </a:schemeClr>
                </a:solidFill>
                <a:latin typeface="Times New Roman" pitchFamily="18" charset="0"/>
                <a:cs typeface="Times New Roman" pitchFamily="18" charset="0"/>
              </a:rPr>
              <a:t>заседания клуба «Моя малая Родина»</a:t>
            </a:r>
          </a:p>
        </p:txBody>
      </p:sp>
      <p:pic>
        <p:nvPicPr>
          <p:cNvPr id="8" name="Рисунок 7" descr="F:\Фотоальбом   класса\Урок окр. мира. Защита проекта\DSCN2074 - копия.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9719" y="4285322"/>
            <a:ext cx="2144509" cy="1991626"/>
          </a:xfrm>
          <a:prstGeom prst="rect">
            <a:avLst/>
          </a:prstGeom>
          <a:noFill/>
          <a:ln>
            <a:noFill/>
          </a:ln>
        </p:spPr>
      </p:pic>
      <p:pic>
        <p:nvPicPr>
          <p:cNvPr id="9" name="Рисунок 8" descr="F:\Фотоальбом   класса\Урок окр. мира. Защита проекта\DSCN2057 - копия.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247" y="4422645"/>
            <a:ext cx="2029956" cy="1716980"/>
          </a:xfrm>
          <a:prstGeom prst="rect">
            <a:avLst/>
          </a:prstGeom>
          <a:noFill/>
          <a:ln>
            <a:noFill/>
          </a:ln>
        </p:spPr>
      </p:pic>
      <p:pic>
        <p:nvPicPr>
          <p:cNvPr id="11" name="Рисунок 10" descr="F:\Фотоальбом   класса\Фото от Н.П\P1170215 - копия - копия.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833" y="1603048"/>
            <a:ext cx="2520280" cy="202399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3"/>
          <p:cNvSpPr>
            <a:spLocks noChangeArrowheads="1" noChangeShapeType="1" noTextEdit="1"/>
          </p:cNvSpPr>
          <p:nvPr/>
        </p:nvSpPr>
        <p:spPr bwMode="auto">
          <a:xfrm>
            <a:off x="1500719" y="214312"/>
            <a:ext cx="7429500"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Использование ИКТ в процессе обучения по предмету</a:t>
            </a:r>
          </a:p>
        </p:txBody>
      </p:sp>
      <p:sp>
        <p:nvSpPr>
          <p:cNvPr id="27651" name="WordArt 4"/>
          <p:cNvSpPr>
            <a:spLocks noChangeArrowheads="1" noChangeShapeType="1" noTextEdit="1"/>
          </p:cNvSpPr>
          <p:nvPr/>
        </p:nvSpPr>
        <p:spPr bwMode="auto">
          <a:xfrm>
            <a:off x="635000" y="1143001"/>
            <a:ext cx="3668184"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2013 - 2014 уч. год</a:t>
            </a:r>
          </a:p>
        </p:txBody>
      </p:sp>
      <p:sp>
        <p:nvSpPr>
          <p:cNvPr id="27652" name="WordArt 5"/>
          <p:cNvSpPr>
            <a:spLocks noChangeArrowheads="1" noChangeShapeType="1" noTextEdit="1"/>
          </p:cNvSpPr>
          <p:nvPr/>
        </p:nvSpPr>
        <p:spPr bwMode="auto">
          <a:xfrm>
            <a:off x="429685" y="1857375"/>
            <a:ext cx="3071283"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kern="10">
              <a:solidFill>
                <a:srgbClr val="C00000"/>
              </a:solidFill>
              <a:effectLst>
                <a:outerShdw dist="45791" dir="2021404" algn="ctr" rotWithShape="0">
                  <a:srgbClr val="B2B2B2">
                    <a:alpha val="79999"/>
                  </a:srgbClr>
                </a:outerShdw>
              </a:effectLst>
              <a:latin typeface="Asessor"/>
            </a:endParaRPr>
          </a:p>
        </p:txBody>
      </p:sp>
      <p:sp>
        <p:nvSpPr>
          <p:cNvPr id="27653" name="Заголовок 9"/>
          <p:cNvSpPr>
            <a:spLocks noGrp="1"/>
          </p:cNvSpPr>
          <p:nvPr>
            <p:ph type="title"/>
          </p:nvPr>
        </p:nvSpPr>
        <p:spPr>
          <a:xfrm>
            <a:off x="429685" y="2371054"/>
            <a:ext cx="8229600" cy="5072063"/>
          </a:xfrm>
        </p:spPr>
        <p:txBody>
          <a:bodyPr/>
          <a:lstStyle/>
          <a:p>
            <a:pPr algn="l" eaLnBrk="1" hangingPunct="1"/>
            <a:r>
              <a:rPr lang="ru-RU" sz="2000" dirty="0" smtClean="0">
                <a:solidFill>
                  <a:schemeClr val="accent6">
                    <a:lumMod val="50000"/>
                  </a:schemeClr>
                </a:solidFill>
                <a:latin typeface="Times New Roman" pitchFamily="18" charset="0"/>
                <a:cs typeface="Times New Roman" pitchFamily="18" charset="0"/>
              </a:rPr>
              <a:t>  Уроки и внеклассные занятия с применением  мультимедийных средств обучения, подготовка презентаций, видеозаписей.</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Представление материалов на школьный сайт</a:t>
            </a:r>
            <a:br>
              <a:rPr lang="ru-RU" sz="2000" dirty="0" smtClean="0">
                <a:solidFill>
                  <a:schemeClr val="accent6">
                    <a:lumMod val="50000"/>
                  </a:schemeClr>
                </a:solidFill>
                <a:latin typeface="Times New Roman" pitchFamily="18" charset="0"/>
                <a:cs typeface="Times New Roman" pitchFamily="18" charset="0"/>
              </a:rPr>
            </a:br>
            <a:r>
              <a:rPr lang="ru-RU" sz="2000" u="sng" dirty="0">
                <a:latin typeface="Times New Roman" pitchFamily="18" charset="0"/>
                <a:cs typeface="Times New Roman" pitchFamily="18" charset="0"/>
                <a:hlinkClick r:id="rId2"/>
              </a:rPr>
              <a:t>http://</a:t>
            </a:r>
            <a:r>
              <a:rPr lang="ru-RU" sz="2000" u="sng" dirty="0" smtClean="0">
                <a:latin typeface="Times New Roman" pitchFamily="18" charset="0"/>
                <a:cs typeface="Times New Roman" pitchFamily="18" charset="0"/>
                <a:hlinkClick r:id="rId2"/>
              </a:rPr>
              <a:t>lobschool.ucoz.ru/index/romanova_n_p_uchitel_nachalnykh_klassov/0-9</a:t>
            </a: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Наличие собственного мини-сайта в Социальной сети работников образования «Наша сеть»  </a:t>
            </a:r>
            <a:r>
              <a:rPr lang="en-US" sz="2000" dirty="0" smtClean="0">
                <a:solidFill>
                  <a:schemeClr val="accent6">
                    <a:lumMod val="50000"/>
                  </a:schemeClr>
                </a:solidFill>
                <a:latin typeface="Times New Roman" pitchFamily="18" charset="0"/>
                <a:cs typeface="Times New Roman" pitchFamily="18" charset="0"/>
                <a:hlinkClick r:id="rId3"/>
              </a:rPr>
              <a:t>http://nsportal.ru/</a:t>
            </a:r>
            <a:r>
              <a:rPr lang="ru-RU" sz="2000" dirty="0" smtClean="0">
                <a:solidFill>
                  <a:schemeClr val="accent6">
                    <a:lumMod val="50000"/>
                  </a:schemeClr>
                </a:solidFill>
                <a:latin typeface="Times New Roman" pitchFamily="18" charset="0"/>
                <a:cs typeface="Times New Roman" pitchFamily="18" charset="0"/>
              </a:rPr>
              <a:t> - Сертификат</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Наличие собственного блога «Страна детства»</a:t>
            </a:r>
            <a:r>
              <a:rPr lang="ru-RU" sz="2000" u="sng" dirty="0" smtClean="0">
                <a:solidFill>
                  <a:schemeClr val="accent6">
                    <a:lumMod val="50000"/>
                  </a:schemeClr>
                </a:solidFill>
                <a:latin typeface="Times New Roman" pitchFamily="18" charset="0"/>
                <a:cs typeface="Times New Roman" pitchFamily="18" charset="0"/>
                <a:hlinkClick r:id="rId4"/>
              </a:rPr>
              <a:t> http://romannat4.blogspot.ru/</a:t>
            </a:r>
            <a:r>
              <a:rPr lang="ru-RU" sz="2000" dirty="0" smtClean="0">
                <a:solidFill>
                  <a:schemeClr val="accent6">
                    <a:lumMod val="50000"/>
                  </a:schemeClr>
                </a:solidFill>
                <a:latin typeface="Times New Roman" pitchFamily="18" charset="0"/>
                <a:cs typeface="Times New Roman" pitchFamily="18" charset="0"/>
              </a:rPr>
              <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chemeClr val="accent6">
                    <a:lumMod val="50000"/>
                  </a:schemeClr>
                </a:solidFill>
                <a:latin typeface="Times New Roman" pitchFamily="18" charset="0"/>
                <a:cs typeface="Times New Roman" pitchFamily="18" charset="0"/>
              </a:rPr>
              <a:t>-Свидетельство</a:t>
            </a:r>
            <a:br>
              <a:rPr lang="ru-RU" sz="2000" dirty="0" smtClean="0">
                <a:solidFill>
                  <a:schemeClr val="accent6">
                    <a:lumMod val="50000"/>
                  </a:schemeClr>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r>
              <a:rPr lang="ru-RU" sz="2000" dirty="0" smtClean="0">
                <a:solidFill>
                  <a:srgbClr val="002060"/>
                </a:solidFill>
                <a:latin typeface="Asessor" pitchFamily="82" charset="0"/>
              </a:rPr>
              <a:t/>
            </a:r>
            <a:br>
              <a:rPr lang="ru-RU" sz="2000" dirty="0" smtClean="0">
                <a:solidFill>
                  <a:srgbClr val="002060"/>
                </a:solidFill>
                <a:latin typeface="Asessor" pitchFamily="82" charset="0"/>
              </a:rPr>
            </a:br>
            <a:endParaRPr lang="ru-RU" sz="2000" dirty="0" smtClean="0">
              <a:solidFill>
                <a:srgbClr val="002060"/>
              </a:solidFill>
              <a:latin typeface="Asessor" pitchFamily="82" charset="0"/>
            </a:endParaRPr>
          </a:p>
        </p:txBody>
      </p:sp>
      <p:pic>
        <p:nvPicPr>
          <p:cNvPr id="6" name="Picture 4" descr="C:\Users\User\Documents\Scanned Documents\Грамоты и дипломы - копия\Рисунок (4) - копия.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432" y="4581128"/>
            <a:ext cx="152472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ownloads\Новая папка\sertifikat_site-855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4753" y="4221088"/>
            <a:ext cx="1558795" cy="2194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4139952" y="1196752"/>
            <a:ext cx="4752529"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SzPct val="70000"/>
              <a:buFont typeface="Wingdings" pitchFamily="2" charset="2"/>
              <a:buChar char="l"/>
              <a:defRPr kumimoji="1" sz="2000">
                <a:solidFill>
                  <a:schemeClr val="tx1"/>
                </a:solidFill>
                <a:latin typeface="+mn-lt"/>
              </a:defRPr>
            </a:lvl9pPr>
          </a:lstStyle>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Образование</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a:t>
            </a:r>
            <a:r>
              <a:rPr lang="ru-RU" sz="2000" i="1" dirty="0" err="1" smtClean="0">
                <a:solidFill>
                  <a:schemeClr val="accent6">
                    <a:lumMod val="50000"/>
                  </a:schemeClr>
                </a:solidFill>
                <a:latin typeface="Times New Roman" pitchFamily="18" charset="0"/>
                <a:cs typeface="Times New Roman" pitchFamily="18" charset="0"/>
              </a:rPr>
              <a:t>Бийский</a:t>
            </a:r>
            <a:r>
              <a:rPr lang="ru-RU" sz="2000" i="1" dirty="0" smtClean="0">
                <a:solidFill>
                  <a:schemeClr val="accent6">
                    <a:lumMod val="50000"/>
                  </a:schemeClr>
                </a:solidFill>
                <a:latin typeface="Times New Roman" pitchFamily="18" charset="0"/>
                <a:cs typeface="Times New Roman" pitchFamily="18" charset="0"/>
              </a:rPr>
              <a:t>  государственный                                          </a:t>
            </a:r>
          </a:p>
          <a:p>
            <a:pPr marL="0" indent="0">
              <a:lnSpc>
                <a:spcPct val="80000"/>
              </a:lnSpc>
              <a:buClr>
                <a:srgbClr val="000066"/>
              </a:buClr>
              <a:buNone/>
              <a:defRPr/>
            </a:pPr>
            <a:r>
              <a:rPr lang="ru-RU" sz="2000" i="1" dirty="0">
                <a:solidFill>
                  <a:schemeClr val="accent6">
                    <a:lumMod val="50000"/>
                  </a:schemeClr>
                </a:solidFill>
                <a:latin typeface="Times New Roman" pitchFamily="18" charset="0"/>
                <a:cs typeface="Times New Roman" pitchFamily="18" charset="0"/>
              </a:rPr>
              <a:t> </a:t>
            </a:r>
            <a:r>
              <a:rPr lang="ru-RU" sz="2000" i="1" dirty="0" smtClean="0">
                <a:solidFill>
                  <a:schemeClr val="accent6">
                    <a:lumMod val="50000"/>
                  </a:schemeClr>
                </a:solidFill>
                <a:latin typeface="Times New Roman" pitchFamily="18" charset="0"/>
                <a:cs typeface="Times New Roman" pitchFamily="18" charset="0"/>
              </a:rPr>
              <a:t>              педагогический   институт</a:t>
            </a:r>
          </a:p>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Специальность</a:t>
            </a:r>
          </a:p>
          <a:p>
            <a:pPr marL="0" indent="0">
              <a:lnSpc>
                <a:spcPct val="80000"/>
              </a:lnSpc>
              <a:buClr>
                <a:srgbClr val="000066"/>
              </a:buClr>
              <a:buNone/>
              <a:defRPr/>
            </a:pPr>
            <a:r>
              <a:rPr lang="ru-RU" sz="2000" i="1" dirty="0" smtClean="0">
                <a:solidFill>
                  <a:schemeClr val="accent2">
                    <a:lumMod val="75000"/>
                  </a:schemeClr>
                </a:solidFill>
                <a:latin typeface="Times New Roman" pitchFamily="18" charset="0"/>
                <a:cs typeface="Times New Roman" pitchFamily="18" charset="0"/>
              </a:rPr>
              <a:t>         </a:t>
            </a:r>
            <a:r>
              <a:rPr lang="ru-RU" sz="2000" i="1" dirty="0" smtClean="0">
                <a:solidFill>
                  <a:schemeClr val="accent6">
                    <a:lumMod val="50000"/>
                  </a:schemeClr>
                </a:solidFill>
                <a:latin typeface="Times New Roman" pitchFamily="18" charset="0"/>
                <a:cs typeface="Times New Roman" pitchFamily="18" charset="0"/>
              </a:rPr>
              <a:t>Учитель начальных </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классов</a:t>
            </a:r>
          </a:p>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Место работы</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МБОУ  </a:t>
            </a:r>
            <a:r>
              <a:rPr lang="ru-RU" sz="2000" i="1" dirty="0" err="1" smtClean="0">
                <a:solidFill>
                  <a:schemeClr val="accent6">
                    <a:lumMod val="50000"/>
                  </a:schemeClr>
                </a:solidFill>
                <a:latin typeface="Times New Roman" pitchFamily="18" charset="0"/>
                <a:cs typeface="Times New Roman" pitchFamily="18" charset="0"/>
              </a:rPr>
              <a:t>Лобанихинская</a:t>
            </a:r>
            <a:r>
              <a:rPr lang="ru-RU" sz="2000" i="1" dirty="0" smtClean="0">
                <a:solidFill>
                  <a:schemeClr val="accent6">
                    <a:lumMod val="50000"/>
                  </a:schemeClr>
                </a:solidFill>
                <a:latin typeface="Times New Roman" pitchFamily="18" charset="0"/>
                <a:cs typeface="Times New Roman" pitchFamily="18" charset="0"/>
              </a:rPr>
              <a:t> </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СОШ</a:t>
            </a:r>
          </a:p>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Квалификационная категория</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Высшая</a:t>
            </a:r>
          </a:p>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Педагогический стаж</a:t>
            </a:r>
          </a:p>
          <a:p>
            <a:pPr marL="0" indent="0">
              <a:lnSpc>
                <a:spcPct val="80000"/>
              </a:lnSpc>
              <a:buClr>
                <a:srgbClr val="000066"/>
              </a:buClr>
              <a:buNone/>
              <a:defRPr/>
            </a:pPr>
            <a:r>
              <a:rPr lang="ru-RU" sz="2000" i="1" dirty="0" smtClean="0">
                <a:solidFill>
                  <a:schemeClr val="accent6">
                    <a:lumMod val="50000"/>
                  </a:schemeClr>
                </a:solidFill>
                <a:latin typeface="Times New Roman" pitchFamily="18" charset="0"/>
                <a:cs typeface="Times New Roman" pitchFamily="18" charset="0"/>
              </a:rPr>
              <a:t>                                     36  лет</a:t>
            </a:r>
          </a:p>
          <a:p>
            <a:pPr>
              <a:lnSpc>
                <a:spcPct val="80000"/>
              </a:lnSpc>
              <a:buClr>
                <a:srgbClr val="000066"/>
              </a:buClr>
              <a:buBlip>
                <a:blip r:embed="rId2"/>
              </a:buBlip>
              <a:defRPr/>
            </a:pPr>
            <a:r>
              <a:rPr lang="ru-RU" sz="2000" i="1" dirty="0" smtClean="0">
                <a:solidFill>
                  <a:schemeClr val="accent2">
                    <a:lumMod val="75000"/>
                  </a:schemeClr>
                </a:solidFill>
                <a:latin typeface="Times New Roman" pitchFamily="18" charset="0"/>
                <a:cs typeface="Times New Roman" pitchFamily="18" charset="0"/>
              </a:rPr>
              <a:t>13.12.1956г.</a:t>
            </a:r>
          </a:p>
          <a:p>
            <a:pPr>
              <a:defRPr/>
            </a:pPr>
            <a:endParaRPr lang="ru-RU" sz="2400" dirty="0" smtClean="0">
              <a:latin typeface="Arial" charset="0"/>
            </a:endParaRPr>
          </a:p>
        </p:txBody>
      </p:sp>
      <p:sp>
        <p:nvSpPr>
          <p:cNvPr id="7" name="Прямоугольник 6"/>
          <p:cNvSpPr/>
          <p:nvPr/>
        </p:nvSpPr>
        <p:spPr>
          <a:xfrm>
            <a:off x="2928729" y="365755"/>
            <a:ext cx="1505092" cy="646331"/>
          </a:xfrm>
          <a:prstGeom prst="rect">
            <a:avLst/>
          </a:prstGeom>
        </p:spPr>
        <p:txBody>
          <a:bodyPr wrap="none">
            <a:spAutoFit/>
          </a:bodyPr>
          <a:lstStyle/>
          <a:p>
            <a:r>
              <a:rPr lang="ru-RU" sz="3600" b="1"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О себе</a:t>
            </a:r>
            <a:endParaRPr lang="ru-RU" sz="36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I:\Фотоальбом\Это все я!\Моя жизнь\DSC01753 - коп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15" y="2060848"/>
            <a:ext cx="2978746" cy="22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705872"/>
            <a:ext cx="8569325" cy="653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000" i="0" u="none" strike="noStrike" kern="0" cap="none" spc="0" normalizeH="0" baseline="0" noProof="0" dirty="0" smtClean="0">
                <a:ln>
                  <a:noFill/>
                </a:ln>
                <a:effectLst/>
                <a:uLnTx/>
                <a:uFillTx/>
                <a:latin typeface="Times New Roman"/>
                <a:ea typeface="+mn-ea"/>
                <a:cs typeface="+mn-cs"/>
              </a:rPr>
              <a:t>                                                                                                                                                                                             </a:t>
            </a: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«Стоит лишь верить в ребёнка</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                                                                                                                                                               больше, чем это обыкновенно</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                                                                                                                                                               бывает, чтобы вызвать наружу  </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                                                                                                                                                               все лучшие стороны его             </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                                                                                                                                                               характера»</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1" u="none" strike="noStrike" kern="0" cap="none" spc="0" normalizeH="0" baseline="0" noProof="0" dirty="0" smtClean="0">
                <a:ln>
                  <a:noFill/>
                </a:ln>
                <a:solidFill>
                  <a:schemeClr val="accent2">
                    <a:lumMod val="50000"/>
                  </a:schemeClr>
                </a:solidFill>
                <a:effectLst/>
                <a:uLnTx/>
                <a:uFillTx/>
                <a:latin typeface="Times New Roman"/>
                <a:ea typeface="+mn-ea"/>
                <a:cs typeface="+mn-cs"/>
              </a:rPr>
              <a:t>                                                                                                                                                                                              </a:t>
            </a:r>
            <a:r>
              <a:rPr kumimoji="0" lang="ru-RU" sz="1200" i="1" u="none" strike="noStrike" kern="0" cap="none" spc="0" normalizeH="0" baseline="0" noProof="0" dirty="0" err="1" smtClean="0">
                <a:ln>
                  <a:noFill/>
                </a:ln>
                <a:solidFill>
                  <a:schemeClr val="accent2">
                    <a:lumMod val="50000"/>
                  </a:schemeClr>
                </a:solidFill>
                <a:effectLst/>
                <a:uLnTx/>
                <a:uFillTx/>
                <a:latin typeface="Times New Roman"/>
                <a:ea typeface="+mn-ea"/>
                <a:cs typeface="+mn-cs"/>
              </a:rPr>
              <a:t>С.Смайлс</a:t>
            </a:r>
            <a:endPar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Детство человека неразрывно связано с его малой родиной – с семьёй, школой. С отношения к ним начинается любовь или равнодушие к родной речи, к своей стране, к её прошлому, настоящему, а затем ко всему человечеству и его ценностям. Дети, почерпнув что-то из общения с родителями и учителями , должны превзойти их, иначе развитие, обучение и воспитание не будут иметь смысла, так общество начнёт развиваться не по спирали, совершенствуясь на каждом её витке, а по прямой, которая неотвратимо будет приближать человечество к вырождению.           </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Значит, учителям и родителям нужно быть очень внимательными , чуткими и осторожными в речах и поступках, помня о том , что каждое наше слово  и  любое дело оказывают влияние на формирование личности ребёнка, оставляют след в его душе, а потом обязательно вернутся к нам, к сожалению, не всегда в образе синей птицы. И кто будет в этом виноват ? Ответ на этот вопрос неожиданно для себя я нашла в детской песенке Новеллы Матвеевой </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 Я леплю из пластилина». В ней говориться о маленькой девочке, которая, трудясь над клоуном и куклой, повторяет:     Если кукла выйдет плохо,</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Назову её Дурёха,</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Если клоун выйдет плохо,</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Назову его Дурак…</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А в конце этой песни есть слова, которые заставили меня заново осмыслить прописные истины о том, что дети похожи на мягкий воск, на чистые листы бумаги:  Ты их лепишь грубовато,</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Ты их любишь маловато,</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Ты сама и виновата,</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А никто и не виноват.</a:t>
            </a:r>
          </a:p>
          <a:p>
            <a:pPr marL="342900" marR="0" lvl="0" indent="-342900" algn="l" defTabSz="914400" rtl="0" eaLnBrk="1" fontAlgn="base" latinLnBrk="0" hangingPunct="1">
              <a:lnSpc>
                <a:spcPct val="80000"/>
              </a:lnSpc>
              <a:spcBef>
                <a:spcPct val="20000"/>
              </a:spcBef>
              <a:spcAft>
                <a:spcPct val="0"/>
              </a:spcAft>
              <a:buClr>
                <a:srgbClr val="FFFFCC"/>
              </a:buClr>
              <a:buSzPct val="60000"/>
              <a:buFont typeface="Wingdings" pitchFamily="2" charset="2"/>
              <a:buNone/>
              <a:tabLst/>
              <a:defRPr/>
            </a:pP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               Значит, детей нужно просто любить? Просто, да не очень… Если родительская любовь обычно появляется сама собой в моменты ожидания и рождения ребёнка, то учительской любви необходимо учиться: Любовь к детям и умение строить работу с ними согласно современным педагогическим концепциям нельзя разложить на разные чаши и выяснить, что весомее в деле образования, что окажет большее влияние на желаемый результат.</a:t>
            </a:r>
          </a:p>
          <a:p>
            <a:pPr lvl="0">
              <a:lnSpc>
                <a:spcPct val="80000"/>
              </a:lnSpc>
              <a:buClr>
                <a:srgbClr val="FFFFCC"/>
              </a:buClr>
              <a:buNone/>
            </a:pPr>
            <a:r>
              <a:rPr kumimoji="0" lang="ru-RU" sz="1200" i="0" u="none" strike="noStrike" kern="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Необходимо идти от реальных индивидуальных особенностей ребёнка, принимая  и любя его таким, </a:t>
            </a:r>
            <a:r>
              <a:rPr lang="ru-RU" sz="1200" kern="0" dirty="0">
                <a:solidFill>
                  <a:schemeClr val="accent2">
                    <a:lumMod val="50000"/>
                  </a:schemeClr>
                </a:solidFill>
                <a:effectLst/>
                <a:latin typeface="Times New Roman" pitchFamily="18" charset="0"/>
                <a:cs typeface="Times New Roman" pitchFamily="18" charset="0"/>
              </a:rPr>
              <a:t>какой </a:t>
            </a:r>
            <a:r>
              <a:rPr lang="ru-RU" sz="1200" kern="0" dirty="0" smtClean="0">
                <a:solidFill>
                  <a:schemeClr val="accent2">
                    <a:lumMod val="50000"/>
                  </a:schemeClr>
                </a:solidFill>
                <a:effectLst/>
                <a:latin typeface="Times New Roman" pitchFamily="18" charset="0"/>
                <a:cs typeface="Times New Roman" pitchFamily="18" charset="0"/>
              </a:rPr>
              <a:t>он есть.</a:t>
            </a:r>
            <a:endParaRPr lang="ru-RU" sz="1200" dirty="0" smtClean="0">
              <a:solidFill>
                <a:schemeClr val="accent2">
                  <a:lumMod val="50000"/>
                </a:schemeClr>
              </a:solidFill>
              <a:effectLst/>
              <a:latin typeface="Times New Roman" pitchFamily="18" charset="0"/>
              <a:cs typeface="Times New Roman" pitchFamily="18" charset="0"/>
            </a:endParaRPr>
          </a:p>
          <a:p>
            <a:pPr lvl="0">
              <a:lnSpc>
                <a:spcPct val="80000"/>
              </a:lnSpc>
              <a:buClr>
                <a:srgbClr val="FFFFCC"/>
              </a:buClr>
              <a:buNone/>
            </a:pPr>
            <a:r>
              <a:rPr lang="ru-RU" sz="1200" kern="0" dirty="0">
                <a:solidFill>
                  <a:schemeClr val="accent2">
                    <a:lumMod val="50000"/>
                  </a:schemeClr>
                </a:solidFill>
                <a:effectLst/>
                <a:latin typeface="Times New Roman"/>
              </a:rPr>
              <a:t> </a:t>
            </a:r>
            <a:r>
              <a:rPr lang="ru-RU" sz="1200" kern="0" dirty="0" smtClean="0">
                <a:solidFill>
                  <a:schemeClr val="accent2">
                    <a:lumMod val="50000"/>
                  </a:schemeClr>
                </a:solidFill>
                <a:effectLst/>
                <a:latin typeface="Times New Roman"/>
              </a:rPr>
              <a:t>             Энергия </a:t>
            </a:r>
            <a:r>
              <a:rPr lang="ru-RU" sz="1200" kern="0" dirty="0">
                <a:solidFill>
                  <a:schemeClr val="accent2">
                    <a:lumMod val="50000"/>
                  </a:schemeClr>
                </a:solidFill>
                <a:effectLst/>
                <a:latin typeface="Times New Roman"/>
              </a:rPr>
              <a:t>детства неисчерпаема, надо лишь уметь направлять </a:t>
            </a:r>
            <a:r>
              <a:rPr lang="ru-RU" sz="1200" kern="0" dirty="0" smtClean="0">
                <a:solidFill>
                  <a:schemeClr val="accent2">
                    <a:lumMod val="50000"/>
                  </a:schemeClr>
                </a:solidFill>
                <a:effectLst/>
                <a:latin typeface="Times New Roman"/>
              </a:rPr>
              <a:t>её в нужное </a:t>
            </a:r>
            <a:r>
              <a:rPr lang="ru-RU" sz="1200" kern="0" dirty="0" smtClean="0">
                <a:solidFill>
                  <a:schemeClr val="accent2">
                    <a:lumMod val="50000"/>
                  </a:schemeClr>
                </a:solidFill>
                <a:effectLst/>
                <a:latin typeface="Times New Roman" pitchFamily="18" charset="0"/>
                <a:cs typeface="Times New Roman" pitchFamily="18" charset="0"/>
              </a:rPr>
              <a:t>русло</a:t>
            </a:r>
            <a:r>
              <a:rPr lang="ru-RU" sz="1200" kern="0" dirty="0">
                <a:solidFill>
                  <a:schemeClr val="accent2">
                    <a:lumMod val="50000"/>
                  </a:schemeClr>
                </a:solidFill>
                <a:effectLst/>
                <a:latin typeface="Times New Roman" pitchFamily="18" charset="0"/>
                <a:cs typeface="Times New Roman" pitchFamily="18" charset="0"/>
              </a:rPr>
              <a:t>. </a:t>
            </a:r>
            <a:r>
              <a:rPr lang="ru-RU" sz="1200" kern="0" dirty="0">
                <a:solidFill>
                  <a:schemeClr val="accent2">
                    <a:lumMod val="50000"/>
                  </a:schemeClr>
                </a:solidFill>
                <a:effectLst/>
                <a:latin typeface="Times New Roman"/>
              </a:rPr>
              <a:t>Спрашивайте себя почаще: « Как я понимал это, когда был ребёнком ? Принимал ли ? Что хотел изменить?..» </a:t>
            </a:r>
            <a:r>
              <a:rPr kumimoji="0" lang="ru-RU" sz="1200" i="0" u="none" strike="noStrike" kern="0" cap="none" spc="0" normalizeH="0" baseline="0" noProof="0" dirty="0" smtClean="0">
                <a:ln>
                  <a:noFill/>
                </a:ln>
                <a:solidFill>
                  <a:schemeClr val="accent2">
                    <a:lumMod val="50000"/>
                  </a:schemeClr>
                </a:solidFill>
                <a:effectLst/>
                <a:uLnTx/>
                <a:uFillTx/>
                <a:latin typeface="Times New Roman"/>
                <a:ea typeface="+mn-ea"/>
                <a:cs typeface="+mn-cs"/>
              </a:rPr>
              <a:t>Такие диалоги  с самим собой нам необходимы, чтобы не забывать о том, что все мы родом из детства.</a:t>
            </a:r>
          </a:p>
        </p:txBody>
      </p:sp>
      <p:sp>
        <p:nvSpPr>
          <p:cNvPr id="3" name="Прямоугольник 2"/>
          <p:cNvSpPr/>
          <p:nvPr/>
        </p:nvSpPr>
        <p:spPr>
          <a:xfrm>
            <a:off x="2134518" y="219585"/>
            <a:ext cx="4572000" cy="732508"/>
          </a:xfrm>
          <a:prstGeom prst="rect">
            <a:avLst/>
          </a:prstGeom>
        </p:spPr>
        <p:txBody>
          <a:bodyPr>
            <a:spAutoFit/>
          </a:bodyPr>
          <a:lstStyle/>
          <a:p>
            <a:pPr marL="342900" lvl="0" indent="-342900">
              <a:lnSpc>
                <a:spcPct val="80000"/>
              </a:lnSpc>
              <a:spcBef>
                <a:spcPct val="20000"/>
              </a:spcBef>
              <a:buClr>
                <a:srgbClr val="FFFFCC"/>
              </a:buClr>
              <a:buSzPct val="60000"/>
              <a:defRPr/>
            </a:pPr>
            <a:r>
              <a:rPr lang="ru-RU" sz="1200" kern="0" dirty="0">
                <a:solidFill>
                  <a:srgbClr val="002060"/>
                </a:solidFill>
                <a:latin typeface="Times New Roman"/>
              </a:rPr>
              <a:t> </a:t>
            </a:r>
          </a:p>
          <a:p>
            <a:pPr marL="342900" lvl="0" indent="-342900" algn="ctr">
              <a:lnSpc>
                <a:spcPct val="80000"/>
              </a:lnSpc>
              <a:spcBef>
                <a:spcPct val="20000"/>
              </a:spcBef>
              <a:buClr>
                <a:srgbClr val="FFFFCC"/>
              </a:buClr>
              <a:buSzPct val="60000"/>
              <a:defRPr/>
            </a:pPr>
            <a:r>
              <a:rPr lang="ru-RU" sz="1600" b="1" kern="0" dirty="0">
                <a:solidFill>
                  <a:schemeClr val="accent2"/>
                </a:solidFill>
                <a:latin typeface="Times New Roman" pitchFamily="18" charset="0"/>
                <a:cs typeface="Times New Roman" pitchFamily="18" charset="0"/>
              </a:rPr>
              <a:t>    Моя педагогическая </a:t>
            </a:r>
            <a:r>
              <a:rPr lang="ru-RU" sz="1600" b="1" kern="0" dirty="0" smtClean="0">
                <a:solidFill>
                  <a:schemeClr val="accent2"/>
                </a:solidFill>
                <a:latin typeface="Times New Roman" pitchFamily="18" charset="0"/>
                <a:cs typeface="Times New Roman" pitchFamily="18" charset="0"/>
              </a:rPr>
              <a:t>философия</a:t>
            </a:r>
          </a:p>
          <a:p>
            <a:pPr marL="342900" lvl="0" indent="-342900" algn="ctr">
              <a:lnSpc>
                <a:spcPct val="80000"/>
              </a:lnSpc>
              <a:spcBef>
                <a:spcPct val="20000"/>
              </a:spcBef>
              <a:buClr>
                <a:srgbClr val="FFFFCC"/>
              </a:buClr>
              <a:buSzPct val="60000"/>
              <a:defRPr/>
            </a:pPr>
            <a:r>
              <a:rPr lang="ru-RU" sz="1600" b="1" kern="0" dirty="0" smtClean="0">
                <a:solidFill>
                  <a:schemeClr val="accent2"/>
                </a:solidFill>
                <a:latin typeface="Times New Roman" pitchFamily="18" charset="0"/>
                <a:cs typeface="Times New Roman" pitchFamily="18" charset="0"/>
              </a:rPr>
              <a:t>Эссе</a:t>
            </a:r>
            <a:endParaRPr lang="ru-RU"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519595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48033" cy="592931"/>
          </a:xfrm>
        </p:spPr>
        <p:txBody>
          <a:bodyPr/>
          <a:lstStyle/>
          <a:p>
            <a:pPr>
              <a:defRPr/>
            </a:pPr>
            <a:r>
              <a:rPr lang="ru-RU" sz="3200" b="1" kern="0" dirty="0">
                <a:solidFill>
                  <a:schemeClr val="accent2"/>
                </a:solidFill>
                <a:effectLst>
                  <a:outerShdw blurRad="38100" dist="38100" dir="2700000" algn="tl">
                    <a:srgbClr val="000000"/>
                  </a:outerShdw>
                </a:effectLst>
                <a:latin typeface="Times New Roman" pitchFamily="18" charset="0"/>
                <a:cs typeface="Times New Roman" pitchFamily="18" charset="0"/>
              </a:rPr>
              <a:t>Повышение </a:t>
            </a:r>
            <a:r>
              <a:rPr lang="ru-RU" sz="3200" b="1" kern="0" dirty="0" smtClean="0">
                <a:solidFill>
                  <a:schemeClr val="accent2"/>
                </a:solidFill>
                <a:effectLst>
                  <a:outerShdw blurRad="38100" dist="38100" dir="2700000" algn="tl">
                    <a:srgbClr val="000000"/>
                  </a:outerShdw>
                </a:effectLst>
                <a:latin typeface="Times New Roman" pitchFamily="18" charset="0"/>
                <a:cs typeface="Times New Roman" pitchFamily="18" charset="0"/>
              </a:rPr>
              <a:t>квалификации</a:t>
            </a:r>
            <a:endParaRPr lang="ru-RU" sz="3200" dirty="0">
              <a:solidFill>
                <a:schemeClr val="accent2"/>
              </a:solidFill>
              <a:latin typeface="Times New Roman" pitchFamily="18" charset="0"/>
              <a:cs typeface="Times New Roman" pitchFamily="18" charset="0"/>
            </a:endParaRPr>
          </a:p>
        </p:txBody>
      </p:sp>
      <p:graphicFrame>
        <p:nvGraphicFramePr>
          <p:cNvPr id="3" name="Group 51"/>
          <p:cNvGraphicFramePr>
            <a:graphicFrameLocks/>
          </p:cNvGraphicFramePr>
          <p:nvPr>
            <p:extLst>
              <p:ext uri="{D42A27DB-BD31-4B8C-83A1-F6EECF244321}">
                <p14:modId xmlns:p14="http://schemas.microsoft.com/office/powerpoint/2010/main" val="1285797086"/>
              </p:ext>
            </p:extLst>
          </p:nvPr>
        </p:nvGraphicFramePr>
        <p:xfrm>
          <a:off x="683568" y="1196752"/>
          <a:ext cx="7971078" cy="5162382"/>
        </p:xfrm>
        <a:graphic>
          <a:graphicData uri="http://schemas.openxmlformats.org/drawingml/2006/table">
            <a:tbl>
              <a:tblPr>
                <a:tableStyleId>{5DA37D80-6434-44D0-A028-1B22A696006F}</a:tableStyleId>
              </a:tblPr>
              <a:tblGrid>
                <a:gridCol w="1173937"/>
                <a:gridCol w="5508479"/>
                <a:gridCol w="1288662"/>
              </a:tblGrid>
              <a:tr h="52168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rPr>
                        <a:t>Сроки</a:t>
                      </a:r>
                      <a:endParaRPr kumimoji="0" lang="ru-RU" sz="1500" b="0" i="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10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rPr>
                        <a:t>Тема</a:t>
                      </a:r>
                      <a:endParaRPr kumimoji="0" lang="ru-RU" sz="2100" b="0" i="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rPr>
                        <a:t>Кол-во</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rPr>
                        <a:t>часов</a:t>
                      </a:r>
                      <a:endParaRPr kumimoji="0" lang="ru-RU" sz="1500" b="0" i="0" u="none" strike="noStrike" cap="none" normalizeH="0" baseline="0" dirty="0" smtClean="0">
                        <a:ln>
                          <a:noFill/>
                        </a:ln>
                        <a:solidFill>
                          <a:schemeClr val="accent2">
                            <a:lumMod val="75000"/>
                          </a:schemeClr>
                        </a:solidFill>
                        <a:effectLst>
                          <a:outerShdw blurRad="38100" dist="38100" dir="2700000" algn="tl">
                            <a:srgbClr val="000000"/>
                          </a:outerShdw>
                        </a:effectLst>
                        <a:latin typeface="Times New Roman" pitchFamily="18" charset="0"/>
                        <a:cs typeface="Times New Roman" pitchFamily="18" charset="0"/>
                      </a:endParaRPr>
                    </a:p>
                  </a:txBody>
                  <a:tcPr marL="121923" marR="121923" marT="34289" marB="34289" horzOverflow="overflow"/>
                </a:tc>
              </a:tr>
              <a:tr h="71075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1999г.</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АКИПКРО «Актуальные проблемы ассоциативно-рефлекторного типа обучения»</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144ч.</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r>
              <a:tr h="47995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2004г.</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АКИПКРО «Проблемы развития образования» (собеседование)</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r>
              <a:tr h="70827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2009г.</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АКИПКРО «</a:t>
                      </a:r>
                      <a:r>
                        <a:rPr kumimoji="0" lang="ru-RU" sz="150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Компетентносный</a:t>
                      </a: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подход в обучении младших школьников в условиях малокомплектной школ»</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96ч.</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r>
              <a:tr h="897299">
                <a:tc>
                  <a:txBody>
                    <a:bodyPr/>
                    <a:lstStyle/>
                    <a:p>
                      <a:pPr algn="ctr"/>
                      <a:r>
                        <a:rPr lang="ru-RU" sz="1400" dirty="0" smtClean="0">
                          <a:solidFill>
                            <a:schemeClr val="accent2">
                              <a:lumMod val="50000"/>
                            </a:schemeClr>
                          </a:solidFill>
                          <a:latin typeface="Times New Roman" pitchFamily="18" charset="0"/>
                          <a:cs typeface="Times New Roman" pitchFamily="18" charset="0"/>
                        </a:rPr>
                        <a:t>2009г.</a:t>
                      </a:r>
                      <a:endParaRPr lang="ru-RU" sz="1400" b="0" dirty="0">
                        <a:solidFill>
                          <a:schemeClr val="accent2">
                            <a:lumMod val="50000"/>
                          </a:schemeClr>
                        </a:solidFill>
                        <a:latin typeface="Times New Roman" pitchFamily="18" charset="0"/>
                        <a:cs typeface="Times New Roman" pitchFamily="18" charset="0"/>
                      </a:endParaRPr>
                    </a:p>
                  </a:txBody>
                  <a:tcPr marL="121923" marR="121923" marT="34289" marB="34289" horzOverflow="overflow"/>
                </a:tc>
                <a:tc>
                  <a:txBody>
                    <a:bodyPr/>
                    <a:lstStyle/>
                    <a:p>
                      <a:r>
                        <a:rPr lang="ru-RU" sz="1500" dirty="0" smtClean="0">
                          <a:solidFill>
                            <a:schemeClr val="accent2">
                              <a:lumMod val="50000"/>
                            </a:schemeClr>
                          </a:solidFill>
                          <a:latin typeface="Times New Roman" pitchFamily="18" charset="0"/>
                          <a:cs typeface="Times New Roman" pitchFamily="18" charset="0"/>
                        </a:rPr>
                        <a:t>Педагогический университет «Первое</a:t>
                      </a:r>
                      <a:r>
                        <a:rPr lang="ru-RU" sz="1500" baseline="0" dirty="0" smtClean="0">
                          <a:solidFill>
                            <a:schemeClr val="accent2">
                              <a:lumMod val="50000"/>
                            </a:schemeClr>
                          </a:solidFill>
                          <a:latin typeface="Times New Roman" pitchFamily="18" charset="0"/>
                          <a:cs typeface="Times New Roman" pitchFamily="18" charset="0"/>
                        </a:rPr>
                        <a:t> сентября» «Психологическая готовность детей к обучению в школе» (дистанционное обучение)</a:t>
                      </a:r>
                      <a:endParaRPr lang="ru-RU" sz="1500" b="0" dirty="0">
                        <a:solidFill>
                          <a:schemeClr val="accent2">
                            <a:lumMod val="50000"/>
                          </a:schemeClr>
                        </a:solidFill>
                        <a:latin typeface="Times New Roman" pitchFamily="18" charset="0"/>
                        <a:cs typeface="Times New Roman" pitchFamily="18" charset="0"/>
                      </a:endParaRPr>
                    </a:p>
                  </a:txBody>
                  <a:tcPr marL="121923" marR="121923" marT="34289" marB="34289" horzOverflow="overflow"/>
                </a:tc>
                <a:tc>
                  <a:txBody>
                    <a:bodyPr/>
                    <a:lstStyle/>
                    <a:p>
                      <a:pPr algn="ctr"/>
                      <a:r>
                        <a:rPr lang="ru-RU" sz="1400" dirty="0" smtClean="0">
                          <a:solidFill>
                            <a:schemeClr val="accent2">
                              <a:lumMod val="50000"/>
                            </a:schemeClr>
                          </a:solidFill>
                          <a:latin typeface="Times New Roman" pitchFamily="18" charset="0"/>
                          <a:cs typeface="Times New Roman" pitchFamily="18" charset="0"/>
                        </a:rPr>
                        <a:t>72ч.</a:t>
                      </a:r>
                      <a:endParaRPr lang="ru-RU" sz="1400" b="0" dirty="0">
                        <a:solidFill>
                          <a:schemeClr val="accent2">
                            <a:lumMod val="50000"/>
                          </a:schemeClr>
                        </a:solidFill>
                        <a:latin typeface="Times New Roman" pitchFamily="18" charset="0"/>
                        <a:cs typeface="Times New Roman" pitchFamily="18" charset="0"/>
                      </a:endParaRPr>
                    </a:p>
                  </a:txBody>
                  <a:tcPr marL="121923" marR="121923" marT="34289" marB="34289" horzOverflow="overflow"/>
                </a:tc>
              </a:tr>
              <a:tr h="8972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2012г.</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АКИПКРО. «Особенности реализации образовательных программ в классах коррекционно-развивающего образования»</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72ч.</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r>
              <a:tr h="8972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2012г.</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АКИПКРО. «Модернизация системы общего образования: ФГОС НОО как механизм управления качеством образования»</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72ч.</a:t>
                      </a:r>
                      <a:endParaRPr kumimoji="0" lang="ru-RU" sz="1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121923" marR="121923" marT="34289" marB="34289" horzOverflow="overflow"/>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899592" y="980728"/>
            <a:ext cx="759671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800" b="1" i="1" dirty="0">
              <a:solidFill>
                <a:srgbClr val="0000CC"/>
              </a:solidFill>
              <a:latin typeface="Monotype Corsiva" pitchFamily="66" charset="0"/>
            </a:endParaRPr>
          </a:p>
          <a:p>
            <a:r>
              <a:rPr lang="ru-RU" sz="2800" b="1" dirty="0">
                <a:solidFill>
                  <a:schemeClr val="accent2"/>
                </a:solidFill>
                <a:latin typeface="Times New Roman" pitchFamily="18" charset="0"/>
                <a:cs typeface="Times New Roman" pitchFamily="18" charset="0"/>
              </a:rPr>
              <a:t>Тема самообразования</a:t>
            </a:r>
          </a:p>
          <a:p>
            <a:r>
              <a:rPr lang="ru-RU" sz="2800" b="1" dirty="0">
                <a:solidFill>
                  <a:schemeClr val="accent6">
                    <a:lumMod val="50000"/>
                  </a:schemeClr>
                </a:solidFill>
                <a:latin typeface="Times New Roman" pitchFamily="18" charset="0"/>
                <a:cs typeface="Times New Roman" pitchFamily="18" charset="0"/>
              </a:rPr>
              <a:t>«Проектная деятельность как средство формирования УУД»</a:t>
            </a:r>
          </a:p>
          <a:p>
            <a:endParaRPr lang="ru-RU" sz="2800" b="1" dirty="0">
              <a:solidFill>
                <a:srgbClr val="0000CC"/>
              </a:solidFill>
              <a:latin typeface="Times New Roman" pitchFamily="18" charset="0"/>
              <a:cs typeface="Times New Roman" pitchFamily="18" charset="0"/>
            </a:endParaRPr>
          </a:p>
          <a:p>
            <a:r>
              <a:rPr lang="ru-RU" sz="2800" b="1" dirty="0">
                <a:solidFill>
                  <a:schemeClr val="accent2"/>
                </a:solidFill>
                <a:latin typeface="Times New Roman" pitchFamily="18" charset="0"/>
                <a:cs typeface="Times New Roman" pitchFamily="18" charset="0"/>
              </a:rPr>
              <a:t>Образовательные </a:t>
            </a:r>
            <a:r>
              <a:rPr lang="ru-RU" sz="2800" b="1" dirty="0" smtClean="0">
                <a:solidFill>
                  <a:schemeClr val="accent2"/>
                </a:solidFill>
                <a:latin typeface="Times New Roman" pitchFamily="18" charset="0"/>
                <a:cs typeface="Times New Roman" pitchFamily="18" charset="0"/>
              </a:rPr>
              <a:t>технологии:</a:t>
            </a:r>
            <a:endParaRPr lang="ru-RU" sz="2800" b="1" dirty="0">
              <a:solidFill>
                <a:schemeClr val="accent2"/>
              </a:solidFill>
              <a:latin typeface="Times New Roman" pitchFamily="18" charset="0"/>
              <a:cs typeface="Times New Roman" pitchFamily="18" charset="0"/>
            </a:endParaRPr>
          </a:p>
          <a:p>
            <a:pPr marL="457200" indent="-457200">
              <a:buFont typeface="Wingdings" pitchFamily="2" charset="2"/>
              <a:buChar char="ü"/>
            </a:pPr>
            <a:r>
              <a:rPr lang="ru-RU" sz="2800" b="1" i="1" dirty="0">
                <a:solidFill>
                  <a:schemeClr val="accent6">
                    <a:lumMod val="50000"/>
                  </a:schemeClr>
                </a:solidFill>
                <a:latin typeface="Times New Roman" pitchFamily="18" charset="0"/>
                <a:cs typeface="Times New Roman" pitchFamily="18" charset="0"/>
              </a:rPr>
              <a:t>личностно- ориентированное обучение;</a:t>
            </a:r>
          </a:p>
          <a:p>
            <a:pPr marL="457200" indent="-457200">
              <a:buFont typeface="Wingdings" pitchFamily="2" charset="2"/>
              <a:buChar char="ü"/>
            </a:pPr>
            <a:r>
              <a:rPr lang="ru-RU" sz="2800" b="1" i="1" dirty="0">
                <a:solidFill>
                  <a:schemeClr val="accent6">
                    <a:lumMod val="50000"/>
                  </a:schemeClr>
                </a:solidFill>
                <a:latin typeface="Times New Roman" pitchFamily="18" charset="0"/>
                <a:cs typeface="Times New Roman" pitchFamily="18" charset="0"/>
              </a:rPr>
              <a:t>информационно-коммуникативные технологии;</a:t>
            </a:r>
          </a:p>
          <a:p>
            <a:pPr marL="457200" indent="-457200">
              <a:buFont typeface="Wingdings" pitchFamily="2" charset="2"/>
              <a:buChar char="ü"/>
            </a:pPr>
            <a:r>
              <a:rPr lang="ru-RU" sz="2800" b="1" i="1" dirty="0">
                <a:solidFill>
                  <a:schemeClr val="accent6">
                    <a:lumMod val="50000"/>
                  </a:schemeClr>
                </a:solidFill>
                <a:latin typeface="Times New Roman" pitchFamily="18" charset="0"/>
                <a:cs typeface="Times New Roman" pitchFamily="18" charset="0"/>
              </a:rPr>
              <a:t> групповая технология.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95583" cy="885825"/>
          </a:xfrm>
        </p:spPr>
        <p:txBody>
          <a:bodyPr/>
          <a:lstStyle/>
          <a:p>
            <a:pPr>
              <a:defRPr/>
            </a:pPr>
            <a:r>
              <a:rPr lang="ru-RU" sz="3200" b="1" kern="0"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Сведения о наградах и поощрениях</a:t>
            </a:r>
            <a:endParaRPr lang="ru-RU" sz="32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180528" y="1970485"/>
            <a:ext cx="8981628" cy="3748719"/>
          </a:xfrm>
          <a:prstGeom prst="rect">
            <a:avLst/>
          </a:prstGeom>
        </p:spPr>
        <p:txBody>
          <a:bodyPr wrap="square">
            <a:spAutoFit/>
          </a:bodyPr>
          <a:lstStyle/>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Нагрудный знак «Почетный работник общего образования РФ» (2002г.)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Почетная грамота комитета администрации Алтайского края по образованию и крайкома профсоюза работников народного образования и науки (1995г.)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Грамота комитета Администрации </a:t>
            </a:r>
            <a:r>
              <a:rPr lang="ru-RU" kern="0" dirty="0" err="1">
                <a:solidFill>
                  <a:schemeClr val="accent6">
                    <a:lumMod val="50000"/>
                  </a:schemeClr>
                </a:solidFill>
                <a:latin typeface="Times New Roman" pitchFamily="18" charset="0"/>
                <a:cs typeface="Times New Roman" pitchFamily="18" charset="0"/>
              </a:rPr>
              <a:t>Новичихинского</a:t>
            </a:r>
            <a:r>
              <a:rPr lang="ru-RU" kern="0" dirty="0">
                <a:solidFill>
                  <a:schemeClr val="accent6">
                    <a:lumMod val="50000"/>
                  </a:schemeClr>
                </a:solidFill>
                <a:latin typeface="Times New Roman" pitchFamily="18" charset="0"/>
                <a:cs typeface="Times New Roman" pitchFamily="18" charset="0"/>
              </a:rPr>
              <a:t> района (2011г.)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Грамота комитета по образованию администрации </a:t>
            </a:r>
            <a:r>
              <a:rPr lang="ru-RU" kern="0" dirty="0" err="1">
                <a:solidFill>
                  <a:schemeClr val="accent6">
                    <a:lumMod val="50000"/>
                  </a:schemeClr>
                </a:solidFill>
                <a:latin typeface="Times New Roman" pitchFamily="18" charset="0"/>
                <a:cs typeface="Times New Roman" pitchFamily="18" charset="0"/>
              </a:rPr>
              <a:t>Новичихинского</a:t>
            </a:r>
            <a:r>
              <a:rPr lang="ru-RU" kern="0" dirty="0">
                <a:solidFill>
                  <a:schemeClr val="accent6">
                    <a:lumMod val="50000"/>
                  </a:schemeClr>
                </a:solidFill>
                <a:latin typeface="Times New Roman" pitchFamily="18" charset="0"/>
                <a:cs typeface="Times New Roman" pitchFamily="18" charset="0"/>
              </a:rPr>
              <a:t> района (2005г.)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Грамота комитета по образованию администрации </a:t>
            </a:r>
            <a:r>
              <a:rPr lang="ru-RU" kern="0" dirty="0" err="1">
                <a:solidFill>
                  <a:schemeClr val="accent6">
                    <a:lumMod val="50000"/>
                  </a:schemeClr>
                </a:solidFill>
                <a:latin typeface="Times New Roman" pitchFamily="18" charset="0"/>
                <a:cs typeface="Times New Roman" pitchFamily="18" charset="0"/>
              </a:rPr>
              <a:t>Новичихинского</a:t>
            </a:r>
            <a:r>
              <a:rPr lang="ru-RU" kern="0" dirty="0">
                <a:solidFill>
                  <a:schemeClr val="accent6">
                    <a:lumMod val="50000"/>
                  </a:schemeClr>
                </a:solidFill>
                <a:latin typeface="Times New Roman" pitchFamily="18" charset="0"/>
                <a:cs typeface="Times New Roman" pitchFamily="18" charset="0"/>
              </a:rPr>
              <a:t> района (2005г.)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Диплом комитета по образованию администрации </a:t>
            </a:r>
            <a:r>
              <a:rPr lang="ru-RU" kern="0" dirty="0" err="1">
                <a:solidFill>
                  <a:schemeClr val="accent6">
                    <a:lumMod val="50000"/>
                  </a:schemeClr>
                </a:solidFill>
                <a:latin typeface="Times New Roman" pitchFamily="18" charset="0"/>
                <a:cs typeface="Times New Roman" pitchFamily="18" charset="0"/>
              </a:rPr>
              <a:t>Новичихинского</a:t>
            </a:r>
            <a:r>
              <a:rPr lang="ru-RU" kern="0" dirty="0">
                <a:solidFill>
                  <a:schemeClr val="accent6">
                    <a:lumMod val="50000"/>
                  </a:schemeClr>
                </a:solidFill>
                <a:latin typeface="Times New Roman" pitchFamily="18" charset="0"/>
                <a:cs typeface="Times New Roman" pitchFamily="18" charset="0"/>
              </a:rPr>
              <a:t> района (2006г.)</a:t>
            </a:r>
          </a:p>
          <a:p>
            <a:pPr marL="1257300" lvl="2" indent="-342900" eaLnBrk="0" fontAlgn="auto" hangingPunct="0">
              <a:spcBef>
                <a:spcPct val="20000"/>
              </a:spcBef>
              <a:spcAft>
                <a:spcPts val="0"/>
              </a:spcAft>
              <a:buClr>
                <a:srgbClr val="002060"/>
              </a:buClr>
              <a:buBlip>
                <a:blip r:embed="rId2"/>
              </a:buBlip>
              <a:defRPr/>
            </a:pPr>
            <a:r>
              <a:rPr lang="ru-RU" kern="0" dirty="0">
                <a:solidFill>
                  <a:schemeClr val="accent6">
                    <a:lumMod val="50000"/>
                  </a:schemeClr>
                </a:solidFill>
                <a:latin typeface="Times New Roman" pitchFamily="18" charset="0"/>
                <a:cs typeface="Times New Roman" pitchFamily="18" charset="0"/>
              </a:rPr>
              <a:t>Благодарственное письмо администрации </a:t>
            </a:r>
            <a:r>
              <a:rPr lang="ru-RU" kern="0" dirty="0" err="1">
                <a:solidFill>
                  <a:schemeClr val="accent6">
                    <a:lumMod val="50000"/>
                  </a:schemeClr>
                </a:solidFill>
                <a:latin typeface="Times New Roman" pitchFamily="18" charset="0"/>
                <a:cs typeface="Times New Roman" pitchFamily="18" charset="0"/>
              </a:rPr>
              <a:t>Новичихинского</a:t>
            </a:r>
            <a:r>
              <a:rPr lang="ru-RU" kern="0" dirty="0">
                <a:solidFill>
                  <a:schemeClr val="accent6">
                    <a:lumMod val="50000"/>
                  </a:schemeClr>
                </a:solidFill>
                <a:latin typeface="Times New Roman" pitchFamily="18" charset="0"/>
                <a:cs typeface="Times New Roman" pitchFamily="18" charset="0"/>
              </a:rPr>
              <a:t> района (2004г.)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8313" y="1989138"/>
            <a:ext cx="8229600" cy="1143000"/>
          </a:xfrm>
        </p:spPr>
        <p:txBody>
          <a:bodyPr/>
          <a:lstStyle/>
          <a:p>
            <a:r>
              <a:rPr lang="ru-RU" sz="6000" dirty="0" smtClean="0">
                <a:solidFill>
                  <a:schemeClr val="accent2">
                    <a:lumMod val="50000"/>
                  </a:schemeClr>
                </a:solidFill>
                <a:latin typeface="Monotype Corsiva" pitchFamily="66" charset="0"/>
              </a:rPr>
              <a:t>Результативность</a:t>
            </a:r>
            <a:endParaRPr lang="ru-RU" sz="6000" dirty="0">
              <a:solidFill>
                <a:schemeClr val="accent2">
                  <a:lumMod val="50000"/>
                </a:schemeClr>
              </a:solidFill>
              <a:latin typeface="Monotype Corsiva" pitchFamily="66" charset="0"/>
            </a:endParaRPr>
          </a:p>
        </p:txBody>
      </p:sp>
    </p:spTree>
    <p:extLst>
      <p:ext uri="{BB962C8B-B14F-4D97-AF65-F5344CB8AC3E}">
        <p14:creationId xmlns:p14="http://schemas.microsoft.com/office/powerpoint/2010/main" val="410259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a:off x="1547664" y="404664"/>
            <a:ext cx="7215717"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a:solidFill>
                  <a:schemeClr val="accent2"/>
                </a:solidFill>
                <a:effectLst>
                  <a:outerShdw dist="45791" dir="2021404" algn="ctr" rotWithShape="0">
                    <a:srgbClr val="B2B2B2">
                      <a:alpha val="79999"/>
                    </a:srgbClr>
                  </a:outerShdw>
                </a:effectLst>
                <a:latin typeface="Times New Roman" pitchFamily="18" charset="0"/>
                <a:cs typeface="Times New Roman" pitchFamily="18" charset="0"/>
              </a:rPr>
              <a:t>Результаты олимпиад, конкурсов, выставок</a:t>
            </a:r>
          </a:p>
        </p:txBody>
      </p:sp>
      <p:sp>
        <p:nvSpPr>
          <p:cNvPr id="7171" name="WordArt 4"/>
          <p:cNvSpPr>
            <a:spLocks noChangeArrowheads="1" noChangeShapeType="1" noTextEdit="1"/>
          </p:cNvSpPr>
          <p:nvPr/>
        </p:nvSpPr>
        <p:spPr bwMode="auto">
          <a:xfrm>
            <a:off x="641352" y="1175147"/>
            <a:ext cx="3668183"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2012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 </a:t>
            </a:r>
            <a:r>
              <a:rPr lang="ru-RU" sz="3600" b="1" kern="10" dirty="0" smtClean="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2013 </a:t>
            </a:r>
            <a:r>
              <a:rPr lang="ru-RU" sz="3600" b="1" kern="10" dirty="0">
                <a:solidFill>
                  <a:schemeClr val="accent6">
                    <a:lumMod val="50000"/>
                  </a:schemeClr>
                </a:solidFill>
                <a:effectLst>
                  <a:outerShdw dist="45791" dir="2021404" algn="ctr" rotWithShape="0">
                    <a:srgbClr val="B2B2B2">
                      <a:alpha val="79999"/>
                    </a:srgbClr>
                  </a:outerShdw>
                </a:effectLst>
                <a:latin typeface="Times New Roman" pitchFamily="18" charset="0"/>
                <a:cs typeface="Times New Roman" pitchFamily="18" charset="0"/>
              </a:rPr>
              <a:t>уч. год</a:t>
            </a:r>
          </a:p>
        </p:txBody>
      </p:sp>
      <p:sp>
        <p:nvSpPr>
          <p:cNvPr id="7172" name="WordArt 5"/>
          <p:cNvSpPr>
            <a:spLocks noChangeArrowheads="1" noChangeShapeType="1" noTextEdit="1"/>
          </p:cNvSpPr>
          <p:nvPr/>
        </p:nvSpPr>
        <p:spPr bwMode="auto">
          <a:xfrm>
            <a:off x="429684" y="1916832"/>
            <a:ext cx="2046816" cy="3870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i="1" kern="10" dirty="0">
                <a:solidFill>
                  <a:srgbClr val="C00000"/>
                </a:solidFill>
                <a:effectLst>
                  <a:outerShdw dist="45791" dir="2021404" algn="ctr" rotWithShape="0">
                    <a:srgbClr val="B2B2B2">
                      <a:alpha val="79999"/>
                    </a:srgbClr>
                  </a:outerShdw>
                </a:effectLst>
                <a:latin typeface="Times New Roman" pitchFamily="18" charset="0"/>
                <a:cs typeface="Times New Roman" pitchFamily="18" charset="0"/>
              </a:rPr>
              <a:t>Олимпиады</a:t>
            </a:r>
          </a:p>
        </p:txBody>
      </p:sp>
      <p:sp>
        <p:nvSpPr>
          <p:cNvPr id="7173" name="Заголовок 9"/>
          <p:cNvSpPr>
            <a:spLocks noGrp="1"/>
          </p:cNvSpPr>
          <p:nvPr>
            <p:ph type="title"/>
          </p:nvPr>
        </p:nvSpPr>
        <p:spPr>
          <a:xfrm>
            <a:off x="444243" y="2636912"/>
            <a:ext cx="8229600" cy="3609975"/>
          </a:xfrm>
        </p:spPr>
        <p:txBody>
          <a:bodyPr/>
          <a:lstStyle/>
          <a:p>
            <a:pPr algn="l" eaLnBrk="1" hangingPunct="1"/>
            <a:r>
              <a:rPr lang="ru-RU" sz="2000" dirty="0" smtClean="0">
                <a:solidFill>
                  <a:srgbClr val="002060"/>
                </a:solidFill>
                <a:latin typeface="Asessor" pitchFamily="82" charset="0"/>
              </a:rPr>
              <a:t> </a:t>
            </a:r>
            <a:r>
              <a:rPr lang="ru-RU" sz="2000" dirty="0">
                <a:solidFill>
                  <a:schemeClr val="accent6">
                    <a:lumMod val="50000"/>
                  </a:schemeClr>
                </a:solidFill>
                <a:latin typeface="Times New Roman" pitchFamily="18" charset="0"/>
                <a:cs typeface="Times New Roman" pitchFamily="18" charset="0"/>
              </a:rPr>
              <a:t>Заочная всероссийская олимпиада для младших школьников «Эрудит» по математике   г. Бийск  – «Центр поддержки талантливой молодежи»</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Макаренко  Алексей           </a:t>
            </a:r>
            <a:r>
              <a:rPr lang="ru-RU" sz="2000" dirty="0" smtClean="0">
                <a:solidFill>
                  <a:schemeClr val="accent6">
                    <a:lumMod val="50000"/>
                  </a:schemeClr>
                </a:solidFill>
                <a:latin typeface="Times New Roman" pitchFamily="18" charset="0"/>
                <a:cs typeface="Times New Roman" pitchFamily="18" charset="0"/>
              </a:rPr>
              <a:t>  </a:t>
            </a:r>
            <a:r>
              <a:rPr lang="ru-RU" sz="2000" dirty="0">
                <a:solidFill>
                  <a:schemeClr val="accent6">
                    <a:lumMod val="50000"/>
                  </a:schemeClr>
                </a:solidFill>
                <a:latin typeface="Times New Roman" pitchFamily="18" charset="0"/>
                <a:cs typeface="Times New Roman" pitchFamily="18" charset="0"/>
              </a:rPr>
              <a:t>Сертификат участника </a:t>
            </a:r>
            <a:br>
              <a:rPr lang="ru-RU" sz="2000" dirty="0">
                <a:solidFill>
                  <a:schemeClr val="accent6">
                    <a:lumMod val="50000"/>
                  </a:schemeClr>
                </a:solidFill>
                <a:latin typeface="Times New Roman" pitchFamily="18" charset="0"/>
                <a:cs typeface="Times New Roman" pitchFamily="18" charset="0"/>
              </a:rPr>
            </a:br>
            <a:r>
              <a:rPr lang="ru-RU" sz="2000" dirty="0" err="1">
                <a:solidFill>
                  <a:schemeClr val="accent6">
                    <a:lumMod val="50000"/>
                  </a:schemeClr>
                </a:solidFill>
                <a:latin typeface="Times New Roman" pitchFamily="18" charset="0"/>
                <a:cs typeface="Times New Roman" pitchFamily="18" charset="0"/>
              </a:rPr>
              <a:t>Фаллер</a:t>
            </a:r>
            <a:r>
              <a:rPr lang="ru-RU" sz="2000" dirty="0">
                <a:solidFill>
                  <a:schemeClr val="accent6">
                    <a:lumMod val="50000"/>
                  </a:schemeClr>
                </a:solidFill>
                <a:latin typeface="Times New Roman" pitchFamily="18" charset="0"/>
                <a:cs typeface="Times New Roman" pitchFamily="18" charset="0"/>
              </a:rPr>
              <a:t>  Александр               Сертификат участника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Заочная всероссийская олимпиада для младших школьников «Эрудит» по окружающему миру г. Бийск – «Центр поддержки талантливой молодежи»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 Вяткина Наталья              </a:t>
            </a:r>
            <a:r>
              <a:rPr lang="ru-RU" sz="2000" dirty="0" smtClean="0">
                <a:solidFill>
                  <a:schemeClr val="accent6">
                    <a:lumMod val="50000"/>
                  </a:schemeClr>
                </a:solidFill>
                <a:latin typeface="Times New Roman" pitchFamily="18" charset="0"/>
                <a:cs typeface="Times New Roman" pitchFamily="18" charset="0"/>
              </a:rPr>
              <a:t>   Сертификат </a:t>
            </a:r>
            <a:r>
              <a:rPr lang="ru-RU" sz="2000" dirty="0">
                <a:solidFill>
                  <a:schemeClr val="accent6">
                    <a:lumMod val="50000"/>
                  </a:schemeClr>
                </a:solidFill>
                <a:latin typeface="Times New Roman" pitchFamily="18" charset="0"/>
                <a:cs typeface="Times New Roman" pitchFamily="18" charset="0"/>
              </a:rPr>
              <a:t>участника </a:t>
            </a:r>
            <a:br>
              <a:rPr lang="ru-RU" sz="2000" dirty="0">
                <a:solidFill>
                  <a:schemeClr val="accent6">
                    <a:lumMod val="50000"/>
                  </a:schemeClr>
                </a:solidFill>
                <a:latin typeface="Times New Roman" pitchFamily="18" charset="0"/>
                <a:cs typeface="Times New Roman" pitchFamily="18" charset="0"/>
              </a:rPr>
            </a:br>
            <a:r>
              <a:rPr lang="ru-RU" sz="2000" dirty="0">
                <a:solidFill>
                  <a:schemeClr val="accent6">
                    <a:lumMod val="50000"/>
                  </a:schemeClr>
                </a:solidFill>
                <a:latin typeface="Times New Roman" pitchFamily="18" charset="0"/>
                <a:cs typeface="Times New Roman" pitchFamily="18" charset="0"/>
              </a:rPr>
              <a:t>Макаренко  Алексей            Сертификат участника</a:t>
            </a:r>
            <a:r>
              <a:rPr lang="ru-RU" sz="2000" dirty="0" smtClean="0">
                <a:solidFill>
                  <a:schemeClr val="accent6">
                    <a:lumMod val="50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1085</Words>
  <Application>Microsoft Office PowerPoint</Application>
  <PresentationFormat>Экран (4:3)</PresentationFormat>
  <Paragraphs>176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Повышение квалификации</vt:lpstr>
      <vt:lpstr>Презентация PowerPoint</vt:lpstr>
      <vt:lpstr>Сведения о наградах и поощрениях</vt:lpstr>
      <vt:lpstr>Результативность</vt:lpstr>
      <vt:lpstr> Заочная всероссийская олимпиада для младших школьников «Эрудит» по математике   г. Бийск  – «Центр поддержки талантливой молодежи»  Макаренко  Алексей             Сертификат участника  Фаллер  Александр               Сертификат участника      Заочная всероссийская олимпиада для младших школьников «Эрудит» по окружающему миру г. Бийск – «Центр поддержки талантливой молодежи»    Вяткина Наталья                 Сертификат участника  Макаренко  Алексей            Сертификат участника  </vt:lpstr>
      <vt:lpstr> Окружной  этап  конкурса детского творчества «Сибириада»  Фаллер Александр           - Диплом  II степени  Першина Наталья Орлова Софья                - Диплом  III степени  Шиллер Людмила   Агапов Евгений         - Участие Ериков Илья</vt:lpstr>
      <vt:lpstr> Участие в муниципальном этапе конкурса «Пожарная ярмарка»  Орлова Софья            - Победитель Фаллер Александр       - Победитель  Краевой конкурс «Пожарная ярмарка»   Орлова Софья             - Участие Фаллер Александр           - Участие</vt:lpstr>
      <vt:lpstr>Презентация PowerPoint</vt:lpstr>
      <vt:lpstr>   Общероссийская предметная олимпиада для школьников «Пятерочка» по окружающему миру   Макаренко  Алексей         Диплом победителя (III место) Вяткина Наталья               Диплом победителя (III место) Агапов Евгений                Диплом победителя (II место) Ериков Илья                      Диплом участника  Орлова Софья                   Диплом участника  Фаллер  Александр          Диплом участника         </vt:lpstr>
      <vt:lpstr>     Общероссийская предметная олимпиада для школьников «Пятерочка» по русскому языку Макаренко  Алексей                    Диплом участника  Вяткина Наталья                       Диплом участник         Общероссийская предметная олимпиада для школьников «Пятерочка» по математике Макаренко  Алексей                    Диплом участника  Фаллер  Александр                        Диплом участника </vt:lpstr>
      <vt:lpstr>    Всероссийская  олимпиада  по предмету русский язык Вяткина Наталья           Сертификат участника Фаллер Александр        Сертификат участника Макаренко Алексей      Сертификат участника  Орлова Софья                Сертификат участника  Ериков Илья                   Сертификат участника      Всероссийская олимпиада  по предмету литературное чтение  Вяткина Наталья            Сертификат участника Фаллер Александр         Сертификат участника Макаренко Алексей       Сертификат участника Орлова Софья                 Сертификат участника Ериков Илья                   Сертификат участника         </vt:lpstr>
      <vt:lpstr>Презентация PowerPoint</vt:lpstr>
      <vt:lpstr>Презентация PowerPoint</vt:lpstr>
      <vt:lpstr>    Международный конкурс «ЭМУ-эрудит»  Агапов Евгений           Сертификат участника Вяткина Наталья       Сертификат участника Фаллер Александр        Сертификат участника Макаренко Алексей     Сертификат участника  Орлова Софья              Сертификат участника  Ериков Илья                 Сертификат участника       </vt:lpstr>
      <vt:lpstr>Всероссийский конкурс детских творческих работ «Моя семья»  Макаренко Алексей  -  Сертификат участника Фаллер Александр     -   Сертификат участника   Краевой конкурс «Займись спортом»  Макаренко Алексей   -  Диплом финалиста     </vt:lpstr>
      <vt:lpstr>Окружной  этап  конкурса детского творчества «Сибириада»  Вяткина Наталья Фаллер Александр Макаренко Алексей       - Победители окружного этапа Першина Наталья Орлова Софья Шиллер Людмила Шиллер Мария Агапов Евгений Ериков Илья    </vt:lpstr>
      <vt:lpstr>Участие в муниципальном  этапе конкурса «Пожарная ярмарка»  Агапов Евгений               Ериков Илья Макаренко Алексей Фаллер  Александр Вяткина Наталья Орлова Софья Першина Наталья Шиллер Людмила Шиллер Мария  Участие в муниципальном  этапе конкурса «Радуга профессий»  Вяткина Наталья         </vt:lpstr>
      <vt:lpstr>Школьный конкурса творческих работ «Будущая профессия»  Фаллер  Александр     -   Победитель  Школьный конкурс творческих работ «Сочи – 2014. Олимпийский огонь»  «Олимпийский факел» коллективная работа  - II место   Участие в исторической викторине «Человек и космос»  Ериков Илья Орлова Софья Фаллер Александр         </vt:lpstr>
      <vt:lpstr> Участие во Всероссийском конкурсе детского рисунка  «Однажды летом»  Ериков Илья Макаренко Алексей Фаллер Александр Вяткина Наталья Орлова Софья Шиллер Мария    «Спаситель дерева» в рамках экологического марафона по сбору макулатуры «Зеленая пятница»  Спортивный лонгмоб «Сочи – 20-14»       </vt:lpstr>
      <vt:lpstr>  Публикация материалов  на сайте Социальной сети работников образования «Наша сеть»  http://nsportal.ru/ - Свидетельсьтва  Публикация статьи «Основные направления  работы с одаренными детьми в начальной школе» в сборнике материалов региональной конференции «Одаренность. Проблемы и перспективы развития» –Бийск, 2013г         </vt:lpstr>
      <vt:lpstr>             - Защита проектов «Моя семья»              - Защита проектов «Моя школа», «Мой класс»         Открытый урок с применением ИКТ              - Урок окружающего мира «Защита проекта «Лобаниха – моя малая Родина»               - «В гости к весне» – окружающий мир           Организация и подготовка КТД               - «День бабушек дедушек»               - День отца       </vt:lpstr>
      <vt:lpstr>  Уроки и внеклассные занятия с применением  мультимедийных средств обучения, подготовка презентаций, видеозаписей.  Представление материалов на школьный сайт http://lobschool.ucoz.ru/index/romanova_n_p_uchitel_nachalnykh_klassov/0-9  Наличие собственного мини-сайта в Социальной сети работников образования «Наша сеть»  http://nsportal.ru/ - Сертификат  Наличие собственного блога «Страна детства» http://romannat4.blogspot.ru/ -Свидетельство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156</cp:revision>
  <cp:lastPrinted>2014-10-27T01:27:29Z</cp:lastPrinted>
  <dcterms:created xsi:type="dcterms:W3CDTF">2012-08-16T07:40:37Z</dcterms:created>
  <dcterms:modified xsi:type="dcterms:W3CDTF">2015-01-23T13:29:20Z</dcterms:modified>
</cp:coreProperties>
</file>