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29" r:id="rId4"/>
    <p:sldId id="330" r:id="rId5"/>
    <p:sldId id="306" r:id="rId6"/>
    <p:sldId id="307" r:id="rId7"/>
    <p:sldId id="308" r:id="rId8"/>
    <p:sldId id="309" r:id="rId9"/>
    <p:sldId id="259" r:id="rId10"/>
    <p:sldId id="262" r:id="rId11"/>
    <p:sldId id="261" r:id="rId12"/>
    <p:sldId id="263" r:id="rId13"/>
    <p:sldId id="264" r:id="rId14"/>
    <p:sldId id="265" r:id="rId15"/>
    <p:sldId id="310" r:id="rId16"/>
    <p:sldId id="312" r:id="rId17"/>
    <p:sldId id="327" r:id="rId18"/>
    <p:sldId id="322" r:id="rId19"/>
    <p:sldId id="320" r:id="rId20"/>
    <p:sldId id="321" r:id="rId21"/>
    <p:sldId id="326" r:id="rId22"/>
    <p:sldId id="325" r:id="rId23"/>
    <p:sldId id="324" r:id="rId24"/>
    <p:sldId id="323" r:id="rId25"/>
    <p:sldId id="316" r:id="rId26"/>
    <p:sldId id="333" r:id="rId27"/>
    <p:sldId id="336" r:id="rId28"/>
    <p:sldId id="331" r:id="rId29"/>
    <p:sldId id="328" r:id="rId30"/>
    <p:sldId id="334" r:id="rId31"/>
    <p:sldId id="335" r:id="rId32"/>
    <p:sldId id="332" r:id="rId33"/>
    <p:sldId id="337" r:id="rId34"/>
    <p:sldId id="30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1EA7-22A4-4291-9208-78352431D3AC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9A32-0CAE-4F10-8782-AF030DA7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356A-860C-4F2F-B08C-E07D6E26605B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0F35-3CF0-4C36-BBE1-6C0C4DD8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BE09-A0A1-4D76-90D5-9E8081E3F218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51B9-070B-41DB-AF5B-B3E39D38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962-8B8B-46E7-953E-2F8FBEC880DD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321D-96F0-4F42-A024-FDE62312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7D7-7DC3-43B9-83E5-B02542DA42AD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87AB-6333-4714-A16B-15D45333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C867-D838-41EB-B831-0A12F3070AB5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2A7D-5D31-4014-9FCE-E7EE2C8C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F0A6-7EB5-44E0-BFA7-897ADB13BD82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C98-B577-4DE0-BF17-020743D5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952A-1CF5-4221-9BBE-1DAA1C8207B4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992-7F4D-4738-A8F9-8401D1C3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30CE-8CCC-49F6-ADB0-20614B7E69FA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D8AF-76CF-46DF-BD41-478C4E7F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01F1-2BF6-414C-83A4-84CC1988271E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317-A694-4D89-8E3F-206FF652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7521-AE08-41C3-97B9-CBB55BAB974F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14DA-9795-4308-AEAA-ADEE5575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2C86C-D771-4EC4-B0D4-531694330D5C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5063F-431A-46A2-B326-6484E594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audio" Target="../media/audio2.wav"/><Relationship Id="rId21" Type="http://schemas.openxmlformats.org/officeDocument/2006/relationships/image" Target="../media/image61.wmf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emf"/><Relationship Id="rId2" Type="http://schemas.openxmlformats.org/officeDocument/2006/relationships/audio" Target="../media/audio1.wav"/><Relationship Id="rId16" Type="http://schemas.openxmlformats.org/officeDocument/2006/relationships/image" Target="../media/image56.jpeg"/><Relationship Id="rId20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gif"/><Relationship Id="rId19" Type="http://schemas.openxmlformats.org/officeDocument/2006/relationships/image" Target="../media/image59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Relationship Id="rId22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multworld.ru/besplatnye-prikolnye-kartinki-po-pozharnoj-bezopasnosti-dlya-detej.html" TargetMode="External"/><Relationship Id="rId13" Type="http://schemas.openxmlformats.org/officeDocument/2006/relationships/hyperlink" Target="http://content.foto.mail.ru/bk/yuliya_buslova/_blogs/i-3666.jpg" TargetMode="External"/><Relationship Id="rId18" Type="http://schemas.openxmlformats.org/officeDocument/2006/relationships/hyperlink" Target="http://i036.radikal.ru/0908/6b/c53c2e9e73b5.jpg" TargetMode="External"/><Relationship Id="rId26" Type="http://schemas.openxmlformats.org/officeDocument/2006/relationships/hyperlink" Target="http://www.libex.ru/dimg/139d9.jpg" TargetMode="External"/><Relationship Id="rId3" Type="http://schemas.openxmlformats.org/officeDocument/2006/relationships/hyperlink" Target="http://viki.rdf.ru/item/2586/download/" TargetMode="External"/><Relationship Id="rId21" Type="http://schemas.openxmlformats.org/officeDocument/2006/relationships/hyperlink" Target="http://static.ozone.ru/multimedia/books_covers/1003282052.jpg" TargetMode="External"/><Relationship Id="rId7" Type="http://schemas.openxmlformats.org/officeDocument/2006/relationships/hyperlink" Target="http://www.pojarnayabezopasnost.ru/vospitatel/zagadki.html" TargetMode="External"/><Relationship Id="rId12" Type="http://schemas.openxmlformats.org/officeDocument/2006/relationships/hyperlink" Target="http://files.hasici-markvartovice.webnode.com/200000312-ec31aed2bb/fireman22.gif" TargetMode="External"/><Relationship Id="rId17" Type="http://schemas.openxmlformats.org/officeDocument/2006/relationships/hyperlink" Target="http://www.yarskonline.ru/upload_files/news/470_1.jpg" TargetMode="External"/><Relationship Id="rId25" Type="http://schemas.openxmlformats.org/officeDocument/2006/relationships/hyperlink" Target="http://bukinist.su/books_imgs/2720_3773_04.jpg" TargetMode="External"/><Relationship Id="rId33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hyperlink" Target="http://s3-eu-west-1.amazonaws.com/idei74/upload/stuff/big/2S9m5O3ax0ZxneweQ1.jpg" TargetMode="External"/><Relationship Id="rId20" Type="http://schemas.openxmlformats.org/officeDocument/2006/relationships/hyperlink" Target="http://www.bezformata.ru/content/Images/000/004/266/image4266699.jpg" TargetMode="External"/><Relationship Id="rId29" Type="http://schemas.openxmlformats.org/officeDocument/2006/relationships/hyperlink" Target="http://vozmimp3.com/?string=%C3%E8%EC%ED+%CA%C2%C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nachalnaya-shkola/vospitatelnaya-rabota/kvn-po-pravilam-pozharnoi-bezopasnosti" TargetMode="External"/><Relationship Id="rId11" Type="http://schemas.openxmlformats.org/officeDocument/2006/relationships/hyperlink" Target="http://www.pravmir.ru/uploads/fire-460.jpg" TargetMode="External"/><Relationship Id="rId24" Type="http://schemas.openxmlformats.org/officeDocument/2006/relationships/hyperlink" Target="http://www.mp3-kniga.ru/bibliofil/img/marshak-geroy1971.jpg" TargetMode="External"/><Relationship Id="rId32" Type="http://schemas.openxmlformats.org/officeDocument/2006/relationships/hyperlink" Target="http://www.audiopoisk.com/track/no/mp3/pesni-pojarnih---esli-vdrug/" TargetMode="External"/><Relationship Id="rId5" Type="http://schemas.openxmlformats.org/officeDocument/2006/relationships/hyperlink" Target="http://pedsovet.su/load/243-1-0-11308" TargetMode="External"/><Relationship Id="rId15" Type="http://schemas.openxmlformats.org/officeDocument/2006/relationships/hyperlink" Target="http://img0.liveinternet.ru/images/attach/c/6/89/521/89521002_large_04.jpg" TargetMode="External"/><Relationship Id="rId23" Type="http://schemas.openxmlformats.org/officeDocument/2006/relationships/hyperlink" Target="http://detizdat.ucoz.org/_ph/26/2/597205215.jpg" TargetMode="External"/><Relationship Id="rId28" Type="http://schemas.openxmlformats.org/officeDocument/2006/relationships/hyperlink" Target="http://primarytuition.webs.com/ChildrenDrawing.jpg" TargetMode="External"/><Relationship Id="rId10" Type="http://schemas.openxmlformats.org/officeDocument/2006/relationships/hyperlink" Target="http://img12.nnm.ru/7/1/2/d/f/d1cf56395fe5acef0b3382fcfb1.jpg" TargetMode="External"/><Relationship Id="rId19" Type="http://schemas.openxmlformats.org/officeDocument/2006/relationships/hyperlink" Target="http://0.tqn.com/d/chemistry/1/0/D/2/1/Gasmask_nva.jpg" TargetMode="External"/><Relationship Id="rId31" Type="http://schemas.openxmlformats.org/officeDocument/2006/relationships/hyperlink" Target="http://draste.ru/music/view/10794?q" TargetMode="External"/><Relationship Id="rId4" Type="http://schemas.openxmlformats.org/officeDocument/2006/relationships/hyperlink" Target="http://viki.rdf.ru/item/1891/" TargetMode="External"/><Relationship Id="rId9" Type="http://schemas.openxmlformats.org/officeDocument/2006/relationships/hyperlink" Target="http://cs11453.userapi.com/u8620368/-14/x_47381aa7.jpg" TargetMode="External"/><Relationship Id="rId14" Type="http://schemas.openxmlformats.org/officeDocument/2006/relationships/hyperlink" Target="http://img0.liveinternet.ru/images/attach/c/3/75/180/75180432_hotflame.jpg" TargetMode="External"/><Relationship Id="rId22" Type="http://schemas.openxmlformats.org/officeDocument/2006/relationships/hyperlink" Target="http://s-marshak.ru/books/k/k18/k18_01.jpg" TargetMode="External"/><Relationship Id="rId27" Type="http://schemas.openxmlformats.org/officeDocument/2006/relationships/hyperlink" Target="http://www.dialcon.ru/uploads/Image/item/size/vk101-43.gif" TargetMode="External"/><Relationship Id="rId30" Type="http://schemas.openxmlformats.org/officeDocument/2006/relationships/hyperlink" Target="http://poiskm.ru/song/16854040-KVN-Kapitan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2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5.xml"/><Relationship Id="rId5" Type="http://schemas.openxmlformats.org/officeDocument/2006/relationships/slide" Target="slide15.xml"/><Relationship Id="rId10" Type="http://schemas.openxmlformats.org/officeDocument/2006/relationships/image" Target="../media/image4.gif"/><Relationship Id="rId4" Type="http://schemas.openxmlformats.org/officeDocument/2006/relationships/slide" Target="slide27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04664"/>
            <a:ext cx="7200800" cy="3002565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+mn-lt"/>
              </a:rPr>
              <a:t> </a:t>
            </a: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КВН по пожарной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безопасности</a:t>
            </a: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019425"/>
            <a:ext cx="24511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43000" y="4221163"/>
            <a:ext cx="1557338" cy="203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731838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716338"/>
            <a:ext cx="27400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1638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К=Г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57350" y="1487488"/>
            <a:ext cx="1700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857375" y="3214688"/>
            <a:ext cx="2995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ОМ=ВЕ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775" y="3706813"/>
            <a:ext cx="2871788" cy="2870200"/>
          </a:xfrm>
          <a:prstGeom prst="rect">
            <a:avLst/>
          </a:prstGeom>
          <a:noFill/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86750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7929563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992563"/>
            <a:ext cx="5243513" cy="2243137"/>
          </a:xfrm>
          <a:prstGeom prst="rect">
            <a:avLst/>
          </a:prstGeom>
          <a:noFill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87325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36616" y="1600169"/>
            <a:ext cx="16353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356100" y="4214813"/>
            <a:ext cx="2073275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35756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4065588"/>
            <a:ext cx="3163887" cy="2511425"/>
          </a:xfrm>
          <a:prstGeom prst="rect">
            <a:avLst/>
          </a:prstGeom>
          <a:noFill/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364331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8286750" y="1785938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929063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6929438" y="3214688"/>
            <a:ext cx="1425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2 1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8575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11275" y="1762125"/>
            <a:ext cx="1758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566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1571625"/>
            <a:ext cx="1312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pic>
        <p:nvPicPr>
          <p:cNvPr id="25604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643313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321468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292893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4429125"/>
            <a:ext cx="2143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4214813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9" name="Прямоугольник 15"/>
          <p:cNvSpPr>
            <a:spLocks noChangeArrowheads="1"/>
          </p:cNvSpPr>
          <p:nvPr/>
        </p:nvSpPr>
        <p:spPr bwMode="auto">
          <a:xfrm>
            <a:off x="6000750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10" name="Рисунок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3571875"/>
            <a:ext cx="20097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Прямоугольник 17"/>
          <p:cNvSpPr>
            <a:spLocks noChangeArrowheads="1"/>
          </p:cNvSpPr>
          <p:nvPr/>
        </p:nvSpPr>
        <p:spPr bwMode="auto">
          <a:xfrm>
            <a:off x="835818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12" name="Прямоугольник 18"/>
          <p:cNvSpPr>
            <a:spLocks noChangeArrowheads="1"/>
          </p:cNvSpPr>
          <p:nvPr/>
        </p:nvSpPr>
        <p:spPr bwMode="auto">
          <a:xfrm>
            <a:off x="807243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1" name="Picture 4" descr="{EA3C0CAB-28EE-4233-B433-80D48347ED33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1700" y="512763"/>
            <a:ext cx="2597150" cy="27797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/>
          <a:srcRect l="16730"/>
          <a:stretch>
            <a:fillRect/>
          </a:stretch>
        </p:blipFill>
        <p:spPr bwMode="auto">
          <a:xfrm>
            <a:off x="2000250" y="3786188"/>
            <a:ext cx="1785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2"/>
          <p:cNvSpPr>
            <a:spLocks noChangeArrowheads="1" noChangeShapeType="1" noTextEdit="1"/>
          </p:cNvSpPr>
          <p:nvPr/>
        </p:nvSpPr>
        <p:spPr bwMode="auto">
          <a:xfrm>
            <a:off x="611188" y="3929063"/>
            <a:ext cx="1531937" cy="2179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81175" y="1844675"/>
            <a:ext cx="199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4138613"/>
            <a:ext cx="2012950" cy="2298700"/>
          </a:xfrm>
          <a:prstGeom prst="rect">
            <a:avLst/>
          </a:prstGeom>
          <a:noFill/>
        </p:spPr>
      </p:pic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7281863" y="4357688"/>
            <a:ext cx="1862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А=И</a:t>
            </a:r>
          </a:p>
        </p:txBody>
      </p:sp>
      <p:sp>
        <p:nvSpPr>
          <p:cNvPr id="26631" name="Прямоугольник 13"/>
          <p:cNvSpPr>
            <a:spLocks noChangeArrowheads="1"/>
          </p:cNvSpPr>
          <p:nvPr/>
        </p:nvSpPr>
        <p:spPr bwMode="auto">
          <a:xfrm>
            <a:off x="52149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550068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3" name="Прямоугольник 16"/>
          <p:cNvSpPr>
            <a:spLocks noChangeArrowheads="1"/>
          </p:cNvSpPr>
          <p:nvPr/>
        </p:nvSpPr>
        <p:spPr bwMode="auto">
          <a:xfrm>
            <a:off x="3857625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4" name="Прямоугольник 17"/>
          <p:cNvSpPr>
            <a:spLocks noChangeArrowheads="1"/>
          </p:cNvSpPr>
          <p:nvPr/>
        </p:nvSpPr>
        <p:spPr bwMode="auto">
          <a:xfrm>
            <a:off x="35004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5" name="Прямоугольник 18"/>
          <p:cNvSpPr>
            <a:spLocks noChangeArrowheads="1"/>
          </p:cNvSpPr>
          <p:nvPr/>
        </p:nvSpPr>
        <p:spPr bwMode="auto">
          <a:xfrm>
            <a:off x="3357563" y="5000625"/>
            <a:ext cx="1762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Е=И</a:t>
            </a: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8438" y="854075"/>
            <a:ext cx="2944812" cy="2401888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8043863" y="59944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7338" y="1376363"/>
          <a:ext cx="8569325" cy="4506913"/>
        </p:xfrm>
        <a:graphic>
          <a:graphicData uri="http://schemas.openxmlformats.org/drawingml/2006/table">
            <a:tbl>
              <a:tblPr/>
              <a:tblGrid>
                <a:gridCol w="4537075"/>
                <a:gridCol w="40322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…беду отводи до удара.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маслом заливать…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…большой пожар бывает.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Искру туши до пожара…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…охватит – не выплывешь.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огня не бережётся…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…но и страшные господа.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маленькой искры…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…тот скоро обожжётся.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– не вода…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…лишь огня добавлять.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773238"/>
          <a:ext cx="8207375" cy="4389120"/>
        </p:xfrm>
        <a:graphic>
          <a:graphicData uri="http://schemas.openxmlformats.org/drawingml/2006/table">
            <a:tbl>
              <a:tblPr/>
              <a:tblGrid>
                <a:gridCol w="8207375"/>
              </a:tblGrid>
              <a:tr h="180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слуги, но и страшные господа.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Огонь маслом заливать, лишь огня добавлять.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Искру туши до пожара, беду отводи до удара.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Кто огня не бережётся, тот скоро обожжётся.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От маленькой искры большой пожар бывает.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Огонь – не вода, охватит – не выплывешь.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02550" y="6210300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713" y="260350"/>
            <a:ext cx="61214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ПРОТИВОПОЖАРНЫЕ </a:t>
            </a:r>
          </a:p>
          <a:p>
            <a:r>
              <a:rPr lang="ru-RU" sz="4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8446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80313" y="4487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500938" y="60007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35288" y="404813"/>
            <a:ext cx="33004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КАПИТАНЫ</a:t>
            </a:r>
          </a:p>
        </p:txBody>
      </p:sp>
      <p:pic>
        <p:nvPicPr>
          <p:cNvPr id="30723" name="Picture 2" descr="IMG_0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412875"/>
            <a:ext cx="6948488" cy="429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46529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7874000" y="59753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611188" y="2565400"/>
            <a:ext cx="3654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Море пламенем горит,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Выбежал из моря кит.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«Эй, пожарные, бегите!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Помогите, помогите!»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35113"/>
            <a:ext cx="29083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Знают все – человек без огня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живёт ни единого дня.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огне, как при солнце светло,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 и зимою тепло.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Посмотрите ребята вокруг: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Нам огонь – повседневный наш друг.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когда мы небрежны с огнём,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Он становится нашим врагом.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323850" y="2185988"/>
            <a:ext cx="4878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вдруг заголосил: «Пожар! Горим! Горим!»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треском,  щёлканьем и громом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Встал огонь над новым домом.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Озирается кругом, машет красным рукавом.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1295400"/>
            <a:ext cx="3352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701675" y="2205038"/>
            <a:ext cx="45720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дым над головой?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гром над мостовой?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Дом пылает за углом.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мрак стоит кругом?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Ставит лестницы команда,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 огня спасает дом.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268413"/>
            <a:ext cx="345916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468313" y="2349500"/>
            <a:ext cx="48053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дымом мешается облако пыли.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Мчатся пожарные автомобили,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Щёлкают звонко, тревожно свистят,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Медные каски рядами блестят.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75" y="1484313"/>
            <a:ext cx="32813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395288" y="2252663"/>
            <a:ext cx="4608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Мать на рынок уходила,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Дочке Лене говорила: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Печку, Леночка, не тронь.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Жжётся, Леночка, огонь.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Только мать сошла с крылечка,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Лена села перед печкой,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щёлку красную глядит,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в печи огонь гудит.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06500"/>
            <a:ext cx="3429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539750" y="17732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Один пароход шёл в море с грузом угля. Ещё дня три надо было пароходу идти до места. Вдруг к капитану прибежал механик из машинного отделения и сказал: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- Нам попался очень плохой уголь, он сам загорелся у нас в трюме.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7488"/>
            <a:ext cx="26162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12088" y="60404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44583">
              <a:srgbClr val="FFC000"/>
            </a:gs>
            <a:gs pos="70000">
              <a:srgbClr val="FFC000"/>
            </a:gs>
            <a:gs pos="88750">
              <a:srgbClr val="7A0706"/>
            </a:gs>
            <a:gs pos="94951">
              <a:srgbClr val="FFFF00"/>
            </a:gs>
            <a:gs pos="94902">
              <a:srgbClr val="4E0808"/>
            </a:gs>
            <a:gs pos="94804">
              <a:srgbClr val="4F0808"/>
            </a:gs>
            <a:gs pos="94609">
              <a:srgbClr val="500808"/>
            </a:gs>
            <a:gs pos="94218">
              <a:srgbClr val="530808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1988" y="4973638"/>
            <a:ext cx="1639887" cy="1268412"/>
          </a:xfrm>
          <a:prstGeom prst="rect">
            <a:avLst/>
          </a:prstGeom>
          <a:noFill/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2688" y="23145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88" y="142875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99400" y="71120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8" y="730250"/>
            <a:ext cx="1357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99163" y="3692525"/>
            <a:ext cx="9271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86063" y="2643188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64238" y="1428750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" name="Рисунок 20" descr="36248841_1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00250" y="57181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12975" y="4127500"/>
            <a:ext cx="1147763" cy="1258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64488" y="5386388"/>
            <a:ext cx="981075" cy="723900"/>
            <a:chOff x="0" y="0"/>
            <a:chExt cx="1248" cy="1101"/>
          </a:xfrm>
        </p:grpSpPr>
        <p:sp>
          <p:nvSpPr>
            <p:cNvPr id="37912" name="Text Box 15"/>
            <p:cNvSpPr txBox="1">
              <a:spLocks noChangeArrowheads="1"/>
            </p:cNvSpPr>
            <p:nvPr/>
          </p:nvSpPr>
          <p:spPr bwMode="auto">
            <a:xfrm>
              <a:off x="272" y="0"/>
              <a:ext cx="976" cy="2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36000" tIns="0" rIns="36000" bIns="36000"/>
            <a:lstStyle/>
            <a:p>
              <a:pPr rtl="1"/>
              <a:r>
                <a:rPr lang="ru-RU" sz="800">
                  <a:solidFill>
                    <a:srgbClr val="0000FF"/>
                  </a:solidFill>
                  <a:latin typeface="Comic Sans MS" pitchFamily="66" charset="0"/>
                </a:rPr>
                <a:t>ПРАВИЛЬНО!</a:t>
              </a:r>
            </a:p>
            <a:p>
              <a:pPr rtl="1"/>
              <a:endParaRPr lang="ru-RU" sz="8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37913" name="Picture 16" descr="MCj04298290000[1]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45"/>
              <a:ext cx="11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750" y="5929313"/>
            <a:ext cx="1362075" cy="628650"/>
            <a:chOff x="0" y="0"/>
            <a:chExt cx="2359" cy="1228"/>
          </a:xfrm>
        </p:grpSpPr>
        <p:pic>
          <p:nvPicPr>
            <p:cNvPr id="37910" name="Picture 18" descr="MCj04244440000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0" y="0"/>
              <a:ext cx="998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AutoShape 19"/>
            <p:cNvSpPr>
              <a:spLocks noChangeArrowheads="1"/>
            </p:cNvSpPr>
            <p:nvPr/>
          </p:nvSpPr>
          <p:spPr bwMode="auto">
            <a:xfrm>
              <a:off x="817" y="136"/>
              <a:ext cx="1542" cy="429"/>
            </a:xfrm>
            <a:prstGeom prst="wedgeEllipseCallout">
              <a:avLst>
                <a:gd name="adj1" fmla="val -47667"/>
                <a:gd name="adj2" fmla="val 68181"/>
              </a:avLst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0" rIns="18000" bIns="10800"/>
            <a:lstStyle/>
            <a:p>
              <a:pPr rtl="1"/>
              <a:r>
                <a:rPr lang="ru-RU" sz="800">
                  <a:solidFill>
                    <a:srgbClr val="000000"/>
                  </a:solidFill>
                  <a:latin typeface="Comic Sans MS" pitchFamily="66" charset="0"/>
                </a:rPr>
                <a:t>ПОДУМА</a:t>
              </a:r>
              <a:r>
                <a:rPr lang="ru-RU" sz="1000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  <a:p>
              <a:pPr rtl="1"/>
              <a:endParaRPr lang="ru-RU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Стрелка вправо 1">
            <a:hlinkClick r:id="rId22" action="ppaction://hlinksldjump"/>
          </p:cNvPr>
          <p:cNvSpPr/>
          <p:nvPr/>
        </p:nvSpPr>
        <p:spPr>
          <a:xfrm>
            <a:off x="7899400" y="6257925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0425" y="3175"/>
            <a:ext cx="7613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ОГНЕОПАСНЫЕ ПРЕДМЕТЫ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46163" y="968375"/>
            <a:ext cx="759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у вас мелкое возгорание…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113" y="2133600"/>
            <a:ext cx="4775200" cy="4603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спрятаться под кровать.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04813" y="2940050"/>
            <a:ext cx="4343400" cy="157003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потушить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подручными средствами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(водой, мокрым покрывалом).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04813" y="4902200"/>
            <a:ext cx="3600450" cy="4619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Надо убегать из дома.</a:t>
            </a:r>
          </a:p>
        </p:txBody>
      </p:sp>
      <p:pic>
        <p:nvPicPr>
          <p:cNvPr id="9" name="Picture 5" descr="гше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854200"/>
            <a:ext cx="30972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8830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827088" y="968375"/>
            <a:ext cx="794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в помещении много дыма…</a:t>
            </a:r>
          </a:p>
        </p:txBody>
      </p:sp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16113"/>
            <a:ext cx="293528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8150" y="2492375"/>
            <a:ext cx="4729163" cy="4619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 быстро убегать.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689350"/>
            <a:ext cx="5045075" cy="5238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Необходимо  двигаться ползком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9" name="Picture 5" descr="лоьб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925" y="1844675"/>
            <a:ext cx="300831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0825" y="895350"/>
            <a:ext cx="6781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невозможно потушить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возгорание…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2708275"/>
            <a:ext cx="4438650" cy="4619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Надо покинуть помещение.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4111625"/>
            <a:ext cx="3114675" cy="8318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спрятаться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комнату.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94025" y="260350"/>
            <a:ext cx="36655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641475" y="968375"/>
            <a:ext cx="621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загорелась одежда…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73063" y="2420938"/>
            <a:ext cx="4262437" cy="8302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Бегать в горящей одежде,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чтобы  загасить пламя.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96875" y="3933825"/>
            <a:ext cx="4176713" cy="4603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Падать на пол и кататься.</a:t>
            </a:r>
          </a:p>
        </p:txBody>
      </p:sp>
      <p:pic>
        <p:nvPicPr>
          <p:cNvPr id="8" name="Picture 5" descr="еп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989138"/>
            <a:ext cx="35988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13" y="333375"/>
            <a:ext cx="6105525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1116013" y="1196752"/>
            <a:ext cx="2735907" cy="24482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«Огоньки»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92725" y="1196752"/>
            <a:ext cx="2789238" cy="23762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«Искорки»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373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723900" y="911225"/>
            <a:ext cx="823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Пожарных вызвать по телефону…</a:t>
            </a: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4417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88" y="2538413"/>
            <a:ext cx="1500187" cy="92392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538413"/>
            <a:ext cx="1428750" cy="92392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050" y="4221163"/>
            <a:ext cx="1571625" cy="92392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7385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4" name="Picture 5" descr="пав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16113"/>
            <a:ext cx="35353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746125" y="928688"/>
            <a:ext cx="845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Пожарным необходимо сообщить…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25" y="2420938"/>
            <a:ext cx="4537075" cy="8921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Фамилию, адрес, возраст,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рост, цвет глаз.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25" y="4117975"/>
            <a:ext cx="4219575" cy="8921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Фамилию,  адрес, подъезд,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объект возгорания.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56550" y="61388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1785938"/>
            <a:ext cx="6985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только при пожаре,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и при любой другой опасности: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поддавайтесь панике и не теряйте самообладания!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188" y="441325"/>
            <a:ext cx="3748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76250"/>
            <a:ext cx="91440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Пусть огонь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 сердцах пылает,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а пожаров не бывает!!!</a:t>
            </a:r>
          </a:p>
        </p:txBody>
      </p:sp>
      <p:pic>
        <p:nvPicPr>
          <p:cNvPr id="4608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924175"/>
            <a:ext cx="2451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235825" y="508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1"/>
          <p:cNvSpPr>
            <a:spLocks noGrp="1" noChangeArrowheads="1"/>
          </p:cNvSpPr>
          <p:nvPr>
            <p:ph idx="4294967295"/>
          </p:nvPr>
        </p:nvSpPr>
        <p:spPr>
          <a:xfrm>
            <a:off x="395288" y="333375"/>
            <a:ext cx="8640762" cy="7413625"/>
          </a:xfrm>
        </p:spPr>
        <p:txBody>
          <a:bodyPr>
            <a:spAutoFit/>
          </a:bodyPr>
          <a:lstStyle/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Презентация «Юные пожарные»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"/>
              </a:rPr>
              <a:t>http://viki.rdf.ru/item/2586/download/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Презентация «Огонь – опасная игра»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4"/>
              </a:rPr>
              <a:t>http://viki.rdf.ru/item/1891/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 по пожарной безопасности - </a:t>
            </a:r>
            <a:r>
              <a:rPr lang="ru-RU" sz="110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http://pedsovet.su/load/243-1-0-11308</a:t>
            </a:r>
            <a:r>
              <a:rPr lang="ru-RU" sz="110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 по правилам пожарной безопасности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6"/>
              </a:rPr>
              <a:t>http://nsportal.ru/nachalnaya-shkola/vospitatelnaya-rabota/kvn-po-pravilam-pozharnoi-bezopasnosti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Загадки по пожарной безопасности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7"/>
              </a:rPr>
              <a:t>http://www.pojarnayabezopasnost.ru/vospitatel/zagadki.html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пожарного с детьми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8"/>
              </a:rPr>
              <a:t>http://multworld.ru/besplatnye-prikolnye-kartinki-po-pozharnoj-bezopasnosti-dlya-detej.html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спичечного коробка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9"/>
              </a:rPr>
              <a:t>http://cs11453.userapi.com/u8620368/-14/x_47381aa7.jpg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огня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0"/>
              </a:rPr>
              <a:t>http://img12.nnm.ru/7/1/2/d/f/d1cf56395fe5acef0b3382fcfb1.jpg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пожара-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1"/>
              </a:rPr>
              <a:t>http://www.pravmir.ru/uploads/fire-460.jpg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пожарного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2"/>
              </a:rPr>
              <a:t>http://files.hasici-markvartovice.webnode.com/200000312-ec31aed2bb/fireman22.gif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молнии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3"/>
              </a:rPr>
              <a:t>http://content.foto.mail.ru/bk/yuliya_buslova/_blogs/i-3666.jpg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спички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4"/>
              </a:rPr>
              <a:t>http://img0.liveinternet.ru/images/attach/c/3/75/180/75180432_hotflame.jpg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грозы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5"/>
              </a:rPr>
              <a:t>http://img0.liveinternet.ru/images/attach/c/6/89/521/89521002_large_04.jpg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утюга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6"/>
              </a:rPr>
              <a:t>http://s3-eu-west-1.amazonaws.com/idei74/upload/stuff/big/2S9m5O3ax0ZxneweQ1.jpg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дыма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7"/>
              </a:rPr>
              <a:t>http://www.yarskonline.ru/upload_files/news/470_1.jpg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свечи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8"/>
              </a:rPr>
              <a:t>http://i036.radikal.ru/0908/6b/c53c2e9e73b5.jpg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противогаза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9"/>
              </a:rPr>
              <a:t>http://0.tqn.com/d/chemistry/1/0/D/2/1/Gasmask_nva.jpg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пожарной машины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0"/>
              </a:rPr>
              <a:t>http://www.bezformata.ru/content/Images/000/004/266/image4266699.jpg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К. И. Чуковского «Путаница»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1"/>
              </a:rPr>
              <a:t>http://static.ozone.ru/multimedia/books_covers/1003282052.jpg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«Кошкин дом»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2"/>
              </a:rPr>
              <a:t>http://s-marshak.ru/books/k/k18/k18_01.jpg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 С. Михалкова «Дядя Стёпа»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3"/>
              </a:rPr>
              <a:t>http://detizdat.ucoz.org/_ph/26/2/597205215.jpg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«Рассказ о неизвестном герое»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4"/>
              </a:rPr>
              <a:t>http://www.mp3-kniga.ru/bibliofil/img/marshak-geroy1971.jpg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«Пожар»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5"/>
              </a:rPr>
              <a:t>http://bukinist.su/books_imgs/2720_3773_04.jpg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 Б. Житкова «Пожар в море»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6"/>
              </a:rPr>
              <a:t>http://www.libex.ru/dimg/139d9.jpg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скрипичного ключа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7"/>
              </a:rPr>
              <a:t>http://www.dialcon.ru/uploads/Image/item/size/vk101-43.gif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детей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8"/>
              </a:rPr>
              <a:t>http://primarytuition.webs.com/ChildrenDrawing.jpg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Гимн КВН. Выход команд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29"/>
              </a:rPr>
              <a:t>http://vozmimp3.com/?string=%C3%E8%EC%ED+%CA%C2%CD</a:t>
            </a:r>
            <a:endParaRPr lang="ru-RU" sz="1100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КВН. Капитаны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0"/>
              </a:rPr>
              <a:t>http://poiskm.ru/song/16854040-KVN-Kapitani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Частушки. Минус-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1"/>
              </a:rPr>
              <a:t>http://draste.ru/music/view/10794?q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Песни пожарных. Если вдруг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2"/>
              </a:rPr>
              <a:t>http://www.audiopoisk.com/track/no/mp3/pesni-pojarnih---esli-vdrug/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200" smtClean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996950" y="14288"/>
            <a:ext cx="721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pic>
        <p:nvPicPr>
          <p:cNvPr id="47108" name="Рисунок 1" descr="Описание: http://pedsovet.su/img/post-img/author.pn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57200" y="41767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4975" y="336550"/>
            <a:ext cx="3273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350" y="1454150"/>
            <a:ext cx="2592388" cy="6969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Загадки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Овал 7"/>
          <p:cNvSpPr/>
          <p:nvPr/>
        </p:nvSpPr>
        <p:spPr>
          <a:xfrm>
            <a:off x="3390900" y="5229225"/>
            <a:ext cx="28511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Ситуации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Пословицы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Овал 9"/>
          <p:cNvSpPr/>
          <p:nvPr/>
        </p:nvSpPr>
        <p:spPr>
          <a:xfrm>
            <a:off x="652463" y="4076700"/>
            <a:ext cx="27368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Капитаны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43588" y="404495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Знатоки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80000" y="1468438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Ребусы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6393" name="Рисунок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463" y="2500313"/>
            <a:ext cx="92551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45375" y="2689225"/>
            <a:ext cx="1168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8020050" y="5732463"/>
            <a:ext cx="817563" cy="6873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450975"/>
            <a:ext cx="3146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маленьком амбаре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Держат 100 пожаров.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11575" y="169545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Спичечный коробок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757488"/>
            <a:ext cx="322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Шипит и злится,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Воды боится.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языком, а не лает.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зубов, а кусает.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30663" y="3287713"/>
            <a:ext cx="105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011738"/>
            <a:ext cx="4129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Где с огнём беспечны люди,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Обязательно он будет.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94225" y="5195888"/>
            <a:ext cx="111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063" y="1112838"/>
            <a:ext cx="18700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325" y="2760663"/>
            <a:ext cx="2047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6025" y="446405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41675" y="404813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5313" y="3022600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Раскалённая стрела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Дуб свалила у села.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16287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8000" y="1382713"/>
            <a:ext cx="3343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Дым увидел, не зевай,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Нас скорее вызывай.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7475" y="32734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4913313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5313" y="4359275"/>
            <a:ext cx="2628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Летела мошка,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Осиновая ножка.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стог села,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сено съела.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3" y="2708275"/>
            <a:ext cx="1838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663" y="4508500"/>
            <a:ext cx="1838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5850" y="1052513"/>
            <a:ext cx="1984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7182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225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3063" y="1255713"/>
            <a:ext cx="3313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Нашумела, нагремела,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промыла и ушла.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сады, и огороды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Всей округе полила. 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83050" y="1993900"/>
            <a:ext cx="96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25913" y="3667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Утюг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79925" y="5281613"/>
            <a:ext cx="846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4975" y="4741863"/>
            <a:ext cx="406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мохнатый, я кудлатый,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Над пожаром, пароходом.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бываю без огня.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4825" y="3068638"/>
            <a:ext cx="3419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 назад, то вперёд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Ходит, бродит пароход.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Остановишь – горе,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Продырявит море.  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5" y="1274763"/>
            <a:ext cx="19161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550" y="3068638"/>
            <a:ext cx="2208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741863"/>
            <a:ext cx="213518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357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338" y="1116013"/>
            <a:ext cx="3687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Таять может, да не лёд,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фонарь, а свет дает.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49763" y="1335088"/>
            <a:ext cx="1030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9425" y="2963863"/>
            <a:ext cx="1808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Противогаз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19600" y="4565650"/>
            <a:ext cx="282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4149725"/>
            <a:ext cx="43926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Потушим вмиг огонь и жар.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2311400"/>
            <a:ext cx="3884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пожарный надевает?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чего никак нельзя?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3338" y="809625"/>
            <a:ext cx="113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852738"/>
            <a:ext cx="184308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713" y="4962525"/>
            <a:ext cx="2076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904163" y="60229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41675" y="333375"/>
            <a:ext cx="25908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356100" y="3770313"/>
            <a:ext cx="129222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</a:t>
            </a:r>
          </a:p>
        </p:txBody>
      </p:sp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788988" y="3778250"/>
            <a:ext cx="1766887" cy="204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</a:t>
            </a:r>
          </a:p>
        </p:txBody>
      </p:sp>
      <p:pic>
        <p:nvPicPr>
          <p:cNvPr id="21508" name="Picture 10" descr="jiv2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498240">
            <a:off x="2184400" y="3646488"/>
            <a:ext cx="16525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66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57625"/>
            <a:ext cx="2711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8286750" y="17145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765175"/>
            <a:ext cx="27384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09738" y="1557338"/>
            <a:ext cx="1866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1026</Words>
  <Application>Microsoft Office PowerPoint</Application>
  <PresentationFormat>Экран (4:3)</PresentationFormat>
  <Paragraphs>236</Paragraphs>
  <Slides>34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user</cp:lastModifiedBy>
  <cp:revision>118</cp:revision>
  <dcterms:created xsi:type="dcterms:W3CDTF">2011-06-11T07:59:27Z</dcterms:created>
  <dcterms:modified xsi:type="dcterms:W3CDTF">2013-12-12T12:34:43Z</dcterms:modified>
</cp:coreProperties>
</file>