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8" r:id="rId15"/>
    <p:sldId id="276" r:id="rId16"/>
    <p:sldId id="277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66FF"/>
    <a:srgbClr val="99CCFF"/>
    <a:srgbClr val="99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1932A47-06A2-41EE-A15A-34CDF52AB15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11162E-0A3F-4ECD-B368-1B9F0795E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2A47-06A2-41EE-A15A-34CDF52AB15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162E-0A3F-4ECD-B368-1B9F0795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2A47-06A2-41EE-A15A-34CDF52AB15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211162E-0A3F-4ECD-B368-1B9F0795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2A47-06A2-41EE-A15A-34CDF52AB15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162E-0A3F-4ECD-B368-1B9F0795E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932A47-06A2-41EE-A15A-34CDF52AB15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211162E-0A3F-4ECD-B368-1B9F0795E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2A47-06A2-41EE-A15A-34CDF52AB15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162E-0A3F-4ECD-B368-1B9F0795E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2A47-06A2-41EE-A15A-34CDF52AB15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162E-0A3F-4ECD-B368-1B9F0795E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2A47-06A2-41EE-A15A-34CDF52AB15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162E-0A3F-4ECD-B368-1B9F0795E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2A47-06A2-41EE-A15A-34CDF52AB15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162E-0A3F-4ECD-B368-1B9F0795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2A47-06A2-41EE-A15A-34CDF52AB15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11162E-0A3F-4ECD-B368-1B9F0795E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2A47-06A2-41EE-A15A-34CDF52AB15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162E-0A3F-4ECD-B368-1B9F0795E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1932A47-06A2-41EE-A15A-34CDF52AB157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211162E-0A3F-4ECD-B368-1B9F0795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5.xml"/><Relationship Id="rId18" Type="http://schemas.openxmlformats.org/officeDocument/2006/relationships/slide" Target="slide7.xml"/><Relationship Id="rId3" Type="http://schemas.openxmlformats.org/officeDocument/2006/relationships/audio" Target="../media/audio1.wav"/><Relationship Id="rId21" Type="http://schemas.openxmlformats.org/officeDocument/2006/relationships/slide" Target="slide37.xml"/><Relationship Id="rId7" Type="http://schemas.openxmlformats.org/officeDocument/2006/relationships/slide" Target="slide3.xml"/><Relationship Id="rId12" Type="http://schemas.openxmlformats.org/officeDocument/2006/relationships/slide" Target="slide25.xml"/><Relationship Id="rId17" Type="http://schemas.openxmlformats.org/officeDocument/2006/relationships/slide" Target="slide9.xml"/><Relationship Id="rId2" Type="http://schemas.openxmlformats.org/officeDocument/2006/relationships/slide" Target="slide41.xml"/><Relationship Id="rId16" Type="http://schemas.openxmlformats.org/officeDocument/2006/relationships/slide" Target="slide17.xml"/><Relationship Id="rId20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35.xml"/><Relationship Id="rId5" Type="http://schemas.openxmlformats.org/officeDocument/2006/relationships/slide" Target="slide21.xml"/><Relationship Id="rId15" Type="http://schemas.openxmlformats.org/officeDocument/2006/relationships/slide" Target="slide19.xml"/><Relationship Id="rId10" Type="http://schemas.openxmlformats.org/officeDocument/2006/relationships/slide" Target="slide33.xml"/><Relationship Id="rId19" Type="http://schemas.openxmlformats.org/officeDocument/2006/relationships/slide" Target="slide39.xml"/><Relationship Id="rId4" Type="http://schemas.openxmlformats.org/officeDocument/2006/relationships/slide" Target="slide31.xml"/><Relationship Id="rId9" Type="http://schemas.openxmlformats.org/officeDocument/2006/relationships/slide" Target="slide23.xml"/><Relationship Id="rId14" Type="http://schemas.openxmlformats.org/officeDocument/2006/relationships/slide" Target="slide5.xml"/><Relationship Id="rId22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3671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Своя игра по рассказам Валентины Осеевой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3010" name="Picture 2" descr="http://go4.imgsmail.ru/imgpreview?key=http%3A//litopys.net/img/thisday/Julay/05-07/Oseeva%5FV1.jpg&amp;mb=imgdb_preview_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3571900" cy="4653678"/>
          </a:xfrm>
          <a:prstGeom prst="rect">
            <a:avLst/>
          </a:prstGeom>
          <a:noFill/>
        </p:spPr>
      </p:pic>
      <p:pic>
        <p:nvPicPr>
          <p:cNvPr id="43014" name="Picture 6" descr="http://go1.imgsmail.ru/imgpreview?key=http%3A//babybuket.ru/p/posts/2509.jpg&amp;mb=imgdb_preview_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500174"/>
            <a:ext cx="1600200" cy="2257426"/>
          </a:xfrm>
          <a:prstGeom prst="rect">
            <a:avLst/>
          </a:prstGeom>
          <a:noFill/>
        </p:spPr>
      </p:pic>
      <p:pic>
        <p:nvPicPr>
          <p:cNvPr id="43016" name="Picture 8" descr="http://go3.imgsmail.ru/imgpreview?key=http%3A//ezop.ua/local/image/100/441/000/dinka-180%40.jpg&amp;mb=imgdb_preview_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1643050"/>
            <a:ext cx="1524000" cy="2371726"/>
          </a:xfrm>
          <a:prstGeom prst="rect">
            <a:avLst/>
          </a:prstGeom>
          <a:noFill/>
        </p:spPr>
      </p:pic>
      <p:pic>
        <p:nvPicPr>
          <p:cNvPr id="43018" name="Picture 10" descr="http://go3.imgsmail.ru/imgpreview?key=http%3A//bookz.ru/authors/oseeva-valentina/sinie-li%5F960/i%5F037.jpg&amp;mb=imgdb_preview_3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3857628"/>
            <a:ext cx="1666875" cy="2181226"/>
          </a:xfrm>
          <a:prstGeom prst="rect">
            <a:avLst/>
          </a:prstGeom>
          <a:noFill/>
        </p:spPr>
      </p:pic>
      <p:pic>
        <p:nvPicPr>
          <p:cNvPr id="43020" name="Picture 12" descr="http://go2.imgsmail.ru/imgpreview?key=http%3A//bookz.ru/authors/oseeva-valentina/sinie-li%5F960/i%5F061.jpg&amp;mb=imgdb_preview_3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4286256"/>
            <a:ext cx="1762125" cy="2057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35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71546"/>
            <a:ext cx="604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«</a:t>
            </a:r>
            <a:r>
              <a:rPr lang="ru-RU" sz="5400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Васёк Т</a:t>
            </a: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рубачёв </a:t>
            </a:r>
            <a:r>
              <a:rPr lang="ru-RU" sz="5400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и его товарищи».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22920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  <p:pic>
        <p:nvPicPr>
          <p:cNvPr id="33794" name="Picture 2" descr="http://go3.imgsmail.ru/imgpreview?key=http%3A//vuzer.info/%5Fld/9/59749443.jpg&amp;mb=imgdb_preview_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071678"/>
            <a:ext cx="2928958" cy="4295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126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7760" y="692696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В 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какой повести нашли отражение многие эпизоды нелёгкого детства писательницы?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0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642918"/>
            <a:ext cx="49685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chemeClr val="accent6">
                    <a:lumMod val="75000"/>
                  </a:schemeClr>
                </a:solidFill>
              </a:rPr>
              <a:t>Повесть «</a:t>
            </a:r>
            <a:r>
              <a:rPr lang="ru-RU" sz="6600" dirty="0" err="1">
                <a:solidFill>
                  <a:schemeClr val="accent6">
                    <a:lumMod val="75000"/>
                  </a:schemeClr>
                </a:solidFill>
              </a:rPr>
              <a:t>Динка</a:t>
            </a:r>
            <a:r>
              <a:rPr lang="ru-RU" sz="6600" dirty="0">
                <a:solidFill>
                  <a:schemeClr val="accent6">
                    <a:lumMod val="75000"/>
                  </a:schemeClr>
                </a:solidFill>
              </a:rPr>
              <a:t>»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22920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  <p:pic>
        <p:nvPicPr>
          <p:cNvPr id="31746" name="Picture 2" descr="http://go4.imgsmail.ru/imgpreview?key=http%3A//amnesia.pavelbers.com/valentina%5Foseeva--dinka2.JPG&amp;mb=imgdb_preview_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785794"/>
            <a:ext cx="3500460" cy="5500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698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7628" y="836712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Кем приходились друг другу Маша и Таня?</a:t>
            </a:r>
          </a:p>
          <a:p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Варианты ответов: сёстры, подруги, соседки.</a:t>
            </a: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02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357298"/>
            <a:ext cx="4929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Маша и Таня были подругами.</a:t>
            </a:r>
            <a:endParaRPr lang="ru-RU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3568" y="522920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  <p:pic>
        <p:nvPicPr>
          <p:cNvPr id="29698" name="Picture 2" descr="http://go3.imgsmail.ru/imgpreview?key=http%3A//bookz.ru/authors/oseeva-valentina/sinie-li%5F960/i%5F041.jpg&amp;mb=imgdb_preview_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857232"/>
            <a:ext cx="2931402" cy="50720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360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7644" y="1412776"/>
            <a:ext cx="6408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accent1">
                    <a:lumMod val="75000"/>
                  </a:schemeClr>
                </a:solidFill>
              </a:rPr>
              <a:t>Куда ходили девочки вместе?</a:t>
            </a: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38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285728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accent6">
                    <a:lumMod val="75000"/>
                  </a:schemeClr>
                </a:solidFill>
              </a:rPr>
              <a:t>В детский сад</a:t>
            </a:r>
            <a:r>
              <a:rPr lang="ru-RU" dirty="0"/>
              <a:t>.</a:t>
            </a: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22920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  <p:pic>
        <p:nvPicPr>
          <p:cNvPr id="27650" name="Picture 2" descr="http://go1.imgsmail.ru/imgpreview?key=http%3A//bookz.ru/authors/oseeva-valentina/sinie-li%5F960/i%5F051.jpg&amp;mb=imgdb_preview_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500174"/>
            <a:ext cx="3786214" cy="35656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421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7644" y="1268760"/>
            <a:ext cx="64087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Почему Маша не дала Тане укрыться своим плащом?</a:t>
            </a: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4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go3.imgsmail.ru/imgpreview?key=http%3A//bookz.ru/authors/oseeva-valentina/sinie-li%5F960/i%5F037.jpg&amp;mb=imgdb_preview_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642918"/>
            <a:ext cx="4243854" cy="555338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28596" y="571480"/>
            <a:ext cx="57443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Потому что боялась промокнуть сама.</a:t>
            </a:r>
          </a:p>
          <a:p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- Я не могу, я промокну! – нагнув голову в капюшоне, ответила Маша Тане.</a:t>
            </a:r>
          </a:p>
        </p:txBody>
      </p:sp>
      <p:sp>
        <p:nvSpPr>
          <p:cNvPr id="3" name="Стрелка влево 2">
            <a:hlinkClick r:id="rId3" action="ppaction://hlinksldjump"/>
          </p:cNvPr>
          <p:cNvSpPr/>
          <p:nvPr/>
        </p:nvSpPr>
        <p:spPr>
          <a:xfrm>
            <a:off x="683568" y="527076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2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1">
                    <a:lumMod val="75000"/>
                  </a:schemeClr>
                </a:solidFill>
              </a:rPr>
              <a:t>Что сказала воспитательница девочкам, когда узнала, что Маша не дала Тане укрыться плащом?</a:t>
            </a: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29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>
            <a:hlinkClick r:id="rId2" action="ppaction://hlinksldjump">
              <a:snd r:embed="rId3" name="chimes.wav"/>
            </a:hlinkClick>
          </p:cNvPr>
          <p:cNvSpPr/>
          <p:nvPr/>
        </p:nvSpPr>
        <p:spPr>
          <a:xfrm>
            <a:off x="6852344" y="5515768"/>
            <a:ext cx="1944216" cy="1008112"/>
          </a:xfrm>
          <a:prstGeom prst="roundRect">
            <a:avLst/>
          </a:prstGeom>
          <a:solidFill>
            <a:srgbClr val="969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50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>
            <a:hlinkClick r:id="rId4" action="ppaction://hlinksldjump">
              <a:snd r:embed="rId3" name="chimes.wav"/>
            </a:hlinkClick>
          </p:cNvPr>
          <p:cNvSpPr/>
          <p:nvPr/>
        </p:nvSpPr>
        <p:spPr>
          <a:xfrm>
            <a:off x="4683971" y="5515768"/>
            <a:ext cx="1944216" cy="1008112"/>
          </a:xfrm>
          <a:prstGeom prst="roundRect">
            <a:avLst/>
          </a:prstGeom>
          <a:solidFill>
            <a:srgbClr val="969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50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>
            <a:hlinkClick r:id="rId5" action="ppaction://hlinksldjump">
              <a:snd r:embed="rId3" name="chimes.wav"/>
            </a:hlinkClick>
          </p:cNvPr>
          <p:cNvSpPr/>
          <p:nvPr/>
        </p:nvSpPr>
        <p:spPr>
          <a:xfrm>
            <a:off x="2515598" y="5515768"/>
            <a:ext cx="1944216" cy="1008112"/>
          </a:xfrm>
          <a:prstGeom prst="roundRect">
            <a:avLst/>
          </a:prstGeom>
          <a:solidFill>
            <a:srgbClr val="969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50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>
            <a:hlinkClick r:id="rId6" action="ppaction://hlinksldjump">
              <a:snd r:embed="rId3" name="chimes.wav"/>
            </a:hlinkClick>
          </p:cNvPr>
          <p:cNvSpPr/>
          <p:nvPr/>
        </p:nvSpPr>
        <p:spPr>
          <a:xfrm>
            <a:off x="347225" y="5515768"/>
            <a:ext cx="1944216" cy="1008112"/>
          </a:xfrm>
          <a:prstGeom prst="roundRect">
            <a:avLst/>
          </a:prstGeom>
          <a:solidFill>
            <a:srgbClr val="969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50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>
            <a:hlinkClick r:id="rId7" action="ppaction://hlinksldjump">
              <a:snd r:embed="rId3" name="chimes.wav"/>
            </a:hlinkClick>
          </p:cNvPr>
          <p:cNvSpPr/>
          <p:nvPr/>
        </p:nvSpPr>
        <p:spPr>
          <a:xfrm>
            <a:off x="347225" y="1240868"/>
            <a:ext cx="1944216" cy="1008112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10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7225" y="136290"/>
            <a:ext cx="19442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Биография В.А. Осеевой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23569" y="136290"/>
            <a:ext cx="19442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До первого дождя</a:t>
            </a:r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99913" y="136290"/>
            <a:ext cx="19442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Хорошо или плохо</a:t>
            </a:r>
            <a:endParaRPr lang="ru-RU" sz="2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76256" y="136290"/>
            <a:ext cx="194421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Подарки</a:t>
            </a:r>
            <a:endParaRPr lang="ru-RU" sz="2400" dirty="0"/>
          </a:p>
        </p:txBody>
      </p:sp>
      <p:sp>
        <p:nvSpPr>
          <p:cNvPr id="11" name="Скругленный прямоугольник 10">
            <a:hlinkClick r:id="rId8" action="ppaction://hlinksldjump">
              <a:snd r:embed="rId3" name="chimes.wav"/>
            </a:hlinkClick>
          </p:cNvPr>
          <p:cNvSpPr/>
          <p:nvPr/>
        </p:nvSpPr>
        <p:spPr>
          <a:xfrm>
            <a:off x="2523569" y="1240868"/>
            <a:ext cx="1944216" cy="1008112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10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>
            <a:hlinkClick r:id="rId9" action="ppaction://hlinksldjump">
              <a:snd r:embed="rId3" name="chimes.wav"/>
            </a:hlinkClick>
          </p:cNvPr>
          <p:cNvSpPr/>
          <p:nvPr/>
        </p:nvSpPr>
        <p:spPr>
          <a:xfrm>
            <a:off x="4683971" y="1240868"/>
            <a:ext cx="1944216" cy="1008112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10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>
            <a:hlinkClick r:id="rId10" action="ppaction://hlinksldjump">
              <a:snd r:embed="rId3" name="chimes.wav"/>
            </a:hlinkClick>
          </p:cNvPr>
          <p:cNvSpPr/>
          <p:nvPr/>
        </p:nvSpPr>
        <p:spPr>
          <a:xfrm>
            <a:off x="6874296" y="1240868"/>
            <a:ext cx="1944216" cy="1008112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10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>
            <a:hlinkClick r:id="rId11" action="ppaction://hlinksldjump">
              <a:snd r:embed="rId3" name="chimes.wav"/>
            </a:hlinkClick>
          </p:cNvPr>
          <p:cNvSpPr/>
          <p:nvPr/>
        </p:nvSpPr>
        <p:spPr>
          <a:xfrm>
            <a:off x="6876256" y="2282864"/>
            <a:ext cx="1944216" cy="1008112"/>
          </a:xfrm>
          <a:prstGeom prst="round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20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>
            <a:hlinkClick r:id="rId12" action="ppaction://hlinksldjump">
              <a:snd r:embed="rId3" name="chimes.wav"/>
            </a:hlinkClick>
          </p:cNvPr>
          <p:cNvSpPr/>
          <p:nvPr/>
        </p:nvSpPr>
        <p:spPr>
          <a:xfrm>
            <a:off x="4699913" y="2282864"/>
            <a:ext cx="1944216" cy="1008112"/>
          </a:xfrm>
          <a:prstGeom prst="round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20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>
            <a:hlinkClick r:id="rId13" action="ppaction://hlinksldjump">
              <a:snd r:embed="rId3" name="chimes.wav"/>
            </a:hlinkClick>
          </p:cNvPr>
          <p:cNvSpPr/>
          <p:nvPr/>
        </p:nvSpPr>
        <p:spPr>
          <a:xfrm>
            <a:off x="2523569" y="2282864"/>
            <a:ext cx="1944216" cy="1008112"/>
          </a:xfrm>
          <a:prstGeom prst="round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20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>
            <a:hlinkClick r:id="rId14" action="ppaction://hlinksldjump">
              <a:snd r:embed="rId3" name="chimes.wav"/>
            </a:hlinkClick>
          </p:cNvPr>
          <p:cNvSpPr/>
          <p:nvPr/>
        </p:nvSpPr>
        <p:spPr>
          <a:xfrm>
            <a:off x="347225" y="2282864"/>
            <a:ext cx="1944216" cy="1008112"/>
          </a:xfrm>
          <a:prstGeom prst="round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tx1"/>
                </a:solidFill>
              </a:rPr>
              <a:t>2</a:t>
            </a:r>
            <a:r>
              <a:rPr lang="ru-RU" sz="6000" dirty="0" smtClean="0">
                <a:solidFill>
                  <a:schemeClr val="tx1"/>
                </a:solidFill>
              </a:rPr>
              <a:t>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>
            <a:hlinkClick r:id="rId15" action="ppaction://hlinksldjump">
              <a:snd r:embed="rId3" name="chimes.wav"/>
            </a:hlinkClick>
          </p:cNvPr>
          <p:cNvSpPr/>
          <p:nvPr/>
        </p:nvSpPr>
        <p:spPr>
          <a:xfrm>
            <a:off x="2515598" y="4387673"/>
            <a:ext cx="1944216" cy="1008112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40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>
            <a:hlinkClick r:id="rId16" action="ppaction://hlinksldjump">
              <a:snd r:embed="rId3" name="chimes.wav"/>
            </a:hlinkClick>
          </p:cNvPr>
          <p:cNvSpPr/>
          <p:nvPr/>
        </p:nvSpPr>
        <p:spPr>
          <a:xfrm>
            <a:off x="2522915" y="3353548"/>
            <a:ext cx="1944216" cy="1008112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30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>
            <a:hlinkClick r:id="rId17" action="ppaction://hlinksldjump">
              <a:snd r:embed="rId3" name="chimes.wav"/>
            </a:hlinkClick>
          </p:cNvPr>
          <p:cNvSpPr/>
          <p:nvPr/>
        </p:nvSpPr>
        <p:spPr>
          <a:xfrm>
            <a:off x="347225" y="4387673"/>
            <a:ext cx="1944216" cy="1008112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40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>
            <a:hlinkClick r:id="rId18" action="ppaction://hlinksldjump">
              <a:snd r:embed="rId3" name="chimes.wav"/>
            </a:hlinkClick>
          </p:cNvPr>
          <p:cNvSpPr/>
          <p:nvPr/>
        </p:nvSpPr>
        <p:spPr>
          <a:xfrm>
            <a:off x="347225" y="3353548"/>
            <a:ext cx="1944216" cy="1008112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solidFill>
                  <a:schemeClr val="tx1"/>
                </a:solidFill>
              </a:rPr>
              <a:t>3</a:t>
            </a:r>
            <a:r>
              <a:rPr lang="ru-RU" sz="6000" dirty="0" smtClean="0">
                <a:solidFill>
                  <a:schemeClr val="tx1"/>
                </a:solidFill>
              </a:rPr>
              <a:t>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>
            <a:hlinkClick r:id="rId19" action="ppaction://hlinksldjump">
              <a:snd r:embed="rId3" name="chimes.wav"/>
            </a:hlinkClick>
          </p:cNvPr>
          <p:cNvSpPr/>
          <p:nvPr/>
        </p:nvSpPr>
        <p:spPr>
          <a:xfrm>
            <a:off x="6852344" y="4387673"/>
            <a:ext cx="1944216" cy="1008112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40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>
            <a:hlinkClick r:id="rId20" action="ppaction://hlinksldjump">
              <a:snd r:embed="rId3" name="chimes.wav"/>
            </a:hlinkClick>
          </p:cNvPr>
          <p:cNvSpPr/>
          <p:nvPr/>
        </p:nvSpPr>
        <p:spPr>
          <a:xfrm>
            <a:off x="4683971" y="4387673"/>
            <a:ext cx="1944216" cy="1008112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40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>
            <a:hlinkClick r:id="rId21" action="ppaction://hlinksldjump">
              <a:snd r:embed="rId3" name="chimes.wav"/>
            </a:hlinkClick>
          </p:cNvPr>
          <p:cNvSpPr/>
          <p:nvPr/>
        </p:nvSpPr>
        <p:spPr>
          <a:xfrm>
            <a:off x="6874296" y="3353548"/>
            <a:ext cx="1944216" cy="1008112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30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>
            <a:hlinkClick r:id="rId22" action="ppaction://hlinksldjump">
              <a:snd r:embed="rId3" name="chimes.wav"/>
            </a:hlinkClick>
          </p:cNvPr>
          <p:cNvSpPr/>
          <p:nvPr/>
        </p:nvSpPr>
        <p:spPr>
          <a:xfrm>
            <a:off x="4698605" y="3353548"/>
            <a:ext cx="1944216" cy="1008112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30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>
            <a:hlinkClick r:id="rId7" action="ppaction://hlinksldjump">
              <a:snd r:embed="rId3" name="chimes.wav"/>
            </a:hlinkClick>
          </p:cNvPr>
          <p:cNvSpPr/>
          <p:nvPr/>
        </p:nvSpPr>
        <p:spPr>
          <a:xfrm>
            <a:off x="341049" y="1237136"/>
            <a:ext cx="1944216" cy="1008112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10</a:t>
            </a:r>
            <a:endParaRPr lang="ru-RU" sz="6000" dirty="0"/>
          </a:p>
        </p:txBody>
      </p:sp>
      <p:sp>
        <p:nvSpPr>
          <p:cNvPr id="35" name="Скругленный прямоугольник 34">
            <a:hlinkClick r:id="rId8" action="ppaction://hlinksldjump">
              <a:snd r:embed="rId3" name="chimes.wav"/>
            </a:hlinkClick>
          </p:cNvPr>
          <p:cNvSpPr/>
          <p:nvPr/>
        </p:nvSpPr>
        <p:spPr>
          <a:xfrm>
            <a:off x="2523569" y="1240868"/>
            <a:ext cx="1944216" cy="1008112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bg1"/>
                </a:solidFill>
              </a:rPr>
              <a:t>10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36" name="Скругленный прямоугольник 35">
            <a:hlinkClick r:id="rId9" action="ppaction://hlinksldjump">
              <a:snd r:embed="rId3" name="chimes.wav"/>
            </a:hlinkClick>
          </p:cNvPr>
          <p:cNvSpPr/>
          <p:nvPr/>
        </p:nvSpPr>
        <p:spPr>
          <a:xfrm>
            <a:off x="4699913" y="1237136"/>
            <a:ext cx="1944216" cy="1008112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10</a:t>
            </a:r>
            <a:endParaRPr lang="ru-RU" sz="6000" dirty="0"/>
          </a:p>
        </p:txBody>
      </p:sp>
      <p:sp>
        <p:nvSpPr>
          <p:cNvPr id="37" name="Скругленный прямоугольник 36">
            <a:hlinkClick r:id="rId10" action="ppaction://hlinksldjump">
              <a:snd r:embed="rId3" name="chimes.wav"/>
            </a:hlinkClick>
          </p:cNvPr>
          <p:cNvSpPr/>
          <p:nvPr/>
        </p:nvSpPr>
        <p:spPr>
          <a:xfrm>
            <a:off x="6876256" y="1216524"/>
            <a:ext cx="1944216" cy="1008112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10</a:t>
            </a:r>
            <a:endParaRPr lang="ru-RU" sz="6000" dirty="0"/>
          </a:p>
        </p:txBody>
      </p:sp>
      <p:sp>
        <p:nvSpPr>
          <p:cNvPr id="38" name="Скругленный прямоугольник 37">
            <a:hlinkClick r:id="rId14" action="ppaction://hlinksldjump">
              <a:snd r:embed="rId3" name="chimes.wav"/>
            </a:hlinkClick>
          </p:cNvPr>
          <p:cNvSpPr/>
          <p:nvPr/>
        </p:nvSpPr>
        <p:spPr>
          <a:xfrm>
            <a:off x="347225" y="2285940"/>
            <a:ext cx="1944216" cy="1008112"/>
          </a:xfrm>
          <a:prstGeom prst="round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/>
              <a:t>2</a:t>
            </a:r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39" name="Скругленный прямоугольник 38">
            <a:hlinkClick r:id="rId13" action="ppaction://hlinksldjump">
              <a:snd r:embed="rId3" name="chimes.wav"/>
            </a:hlinkClick>
          </p:cNvPr>
          <p:cNvSpPr/>
          <p:nvPr/>
        </p:nvSpPr>
        <p:spPr>
          <a:xfrm>
            <a:off x="2510414" y="2268816"/>
            <a:ext cx="1944216" cy="1008112"/>
          </a:xfrm>
          <a:prstGeom prst="round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20</a:t>
            </a:r>
            <a:endParaRPr lang="ru-RU" sz="6000" dirty="0"/>
          </a:p>
        </p:txBody>
      </p:sp>
      <p:sp>
        <p:nvSpPr>
          <p:cNvPr id="40" name="Скругленный прямоугольник 39">
            <a:hlinkClick r:id="rId12" action="ppaction://hlinksldjump">
              <a:snd r:embed="rId3" name="chimes.wav"/>
            </a:hlinkClick>
          </p:cNvPr>
          <p:cNvSpPr/>
          <p:nvPr/>
        </p:nvSpPr>
        <p:spPr>
          <a:xfrm>
            <a:off x="4683971" y="2268816"/>
            <a:ext cx="1944216" cy="1008112"/>
          </a:xfrm>
          <a:prstGeom prst="round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20</a:t>
            </a:r>
            <a:endParaRPr lang="ru-RU" sz="6000" dirty="0"/>
          </a:p>
        </p:txBody>
      </p:sp>
      <p:sp>
        <p:nvSpPr>
          <p:cNvPr id="41" name="Скругленный прямоугольник 40">
            <a:hlinkClick r:id="rId11" action="ppaction://hlinksldjump">
              <a:snd r:embed="rId3" name="chimes.wav"/>
            </a:hlinkClick>
          </p:cNvPr>
          <p:cNvSpPr/>
          <p:nvPr/>
        </p:nvSpPr>
        <p:spPr>
          <a:xfrm>
            <a:off x="6852344" y="2282864"/>
            <a:ext cx="1944216" cy="1008112"/>
          </a:xfrm>
          <a:prstGeom prst="round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20</a:t>
            </a:r>
            <a:endParaRPr lang="ru-RU" sz="6000" dirty="0"/>
          </a:p>
        </p:txBody>
      </p:sp>
      <p:sp>
        <p:nvSpPr>
          <p:cNvPr id="42" name="Скругленный прямоугольник 41">
            <a:hlinkClick r:id="rId18" action="ppaction://hlinksldjump">
              <a:snd r:embed="rId3" name="chimes.wav"/>
            </a:hlinkClick>
          </p:cNvPr>
          <p:cNvSpPr/>
          <p:nvPr/>
        </p:nvSpPr>
        <p:spPr>
          <a:xfrm>
            <a:off x="341049" y="3340972"/>
            <a:ext cx="1944216" cy="1008112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/>
              <a:t>3</a:t>
            </a:r>
            <a:r>
              <a:rPr lang="ru-RU" sz="6000" dirty="0" smtClean="0"/>
              <a:t>0</a:t>
            </a:r>
            <a:endParaRPr lang="ru-RU" sz="6000" dirty="0"/>
          </a:p>
        </p:txBody>
      </p:sp>
      <p:sp>
        <p:nvSpPr>
          <p:cNvPr id="43" name="Скругленный прямоугольник 42">
            <a:hlinkClick r:id="rId16" action="ppaction://hlinksldjump">
              <a:snd r:embed="rId3" name="chimes.wav"/>
            </a:hlinkClick>
          </p:cNvPr>
          <p:cNvSpPr/>
          <p:nvPr/>
        </p:nvSpPr>
        <p:spPr>
          <a:xfrm>
            <a:off x="2540006" y="3350157"/>
            <a:ext cx="1944216" cy="1008112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30</a:t>
            </a:r>
            <a:endParaRPr lang="ru-RU" sz="6000" dirty="0"/>
          </a:p>
        </p:txBody>
      </p:sp>
      <p:sp>
        <p:nvSpPr>
          <p:cNvPr id="44" name="Скругленный прямоугольник 43">
            <a:hlinkClick r:id="rId22" action="ppaction://hlinksldjump">
              <a:snd r:embed="rId3" name="chimes.wav"/>
            </a:hlinkClick>
          </p:cNvPr>
          <p:cNvSpPr/>
          <p:nvPr/>
        </p:nvSpPr>
        <p:spPr>
          <a:xfrm>
            <a:off x="4700161" y="3340972"/>
            <a:ext cx="1944216" cy="1008112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30</a:t>
            </a:r>
            <a:endParaRPr lang="ru-RU" sz="6000" dirty="0"/>
          </a:p>
        </p:txBody>
      </p:sp>
      <p:sp>
        <p:nvSpPr>
          <p:cNvPr id="45" name="Скругленный прямоугольник 44">
            <a:hlinkClick r:id="rId21" action="ppaction://hlinksldjump">
              <a:snd r:embed="rId3" name="chimes.wav"/>
            </a:hlinkClick>
          </p:cNvPr>
          <p:cNvSpPr/>
          <p:nvPr/>
        </p:nvSpPr>
        <p:spPr>
          <a:xfrm>
            <a:off x="6852344" y="3349969"/>
            <a:ext cx="1944216" cy="1008112"/>
          </a:xfrm>
          <a:prstGeom prst="round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30</a:t>
            </a:r>
            <a:endParaRPr lang="ru-RU" sz="6000" dirty="0"/>
          </a:p>
        </p:txBody>
      </p:sp>
      <p:sp>
        <p:nvSpPr>
          <p:cNvPr id="46" name="Скругленный прямоугольник 45">
            <a:hlinkClick r:id="rId17" action="ppaction://hlinksldjump">
              <a:snd r:embed="rId3" name="chimes.wav"/>
            </a:hlinkClick>
          </p:cNvPr>
          <p:cNvSpPr/>
          <p:nvPr/>
        </p:nvSpPr>
        <p:spPr>
          <a:xfrm>
            <a:off x="347225" y="4387673"/>
            <a:ext cx="1944216" cy="1008112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40</a:t>
            </a:r>
            <a:endParaRPr lang="ru-RU" sz="6000" dirty="0"/>
          </a:p>
        </p:txBody>
      </p:sp>
      <p:sp>
        <p:nvSpPr>
          <p:cNvPr id="47" name="Скругленный прямоугольник 46">
            <a:hlinkClick r:id="rId15" action="ppaction://hlinksldjump">
              <a:snd r:embed="rId3" name="chimes.wav"/>
            </a:hlinkClick>
          </p:cNvPr>
          <p:cNvSpPr/>
          <p:nvPr/>
        </p:nvSpPr>
        <p:spPr>
          <a:xfrm>
            <a:off x="2515598" y="4387673"/>
            <a:ext cx="1944216" cy="1008112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40</a:t>
            </a:r>
            <a:endParaRPr lang="ru-RU" sz="6000" dirty="0"/>
          </a:p>
        </p:txBody>
      </p:sp>
      <p:sp>
        <p:nvSpPr>
          <p:cNvPr id="48" name="Скругленный прямоугольник 47">
            <a:hlinkClick r:id="rId20" action="ppaction://hlinksldjump">
              <a:snd r:embed="rId3" name="chimes.wav"/>
            </a:hlinkClick>
          </p:cNvPr>
          <p:cNvSpPr/>
          <p:nvPr/>
        </p:nvSpPr>
        <p:spPr>
          <a:xfrm>
            <a:off x="4700161" y="4387673"/>
            <a:ext cx="1944216" cy="1008112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40</a:t>
            </a:r>
            <a:endParaRPr lang="ru-RU" sz="6000" dirty="0"/>
          </a:p>
        </p:txBody>
      </p:sp>
      <p:sp>
        <p:nvSpPr>
          <p:cNvPr id="49" name="Скругленный прямоугольник 48">
            <a:hlinkClick r:id="rId19" action="ppaction://hlinksldjump">
              <a:snd r:embed="rId3" name="chimes.wav"/>
            </a:hlinkClick>
          </p:cNvPr>
          <p:cNvSpPr/>
          <p:nvPr/>
        </p:nvSpPr>
        <p:spPr>
          <a:xfrm>
            <a:off x="6852344" y="4397301"/>
            <a:ext cx="1944216" cy="1008112"/>
          </a:xfrm>
          <a:prstGeom prst="roundRect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40</a:t>
            </a:r>
            <a:endParaRPr lang="ru-RU" sz="6000" dirty="0"/>
          </a:p>
        </p:txBody>
      </p:sp>
      <p:sp>
        <p:nvSpPr>
          <p:cNvPr id="50" name="Скругленный прямоугольник 49">
            <a:hlinkClick r:id="rId6" action="ppaction://hlinksldjump">
              <a:snd r:embed="rId3" name="chimes.wav"/>
            </a:hlinkClick>
          </p:cNvPr>
          <p:cNvSpPr/>
          <p:nvPr/>
        </p:nvSpPr>
        <p:spPr>
          <a:xfrm>
            <a:off x="341049" y="5515665"/>
            <a:ext cx="1944216" cy="1008112"/>
          </a:xfrm>
          <a:prstGeom prst="roundRect">
            <a:avLst/>
          </a:prstGeom>
          <a:solidFill>
            <a:srgbClr val="969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50</a:t>
            </a:r>
            <a:endParaRPr lang="ru-RU" sz="6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1" name="Скругленный прямоугольник 50">
            <a:hlinkClick r:id="rId5" action="ppaction://hlinksldjump">
              <a:snd r:embed="rId3" name="chimes.wav"/>
            </a:hlinkClick>
          </p:cNvPr>
          <p:cNvSpPr/>
          <p:nvPr/>
        </p:nvSpPr>
        <p:spPr>
          <a:xfrm>
            <a:off x="2504783" y="5515665"/>
            <a:ext cx="1944216" cy="1008112"/>
          </a:xfrm>
          <a:prstGeom prst="roundRect">
            <a:avLst/>
          </a:prstGeom>
          <a:solidFill>
            <a:srgbClr val="969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50</a:t>
            </a:r>
            <a:endParaRPr lang="ru-RU" sz="6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2" name="Скругленный прямоугольник 51">
            <a:hlinkClick r:id="rId4" action="ppaction://hlinksldjump">
              <a:snd r:embed="rId3" name="chimes.wav"/>
            </a:hlinkClick>
          </p:cNvPr>
          <p:cNvSpPr/>
          <p:nvPr/>
        </p:nvSpPr>
        <p:spPr>
          <a:xfrm>
            <a:off x="4678513" y="5515768"/>
            <a:ext cx="1944216" cy="1008112"/>
          </a:xfrm>
          <a:prstGeom prst="roundRect">
            <a:avLst/>
          </a:prstGeom>
          <a:solidFill>
            <a:srgbClr val="969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50</a:t>
            </a:r>
            <a:endParaRPr lang="ru-RU" sz="6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3" name="Скругленный прямоугольник 52">
            <a:hlinkClick r:id="rId2" action="ppaction://hlinksldjump">
              <a:snd r:embed="rId3" name="chimes.wav"/>
            </a:hlinkClick>
          </p:cNvPr>
          <p:cNvSpPr/>
          <p:nvPr/>
        </p:nvSpPr>
        <p:spPr>
          <a:xfrm>
            <a:off x="6852344" y="5515665"/>
            <a:ext cx="1944216" cy="1008112"/>
          </a:xfrm>
          <a:prstGeom prst="roundRect">
            <a:avLst/>
          </a:prstGeom>
          <a:solidFill>
            <a:srgbClr val="969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50</a:t>
            </a:r>
            <a:endParaRPr lang="ru-RU" sz="6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48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7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572" y="836712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- Так вы могли бы укрыться одним плащом, - сказала воспитательница и, взглянув на Машу, покачала головой. – Видно ваша дружба до первого дождя.</a:t>
            </a: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27076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9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580" y="836712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chemeClr val="accent1">
                    <a:lumMod val="75000"/>
                  </a:schemeClr>
                </a:solidFill>
              </a:rPr>
              <a:t>Обе девочки густо покраснели: Маша за себя, а Таня?</a:t>
            </a: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76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572" y="1412776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accent6">
                    <a:lumMod val="75000"/>
                  </a:schemeClr>
                </a:solidFill>
              </a:rPr>
              <a:t>Обе девочки густо покраснели: Маша за себя, а Таня за Машу.</a:t>
            </a: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27076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6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80728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За что Костя пообещал сделать Вове скворечник, а Вова Косте планёр?</a:t>
            </a: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  <p:pic>
        <p:nvPicPr>
          <p:cNvPr id="20482" name="Picture 2" descr="http://go4.imgsmail.ru/imgpreview?key=http%3A//bookz.ru/authors/oseeva-valentina/sinie-li%5F960/i%5F050.jpg&amp;mb=imgdb_preview_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571876"/>
            <a:ext cx="3714776" cy="2938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8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go1.imgsmail.ru/imgpreview?key=http%3A//intoy.ru/photos/handlaunch%5F1819.jpg&amp;mb=imgdb_preview_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857628"/>
            <a:ext cx="3080675" cy="206216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35596" y="980728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accent6">
                    <a:lumMod val="75000"/>
                  </a:schemeClr>
                </a:solidFill>
              </a:rPr>
              <a:t>Ни за то и ни за это, а просто так!</a:t>
            </a:r>
          </a:p>
        </p:txBody>
      </p:sp>
      <p:sp>
        <p:nvSpPr>
          <p:cNvPr id="3" name="Стрелка влево 2">
            <a:hlinkClick r:id="rId3" action="ppaction://hlinksldjump"/>
          </p:cNvPr>
          <p:cNvSpPr/>
          <p:nvPr/>
        </p:nvSpPr>
        <p:spPr>
          <a:xfrm>
            <a:off x="683568" y="527076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  <p:pic>
        <p:nvPicPr>
          <p:cNvPr id="19458" name="Picture 2" descr="http://go4.imgsmail.ru/imgpreview?key=http%3A//gagadget.com/files/u2/2009/03/SolarBirdhouse2.jpg&amp;mb=imgdb_preview_5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2214554"/>
            <a:ext cx="2000264" cy="2289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893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692696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Пошли два мальчика в лес. В лесу грибы, ягоды, птицы. Загулялись мальчики. Не заметили как день прошёл. Идут домой-боятся: Попадёт нам дома! Остановились на дороге и думают. О чём они думают?</a:t>
            </a: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0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go3.imgsmail.ru/imgpreview?key=http%3A//www.r-rech.ru/images/stories/rasskazi/legche.jpg&amp;mb=imgdb_preview_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586392"/>
            <a:ext cx="2667009" cy="505812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35596" y="764704"/>
            <a:ext cx="68511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Вот остановились они на дороге и думают, что лучше: соврать или правду сказать?</a:t>
            </a:r>
          </a:p>
        </p:txBody>
      </p:sp>
      <p:sp>
        <p:nvSpPr>
          <p:cNvPr id="3" name="Стрелка влево 2">
            <a:hlinkClick r:id="rId3" action="ppaction://hlinksldjump"/>
          </p:cNvPr>
          <p:cNvSpPr/>
          <p:nvPr/>
        </p:nvSpPr>
        <p:spPr>
          <a:xfrm>
            <a:off x="683568" y="527076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02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620688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По улице шли мальчик и девочка. А впереди них шла старушка. Было очень скользко. Старушка поскользнулась и упала. Мальчик бросился на помощь старушке. Кем приходилась мальчику старушка?</a:t>
            </a: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73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714356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chemeClr val="accent6">
                    <a:lumMod val="75000"/>
                  </a:schemeClr>
                </a:solidFill>
              </a:rPr>
              <a:t>Просто старушка.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683568" y="527076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  <p:pic>
        <p:nvPicPr>
          <p:cNvPr id="15362" name="Picture 2" descr="http://go4.imgsmail.ru/imgpreview?key=http%3A//doshkolnik.info/game/star2.jpg&amp;mb=imgdb_preview_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071678"/>
            <a:ext cx="3143272" cy="42479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07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go2.imgsmail.ru/imgpreview?key=http%3A//bookz.ru/authors/oseeva-valentina/sinie-li%5F960/i%5F070.jpg&amp;mb=imgdb_preview_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9992" y="548680"/>
            <a:ext cx="4225102" cy="435378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51520" y="534120"/>
            <a:ext cx="47525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Собака яростно лаяла. Прямо перед ней, прижавшись к забору, сидел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маленький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взъерошенный котёнок и жалобно мяукал. Неподалёку стояли два мальчика. Что они делали?</a:t>
            </a:r>
          </a:p>
        </p:txBody>
      </p:sp>
      <p:sp>
        <p:nvSpPr>
          <p:cNvPr id="3" name="Скругленный прямоугольник 2">
            <a:hlinkClick r:id="rId3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38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8044" y="548680"/>
            <a:ext cx="720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chemeClr val="accent1">
                    <a:lumMod val="75000"/>
                  </a:schemeClr>
                </a:solidFill>
              </a:rPr>
              <a:t>Назовите годы жизни В.А. Осеевой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0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268760"/>
            <a:ext cx="6768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Стояли и ждали, что будет.</a:t>
            </a:r>
          </a:p>
          <a:p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Ничего не делали.</a:t>
            </a: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27076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  <p:pic>
        <p:nvPicPr>
          <p:cNvPr id="13316" name="Picture 4" descr="http://go2.imgsmail.ru/imgpreview?key=http%3A//bookz.ru/authors/oseeva-valentina/sinie-li%5F960/i%5F055.jpg&amp;mb=imgdb_preview_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643182"/>
            <a:ext cx="4572032" cy="38978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02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532" y="1052736"/>
            <a:ext cx="84249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Вопрос по рассказу «Что легче?»</a:t>
            </a:r>
          </a:p>
          <a:p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Что сказали мальчики, придя домой и что им за эти было?</a:t>
            </a: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52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Первый мальчик сказал матери, что деда встретил, а дед тут как тут – в гости идёт. Узнала мать правду. За первую вину рассердилась, а за ложь вдвое. А второй мальчик как пришёл, так с порога во всём повинился. Поворчала на него тётка да и простила его.</a:t>
            </a: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428342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580" y="1412776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Дядя сел на чемодан и вынул записную книжку.</a:t>
            </a:r>
          </a:p>
          <a:p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- Ну, ребята, что кому привезти?</a:t>
            </a:r>
          </a:p>
          <a:p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Что ответили ребята.</a:t>
            </a: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53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276" y="1628800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chemeClr val="accent6">
                    <a:lumMod val="75000"/>
                  </a:schemeClr>
                </a:solidFill>
              </a:rPr>
              <a:t>- Мне куклу сказала Маша.</a:t>
            </a:r>
          </a:p>
          <a:p>
            <a:r>
              <a:rPr lang="ru-RU" sz="4800" dirty="0">
                <a:solidFill>
                  <a:schemeClr val="accent6">
                    <a:lumMod val="75000"/>
                  </a:schemeClr>
                </a:solidFill>
              </a:rPr>
              <a:t>- Тележку! Автомобиль! – кричали ребята.</a:t>
            </a: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27076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7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24744"/>
            <a:ext cx="82089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Дядя сел на чемодан и вынул записную книжку.</a:t>
            </a:r>
          </a:p>
          <a:p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- Ну, ребята, что кому привезти?</a:t>
            </a:r>
          </a:p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…, …!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– кричали ребята. Почему Петя молчал?</a:t>
            </a: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5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go4.imgsmail.ru/imgpreview?key=http%3A//bookz.ru/authors/oseeva-valentina/sinie-li%5F960/i%5F052.jpg&amp;mb=imgdb_preview_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214686"/>
            <a:ext cx="3571900" cy="338116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67544" y="1052736"/>
            <a:ext cx="82089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Один Петя молчал. У него дома весь угол был завален игрушками, и Петя никак не мог вспомнить, чего у него нет.</a:t>
            </a: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683568" y="527076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07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908720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У меня есть знакомые: Миша, Вова и их мама. Когда мама бывает на работе, я захожу проведать мальчиков.</a:t>
            </a:r>
          </a:p>
          <a:p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-Здравствуйте! – кричат мне оба. Какой вопрос они задают всегда?</a:t>
            </a:r>
          </a:p>
        </p:txBody>
      </p:sp>
    </p:spTree>
    <p:extLst>
      <p:ext uri="{BB962C8B-B14F-4D97-AF65-F5344CB8AC3E}">
        <p14:creationId xmlns:p14="http://schemas.microsoft.com/office/powerpoint/2010/main" val="86608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060848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Что вы нам принесли?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27076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28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552258"/>
            <a:ext cx="8712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accent1">
                    <a:lumMod val="75000"/>
                  </a:schemeClr>
                </a:solidFill>
              </a:rPr>
              <a:t>Какой подарок принесла знакомая Мише, Вове и их маме?</a:t>
            </a: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2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00042"/>
            <a:ext cx="65527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chemeClr val="accent6">
                    <a:lumMod val="75000"/>
                  </a:schemeClr>
                </a:solidFill>
              </a:rPr>
              <a:t>1902 - 1969</a:t>
            </a:r>
            <a:endParaRPr lang="ru-RU" sz="8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22920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  <p:pic>
        <p:nvPicPr>
          <p:cNvPr id="39938" name="Picture 2" descr="http://go4.imgsmail.ru/imgpreview?key=http%3A//litopys.net/img/thisday/Julay/05-07/Oseeva%5FV1.jpg&amp;mb=imgdb_preview_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285991"/>
            <a:ext cx="3143272" cy="40952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33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1214422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chemeClr val="accent6">
                    <a:lumMod val="75000"/>
                  </a:schemeClr>
                </a:solidFill>
              </a:rPr>
              <a:t>Носовой платок.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3568" y="527076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  <p:pic>
        <p:nvPicPr>
          <p:cNvPr id="3074" name="Picture 2" descr="http://go1.imgsmail.ru/imgpreview?key=http%3A//thismamamakesstuff.com/wp-content/uploads/2010/03/IMG%5F95961.jpg&amp;mb=imgdb_preview_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357430"/>
            <a:ext cx="4714908" cy="31368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4298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052736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>Кому решили отдать подарок, который принесла знакомая Мише, Вове и их маме и почему?</a:t>
            </a: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42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92696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Маме. Потому что ребятам не понравился подарок и он им был не нужен. </a:t>
            </a:r>
          </a:p>
          <a:p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- Кому он нужен? Он никому не нужен. Отдайте его маме.</a:t>
            </a:r>
          </a:p>
          <a:p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- Отдайте его маме, - повторил за братом Вова.</a:t>
            </a: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27076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5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620688"/>
            <a:ext cx="720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Кем проработала Валентина Осеева первые 16 лет своей трудовой деятельности</a:t>
            </a: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?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154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580" y="692696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6">
                    <a:lumMod val="75000"/>
                  </a:schemeClr>
                </a:solidFill>
              </a:rPr>
              <a:t>Воспитательницей </a:t>
            </a:r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детей-беспризорников </a:t>
            </a:r>
            <a:r>
              <a:rPr lang="ru-RU" sz="5400" dirty="0">
                <a:solidFill>
                  <a:schemeClr val="accent6">
                    <a:lumMod val="75000"/>
                  </a:schemeClr>
                </a:solidFill>
              </a:rPr>
              <a:t>и малолетних правонарушителей в детских учреждениях 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683568" y="522920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3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124744"/>
            <a:ext cx="66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Назовите </a:t>
            </a:r>
            <a:r>
              <a:rPr lang="ru-RU" sz="72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первый рассказ В.А. Осеевой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91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836712"/>
            <a:ext cx="59766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«</a:t>
            </a:r>
            <a:r>
              <a:rPr lang="ru-RU" sz="6000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Гришка», опубликованный в 1937 году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683568" y="5229200"/>
            <a:ext cx="2304256" cy="10801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 категориям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03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908720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Какая 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книга Валентины Александровны была отмечена государственной премией?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508104" y="5517232"/>
            <a:ext cx="27507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Ответ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78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на зачёт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на зачёт</Template>
  <TotalTime>331</TotalTime>
  <Words>763</Words>
  <Application>Microsoft Office PowerPoint</Application>
  <PresentationFormat>Экран (4:3)</PresentationFormat>
  <Paragraphs>137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Презентация на зачёт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Библиотекарь</dc:creator>
  <cp:lastModifiedBy>Библиотекарь</cp:lastModifiedBy>
  <cp:revision>32</cp:revision>
  <dcterms:created xsi:type="dcterms:W3CDTF">2012-12-11T15:55:20Z</dcterms:created>
  <dcterms:modified xsi:type="dcterms:W3CDTF">2012-12-16T16:30:09Z</dcterms:modified>
</cp:coreProperties>
</file>