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6" r:id="rId19"/>
    <p:sldId id="281" r:id="rId20"/>
    <p:sldId id="280" r:id="rId21"/>
    <p:sldId id="300" r:id="rId22"/>
    <p:sldId id="301" r:id="rId23"/>
    <p:sldId id="302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304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299" r:id="rId41"/>
    <p:sldId id="303" r:id="rId42"/>
    <p:sldId id="305" r:id="rId43"/>
    <p:sldId id="307" r:id="rId44"/>
    <p:sldId id="308" r:id="rId45"/>
    <p:sldId id="30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50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1%80%D0%B5%D0%B4%D0%BD%D1%8F%D1%8F_%D0%90%D1%80%D1%81%D0%B5%D0%BD%D0%B0%D0%BB%D1%8C%D0%BD%D0%B0%D1%8F_%D0%B1%D0%B0%D1%88%D0%BD%D1%8F" TargetMode="External"/><Relationship Id="rId13" Type="http://schemas.openxmlformats.org/officeDocument/2006/relationships/hyperlink" Target="http://ru.wikipedia.org/wiki/%D0%A6%D0%B0%D1%80%D1%81%D0%BA%D0%B0%D1%8F_%D0%B1%D0%B0%D1%88%D0%BD%D1%8F" TargetMode="External"/><Relationship Id="rId18" Type="http://schemas.openxmlformats.org/officeDocument/2006/relationships/hyperlink" Target="http://ru.wikipedia.org/wiki/%D0%92%D1%82%D0%BE%D1%80%D0%B0%D1%8F_%D0%91%D0%B5%D0%B7%D1%8B%D0%BC%D1%8F%D0%BD%D0%BD%D0%B0%D1%8F_%D0%B1%D0%B0%D1%88%D0%BD%D1%8F" TargetMode="External"/><Relationship Id="rId3" Type="http://schemas.openxmlformats.org/officeDocument/2006/relationships/hyperlink" Target="http://ru.wikipedia.org/wiki/%D0%91%D0%BE%D1%80%D0%BE%D0%B2%D0%B8%D1%86%D0%BA%D0%B0%D1%8F_%D0%B1%D0%B0%D1%88%D0%BD%D1%8F" TargetMode="External"/><Relationship Id="rId21" Type="http://schemas.openxmlformats.org/officeDocument/2006/relationships/hyperlink" Target="http://ru.wikipedia.org/wiki/%D0%91%D0%BB%D0%B0%D0%B3%D0%BE%D0%B2%D0%B5%D1%89%D0%B5%D0%BD%D1%81%D0%BA%D0%B0%D1%8F_%D0%B1%D0%B0%D1%88%D0%BD%D1%8F" TargetMode="External"/><Relationship Id="rId7" Type="http://schemas.openxmlformats.org/officeDocument/2006/relationships/hyperlink" Target="http://ru.wikipedia.org/wiki/%D0%9A%D1%83%D1%82%D0%B0%D1%84%D1%8C%D1%8F_%D0%B1%D0%B0%D1%88%D0%BD%D1%8F" TargetMode="External"/><Relationship Id="rId12" Type="http://schemas.openxmlformats.org/officeDocument/2006/relationships/hyperlink" Target="http://ru.wikipedia.org/wiki/%D0%A1%D0%BF%D0%B0%D1%81%D1%81%D0%BA%D0%B0%D1%8F_%D0%B1%D0%B0%D1%88%D0%BD%D1%8F" TargetMode="External"/><Relationship Id="rId17" Type="http://schemas.openxmlformats.org/officeDocument/2006/relationships/hyperlink" Target="http://ru.wikipedia.org/wiki/%D0%9F%D0%B5%D1%82%D1%80%D0%BE%D0%B2%D1%81%D0%BA%D0%B0%D1%8F_%D0%B1%D0%B0%D1%88%D0%BD%D1%8F" TargetMode="External"/><Relationship Id="rId2" Type="http://schemas.openxmlformats.org/officeDocument/2006/relationships/hyperlink" Target="http://ru.wikipedia.org/wiki/%D0%92%D0%BE%D0%B4%D0%BE%D0%B2%D0%B7%D0%B2%D0%BE%D0%B4%D0%BD%D0%B0%D1%8F_%D0%B1%D0%B0%D1%88%D0%BD%D1%8F" TargetMode="External"/><Relationship Id="rId16" Type="http://schemas.openxmlformats.org/officeDocument/2006/relationships/hyperlink" Target="http://ru.wikipedia.org/wiki/%D0%91%D0%B5%D0%BA%D0%BB%D0%B5%D0%BC%D0%B8%D1%88%D0%B5%D0%B2%D1%81%D0%BA%D0%B0%D1%8F_%D0%B1%D0%B0%D1%88%D0%BD%D1%8F" TargetMode="External"/><Relationship Id="rId20" Type="http://schemas.openxmlformats.org/officeDocument/2006/relationships/hyperlink" Target="http://ru.wikipedia.org/wiki/%D0%A2%D0%B0%D0%B9%D0%BD%D0%B8%D1%86%D0%BA%D0%B0%D1%8F_%D0%B1%D0%B0%D1%88%D0%BD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2%D1%80%D0%BE%D0%B8%D1%86%D0%BA%D0%B0%D1%8F_%D0%B1%D0%B0%D1%88%D0%BD%D1%8F" TargetMode="External"/><Relationship Id="rId11" Type="http://schemas.openxmlformats.org/officeDocument/2006/relationships/hyperlink" Target="http://ru.wikipedia.org/wiki/%D0%A1%D0%B5%D0%BD%D0%B0%D1%82%D1%81%D0%BA%D0%B0%D1%8F_%D0%B1%D0%B0%D1%88%D0%BD%D1%8F" TargetMode="External"/><Relationship Id="rId5" Type="http://schemas.openxmlformats.org/officeDocument/2006/relationships/hyperlink" Target="http://ru.wikipedia.org/wiki/%D0%9A%D0%BE%D0%BC%D0%B5%D0%BD%D0%B4%D0%B0%D0%BD%D1%82%D1%81%D0%BA%D0%B0%D1%8F_%D0%B1%D0%B0%D1%88%D0%BD%D1%8F" TargetMode="External"/><Relationship Id="rId15" Type="http://schemas.openxmlformats.org/officeDocument/2006/relationships/hyperlink" Target="http://ru.wikipedia.org/wiki/%D0%9A%D0%BE%D0%BD%D1%81%D1%82%D0%B0%D0%BD%D1%82%D0%B8%D0%BD%D0%BE-%D0%95%D0%BB%D0%B5%D0%BD%D0%B8%D0%BD%D1%81%D0%BA%D0%B0%D1%8F_%D0%B1%D0%B0%D1%88%D0%BD%D1%8F" TargetMode="External"/><Relationship Id="rId10" Type="http://schemas.openxmlformats.org/officeDocument/2006/relationships/hyperlink" Target="http://ru.wikipedia.org/wiki/%D0%9D%D0%B8%D0%BA%D0%BE%D0%BB%D1%8C%D1%81%D0%BA%D0%B0%D1%8F_%D0%B1%D0%B0%D1%88%D0%BD%D1%8F" TargetMode="External"/><Relationship Id="rId19" Type="http://schemas.openxmlformats.org/officeDocument/2006/relationships/hyperlink" Target="http://ru.wikipedia.org/wiki/%D0%9F%D0%B5%D1%80%D0%B2%D0%B0%D1%8F_%D0%91%D0%B5%D0%B7%D1%8B%D0%BC%D1%8F%D0%BD%D0%BD%D0%B0%D1%8F_%D0%B1%D0%B0%D1%88%D0%BD%D1%8F" TargetMode="External"/><Relationship Id="rId4" Type="http://schemas.openxmlformats.org/officeDocument/2006/relationships/hyperlink" Target="http://ru.wikipedia.org/wiki/%D0%9E%D1%80%D1%83%D0%B6%D0%B5%D0%B9%D0%BD%D0%B0%D1%8F_%D0%B1%D0%B0%D1%88%D0%BD%D1%8F" TargetMode="External"/><Relationship Id="rId9" Type="http://schemas.openxmlformats.org/officeDocument/2006/relationships/hyperlink" Target="http://ru.wikipedia.org/wiki/%D0%A3%D0%B3%D0%BB%D0%BE%D0%B2%D0%B0%D1%8F_%D0%90%D1%80%D1%81%D0%B5%D0%BD%D0%B0%D0%BB%D1%8C%D0%BD%D0%B0%D1%8F_%D0%B1%D0%B0%D1%88%D0%BD%D1%8F" TargetMode="External"/><Relationship Id="rId14" Type="http://schemas.openxmlformats.org/officeDocument/2006/relationships/hyperlink" Target="http://ru.wikipedia.org/wiki/%D0%9D%D0%B0%D0%B1%D0%B0%D1%82%D0%BD%D0%B0%D1%8F_%D0%B1%D0%B0%D1%88%D0%BD%D1%8F" TargetMode="External"/><Relationship Id="rId2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kremlin-izmailovo.com/Histor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youtube.com/watch?v=MaEyrRhcKA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85720" y="1600200"/>
            <a:ext cx="8429684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7100" dirty="0" smtClean="0">
                <a:solidFill>
                  <a:schemeClr val="tx2">
                    <a:lumMod val="75000"/>
                  </a:schemeClr>
                </a:solidFill>
              </a:rPr>
              <a:t>«Москва – </a:t>
            </a:r>
          </a:p>
          <a:p>
            <a:pPr marL="0" indent="0" algn="ctr">
              <a:buNone/>
            </a:pPr>
            <a:r>
              <a:rPr lang="ru-RU" sz="7100" dirty="0" err="1" smtClean="0">
                <a:solidFill>
                  <a:schemeClr val="tx2">
                    <a:lumMod val="75000"/>
                  </a:schemeClr>
                </a:solidFill>
              </a:rPr>
              <a:t>вчера,сегодня,завтра</a:t>
            </a:r>
            <a:r>
              <a:rPr lang="ru-RU" sz="71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Москва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2013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Оксана\Desktop\101806865_9kr86w0y9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3522290" cy="2641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3776552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Храм Христа Спасителя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После этого Москва полностью восстановилась, был построен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Храм Христа Спасителя в честь победы над Наполеоном в Отечественной войне 1812 года.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ксана\Desktop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4222016" cy="5660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019484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Из истории развития Москвы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 концу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XIX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века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Москве появился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трамвай.</a:t>
            </a:r>
            <a:endParaRPr lang="ru-RU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1918 году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Москва стала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столицей РСФСР. В 1922 году – СССР.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городе началось быстрое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развитие транспорта.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Так,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1924 году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Москве открылось автобусное движение,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1933 году был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запущен первый троллейбусный маршрут, а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1935 году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для пассажиров открылась первая линия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метрополитена.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1015852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Москва в годы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Великой Отечественной войны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1941 - 1945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 время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Великой Отечественной войны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Москве располагались Государственный комитет обороны 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генеральный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штаб,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было сформировано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народной ополчение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(свыше 160 тыс. чел.).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Оксана\Desktop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6872"/>
            <a:ext cx="4320480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506726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Битва за Москву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3861048"/>
            <a:ext cx="8208912" cy="222170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Зимой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1941-1942 годов произошла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знаменитая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битва под Москвой,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которой советские войска одержали первую в мире победу над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вермахтом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момента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начала Второй мировой войны.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знак столь славной и важной в стратегическом плане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победы1 мая 1945 года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была учреждена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медаль «За оборону Москвы». В 1965 году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Москве было присвоено почётное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звание «Город-Герой».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Оксана\Desktop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6"/>
            <a:ext cx="4522631" cy="2705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457669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7 ноября 1941 года –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парад на Красной площади.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Он имел огромное значение по поднятию морального духа армии и всей страны, показав всему миру,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что Москва не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сдаётся и боевой дух армии не сломлен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Многие военные подразделения после окончания парада отправились прямиком на фронт.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Оксана\Desktop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248472" cy="318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24908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Парад Победы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1945 год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24 июня 1945 года 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Красной площади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состоялся Парад Победы.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Командовал парадом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Рокоссовский,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принимал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парад Жуков.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Затем в течение 20 лет парады Победы не проводились. В дальнейшем проведение парада на Красной площади в Москве каждый год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День Победы стало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традицией.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Оксана\Desktop\Рисунок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6872"/>
            <a:ext cx="4245844" cy="2806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3073502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Терроризм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В конце 1990-х—начале 2000-х гг. город впервые столкнулся с угрозой международного терроризма.  В Москве произошло несколько террористических актов.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5362" name="Picture 2" descr="C:\Users\Оксана\Desktop\Рисунок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6672"/>
            <a:ext cx="3162548" cy="2026237"/>
          </a:xfrm>
          <a:prstGeom prst="rect">
            <a:avLst/>
          </a:prstGeom>
          <a:noFill/>
        </p:spPr>
      </p:pic>
      <p:pic>
        <p:nvPicPr>
          <p:cNvPr id="15363" name="Picture 3" descr="C:\Users\Оксана\Desktop\Рисунок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4368485" cy="3276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017242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Международные мероприятия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4138642" cy="528641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В 1980 году состоялись Олимпийский игры. В последние годы в Москве прошло много международных культурных и спортивных мероприятий. Так, в 1998 году в городе прошли Первые Всемирный юношеский игры.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В 2009 году в Москве состоялось проведение конкурса песни Евровидение 12, 14 и 16 мая в спорткомплексе «Олимпийский».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3075" name="Picture 3" descr="C:\Users\Оксана\Desktop\1279273129_ria-487264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5" y="1181757"/>
            <a:ext cx="1524427" cy="2391259"/>
          </a:xfrm>
          <a:prstGeom prst="rect">
            <a:avLst/>
          </a:prstGeom>
          <a:noFill/>
        </p:spPr>
      </p:pic>
      <p:pic>
        <p:nvPicPr>
          <p:cNvPr id="3076" name="Picture 4" descr="C:\Users\Оксана\Desktop\564a255d4ddcfee771a2d6204b0da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61048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Развитие города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002060"/>
                </a:solidFill>
              </a:rPr>
              <a:t>В наше время город переживает капитальное архитектурное</a:t>
            </a:r>
            <a:r>
              <a:rPr lang="ru-RU" u="sng" baseline="30000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преобразование. Город капитально перестраивается — строятся многоэтажные офисные здания, современная транспортная инфраструктура, жильё.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Дом «Парус»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Хадынском</a:t>
            </a:r>
            <a:r>
              <a:rPr lang="ru-RU" dirty="0" smtClean="0">
                <a:solidFill>
                  <a:srgbClr val="002060"/>
                </a:solidFill>
              </a:rPr>
              <a:t> поле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Оксана\Desktop\Рисунок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0928"/>
            <a:ext cx="4261412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Московский Кремль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210080" cy="48403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Московский Кремль - </a:t>
            </a:r>
            <a:r>
              <a:rPr lang="ru-RU" dirty="0" smtClean="0">
                <a:solidFill>
                  <a:srgbClr val="002060"/>
                </a:solidFill>
              </a:rPr>
              <a:t>древнейшая часть Москвы, главный общественно-политический, духовно-религиозный и историко-художественный комплекс города, официальная резиденция Президента Российской Федерации. Расположен на высоком левом берегу Москвы-реки </a:t>
            </a:r>
            <a:r>
              <a:rPr lang="ru-RU" dirty="0" err="1" smtClean="0">
                <a:solidFill>
                  <a:srgbClr val="002060"/>
                </a:solidFill>
              </a:rPr>
              <a:t>Боровицком</a:t>
            </a:r>
            <a:r>
              <a:rPr lang="ru-RU" dirty="0" smtClean="0">
                <a:solidFill>
                  <a:srgbClr val="002060"/>
                </a:solidFill>
              </a:rPr>
              <a:t> холме, при впадении в неё р.  </a:t>
            </a:r>
            <a:r>
              <a:rPr lang="ru-RU" dirty="0" err="1" smtClean="0">
                <a:solidFill>
                  <a:srgbClr val="002060"/>
                </a:solidFill>
              </a:rPr>
              <a:t>Неглинной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Красная площад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096852"/>
            <a:ext cx="4474840" cy="3356130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Содержание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8596" y="357166"/>
            <a:ext cx="8286808" cy="6286544"/>
          </a:xfrm>
          <a:prstGeom prst="horizontalScrol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Основание Москвы.</a:t>
            </a:r>
          </a:p>
          <a:p>
            <a:r>
              <a:rPr lang="ru-RU" dirty="0" smtClean="0"/>
              <a:t>Древний Кремль</a:t>
            </a:r>
          </a:p>
          <a:p>
            <a:r>
              <a:rPr lang="ru-RU" dirty="0" smtClean="0"/>
              <a:t>Москва белокаменная</a:t>
            </a:r>
          </a:p>
          <a:p>
            <a:r>
              <a:rPr lang="ru-RU" dirty="0" smtClean="0"/>
              <a:t>Современный стены Московского Кремля</a:t>
            </a:r>
          </a:p>
          <a:p>
            <a:r>
              <a:rPr lang="ru-RU" dirty="0" smtClean="0"/>
              <a:t>Первое нападение на Москву</a:t>
            </a:r>
          </a:p>
          <a:p>
            <a:r>
              <a:rPr lang="ru-RU" dirty="0" smtClean="0"/>
              <a:t>Москва во времена Отечественной войны 1812 года</a:t>
            </a:r>
          </a:p>
          <a:p>
            <a:r>
              <a:rPr lang="ru-RU" dirty="0" smtClean="0"/>
              <a:t>Храм Христа Спасителя – памятник  в честь победы над французам</a:t>
            </a:r>
          </a:p>
          <a:p>
            <a:r>
              <a:rPr lang="ru-RU" dirty="0" smtClean="0"/>
              <a:t>Развитие транспорта Москвы</a:t>
            </a:r>
          </a:p>
          <a:p>
            <a:r>
              <a:rPr lang="ru-RU" dirty="0" smtClean="0"/>
              <a:t>Москва в годы ВОВ 1941-1945</a:t>
            </a:r>
          </a:p>
          <a:p>
            <a:r>
              <a:rPr lang="ru-RU" dirty="0" smtClean="0"/>
              <a:t>Битва за Москву</a:t>
            </a:r>
          </a:p>
          <a:p>
            <a:r>
              <a:rPr lang="ru-RU" dirty="0" smtClean="0"/>
              <a:t>Парад в 1941 году</a:t>
            </a:r>
          </a:p>
          <a:p>
            <a:r>
              <a:rPr lang="ru-RU" dirty="0" smtClean="0"/>
              <a:t>Парад Победы в 1945 году</a:t>
            </a:r>
          </a:p>
          <a:p>
            <a:r>
              <a:rPr lang="ru-RU" dirty="0" smtClean="0"/>
              <a:t>Салют Победы</a:t>
            </a:r>
          </a:p>
          <a:p>
            <a:r>
              <a:rPr lang="ru-RU" dirty="0" smtClean="0"/>
              <a:t>Достопримечательности Московского Кремля</a:t>
            </a:r>
          </a:p>
          <a:p>
            <a:r>
              <a:rPr lang="ru-RU" dirty="0" smtClean="0"/>
              <a:t>Достопримечательности Москвы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Башни Московского Кремля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4286256"/>
            <a:ext cx="8186766" cy="183990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20 башен (</a:t>
            </a:r>
            <a:r>
              <a:rPr lang="ru-RU" u="sng" dirty="0" err="1" smtClean="0">
                <a:solidFill>
                  <a:srgbClr val="002060"/>
                </a:solidFill>
                <a:hlinkClick r:id="rId2" tooltip="Водовзводная башня"/>
              </a:rPr>
              <a:t>Водовзводная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err="1" smtClean="0">
                <a:solidFill>
                  <a:srgbClr val="002060"/>
                </a:solidFill>
                <a:hlinkClick r:id="rId3" tooltip="Боровицкая башня"/>
              </a:rPr>
              <a:t>Боровицкая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smtClean="0">
                <a:solidFill>
                  <a:srgbClr val="002060"/>
                </a:solidFill>
                <a:hlinkClick r:id="rId4" tooltip="Оружейная башня"/>
              </a:rPr>
              <a:t>Оружейная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smtClean="0">
                <a:solidFill>
                  <a:srgbClr val="002060"/>
                </a:solidFill>
                <a:hlinkClick r:id="rId5" tooltip="Комендантская башня"/>
              </a:rPr>
              <a:t>Комендантская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smtClean="0">
                <a:solidFill>
                  <a:srgbClr val="002060"/>
                </a:solidFill>
                <a:hlinkClick r:id="rId6" tooltip="Троицкая башня"/>
              </a:rPr>
              <a:t>Троицкая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smtClean="0">
                <a:solidFill>
                  <a:srgbClr val="002060"/>
                </a:solidFill>
                <a:hlinkClick r:id="rId7" tooltip="Кутафья башня"/>
              </a:rPr>
              <a:t>Кутафья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smtClean="0">
                <a:solidFill>
                  <a:srgbClr val="002060"/>
                </a:solidFill>
                <a:hlinkClick r:id="rId8" tooltip="Средняя Арсенальная башня"/>
              </a:rPr>
              <a:t>Средняя Арсенальная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smtClean="0">
                <a:solidFill>
                  <a:srgbClr val="002060"/>
                </a:solidFill>
                <a:hlinkClick r:id="rId9" tooltip="Угловая Арсенальная башня"/>
              </a:rPr>
              <a:t>Угловая Арсенальная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smtClean="0">
                <a:solidFill>
                  <a:srgbClr val="002060"/>
                </a:solidFill>
                <a:hlinkClick r:id="rId10" tooltip="Никольская башня"/>
              </a:rPr>
              <a:t>Никольская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smtClean="0">
                <a:solidFill>
                  <a:srgbClr val="002060"/>
                </a:solidFill>
                <a:hlinkClick r:id="rId11" tooltip="Сенатская башня"/>
              </a:rPr>
              <a:t>Сенатская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smtClean="0">
                <a:solidFill>
                  <a:srgbClr val="002060"/>
                </a:solidFill>
                <a:hlinkClick r:id="rId12" tooltip="Спасская башня"/>
              </a:rPr>
              <a:t>Спасская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smtClean="0">
                <a:solidFill>
                  <a:srgbClr val="002060"/>
                </a:solidFill>
                <a:hlinkClick r:id="rId13" tooltip="Царская башня"/>
              </a:rPr>
              <a:t>Царская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smtClean="0">
                <a:solidFill>
                  <a:srgbClr val="002060"/>
                </a:solidFill>
                <a:hlinkClick r:id="rId14" tooltip="Набатная башня"/>
              </a:rPr>
              <a:t>Набатная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err="1" smtClean="0">
                <a:solidFill>
                  <a:srgbClr val="002060"/>
                </a:solidFill>
                <a:hlinkClick r:id="rId15" tooltip="Константино-Еленинская башня"/>
              </a:rPr>
              <a:t>Константино-Еленинская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err="1" smtClean="0">
                <a:solidFill>
                  <a:srgbClr val="002060"/>
                </a:solidFill>
                <a:hlinkClick r:id="rId16" tooltip="Беклемишевская башня"/>
              </a:rPr>
              <a:t>Беклемишевская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smtClean="0">
                <a:solidFill>
                  <a:srgbClr val="002060"/>
                </a:solidFill>
                <a:hlinkClick r:id="rId17" tooltip="Петровская башня"/>
              </a:rPr>
              <a:t>Петровская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smtClean="0">
                <a:solidFill>
                  <a:srgbClr val="002060"/>
                </a:solidFill>
                <a:hlinkClick r:id="rId18" tooltip="Вторая Безымянная башня"/>
              </a:rPr>
              <a:t>Вторая Безымянная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smtClean="0">
                <a:solidFill>
                  <a:srgbClr val="002060"/>
                </a:solidFill>
                <a:hlinkClick r:id="rId19" tooltip="Первая Безымянная башня"/>
              </a:rPr>
              <a:t>Первая Безымянная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err="1" smtClean="0">
                <a:solidFill>
                  <a:srgbClr val="002060"/>
                </a:solidFill>
                <a:hlinkClick r:id="rId20" tooltip="Тайницкая башня"/>
              </a:rPr>
              <a:t>Тайницкая</a:t>
            </a:r>
            <a:r>
              <a:rPr lang="ru-RU" dirty="0" smtClean="0">
                <a:solidFill>
                  <a:srgbClr val="002060"/>
                </a:solidFill>
              </a:rPr>
              <a:t> | </a:t>
            </a:r>
            <a:r>
              <a:rPr lang="ru-RU" u="sng" dirty="0" smtClean="0">
                <a:solidFill>
                  <a:srgbClr val="002060"/>
                </a:solidFill>
                <a:hlinkClick r:id="rId21" tooltip="Благовещенская башня"/>
              </a:rPr>
              <a:t>Благовещенская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Башни кремля.jpg"/>
          <p:cNvPicPr>
            <a:picLocks noGrp="1" noChangeAspect="1"/>
          </p:cNvPicPr>
          <p:nvPr>
            <p:ph sz="half" idx="2"/>
          </p:nvPr>
        </p:nvPicPr>
        <p:blipFill>
          <a:blip r:embed="rId22" cstate="print"/>
          <a:stretch>
            <a:fillRect/>
          </a:stretch>
        </p:blipFill>
        <p:spPr>
          <a:xfrm>
            <a:off x="2714612" y="1142984"/>
            <a:ext cx="4184225" cy="2928958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Успенский	 собор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Успенский соб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268759"/>
            <a:ext cx="4016901" cy="535586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Царь-пушка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Оксана\Desktop\Рисунок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066781" cy="53000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Царь - колокол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Оксана\Desktop\Рисунок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104456" cy="53260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Старый Арбат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Оксана\Desktop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7081056" cy="53090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Дом Правительства РФ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Оксана\Desktop\Рисунок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150844" cy="53637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Центральная библиотека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им. В.И. Ленина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Оксана\Desktop\Рисунок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141550" cy="498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Большой театр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Оксана\Desktop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7110487" cy="51890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Московский зоопарк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Оксана\Desktop\Рисунок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344816" cy="55086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2961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Измайловский	Кремль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</p:txBody>
      </p:sp>
      <p:pic>
        <p:nvPicPr>
          <p:cNvPr id="25602" name="Picture 2" descr="C:\Users\Оксана\Desktop\Рисунок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173152" cy="53481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Основание Москвы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Появление названия города, как и названий многих городов мира, связано с именем реки Москвы, которая носила это имя задолго до появления поселения. </a:t>
            </a:r>
          </a:p>
          <a:p>
            <a:r>
              <a:rPr lang="ru-RU" dirty="0">
                <a:solidFill>
                  <a:srgbClr val="002060"/>
                </a:solidFill>
              </a:rPr>
              <a:t>Река </a:t>
            </a:r>
            <a:r>
              <a:rPr lang="ru-RU" dirty="0" smtClean="0">
                <a:solidFill>
                  <a:srgbClr val="002060"/>
                </a:solidFill>
              </a:rPr>
              <a:t>Москва представляла </a:t>
            </a:r>
            <a:r>
              <a:rPr lang="ru-RU" dirty="0">
                <a:solidFill>
                  <a:srgbClr val="002060"/>
                </a:solidFill>
              </a:rPr>
              <a:t>собой связующее звено между важными торговыми путями.</a:t>
            </a:r>
          </a:p>
          <a:p>
            <a:r>
              <a:rPr lang="ru-RU" dirty="0">
                <a:solidFill>
                  <a:srgbClr val="002060"/>
                </a:solidFill>
              </a:rPr>
              <a:t>Первым достоверным летописным упоминанием о Москве считается указание </a:t>
            </a:r>
            <a:r>
              <a:rPr lang="ru-RU" dirty="0" err="1" smtClean="0">
                <a:solidFill>
                  <a:srgbClr val="002060"/>
                </a:solidFill>
              </a:rPr>
              <a:t>Ипатьевской</a:t>
            </a:r>
            <a:r>
              <a:rPr lang="ru-RU" dirty="0" smtClean="0">
                <a:solidFill>
                  <a:srgbClr val="002060"/>
                </a:solidFill>
              </a:rPr>
              <a:t> летописи </a:t>
            </a:r>
            <a:r>
              <a:rPr lang="ru-RU" dirty="0">
                <a:solidFill>
                  <a:srgbClr val="002060"/>
                </a:solidFill>
              </a:rPr>
              <a:t>на субботу 4 апреля </a:t>
            </a:r>
            <a:r>
              <a:rPr lang="ru-RU" dirty="0" smtClean="0">
                <a:solidFill>
                  <a:srgbClr val="002060"/>
                </a:solidFill>
              </a:rPr>
              <a:t>1147 года, </a:t>
            </a:r>
            <a:r>
              <a:rPr lang="ru-RU" dirty="0">
                <a:solidFill>
                  <a:srgbClr val="002060"/>
                </a:solidFill>
              </a:rPr>
              <a:t>когда </a:t>
            </a:r>
            <a:r>
              <a:rPr lang="ru-RU" dirty="0" smtClean="0">
                <a:solidFill>
                  <a:srgbClr val="002060"/>
                </a:solidFill>
              </a:rPr>
              <a:t>ростово-суздальский князь Юрий Долгорукий принимал </a:t>
            </a:r>
            <a:r>
              <a:rPr lang="ru-RU" dirty="0">
                <a:solidFill>
                  <a:srgbClr val="002060"/>
                </a:solidFill>
              </a:rPr>
              <a:t>в городке под названием </a:t>
            </a:r>
            <a:r>
              <a:rPr lang="ru-RU" dirty="0" err="1">
                <a:solidFill>
                  <a:srgbClr val="002060"/>
                </a:solidFill>
              </a:rPr>
              <a:t>Москов</a:t>
            </a:r>
            <a:r>
              <a:rPr lang="ru-RU" dirty="0">
                <a:solidFill>
                  <a:srgbClr val="002060"/>
                </a:solidFill>
              </a:rPr>
              <a:t> своих друзей и союзников.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237588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Музей-заповедник «Коломенское»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Дворец царя Алексея Михайловича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оломенско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488832" cy="4985423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Музей заповедник  «Царицыно»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Оксана\Desktop\Рисунок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02203" cy="53228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Кинотеатр «Художественный»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Ктнотеат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427168" cy="532890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МГУ им. М.В. Ломоносова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Оксана\Desktop\Рисунок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6461857" cy="54004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Московский международный деловой центр «</a:t>
            </a:r>
            <a:r>
              <a:rPr lang="ru-RU" sz="4000" b="1" dirty="0" smtClean="0">
                <a:solidFill>
                  <a:srgbClr val="002060"/>
                </a:solidFill>
              </a:rPr>
              <a:t>Москва</a:t>
            </a:r>
            <a:r>
              <a:rPr lang="ru-RU" sz="4000" dirty="0" smtClean="0">
                <a:solidFill>
                  <a:srgbClr val="002060"/>
                </a:solidFill>
              </a:rPr>
              <a:t>-</a:t>
            </a:r>
            <a:r>
              <a:rPr lang="ru-RU" sz="4000" b="1" dirty="0" smtClean="0">
                <a:solidFill>
                  <a:srgbClr val="002060"/>
                </a:solidFill>
              </a:rPr>
              <a:t>Сити</a:t>
            </a:r>
            <a:r>
              <a:rPr lang="ru-RU" sz="4000" dirty="0" smtClean="0">
                <a:solidFill>
                  <a:srgbClr val="002060"/>
                </a:solidFill>
              </a:rPr>
              <a:t>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Оксана\Desktop\Рисунок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038199" cy="50106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Новодевичий монастырь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9" name="Picture 3" descr="C:\Users\Оксана\Desktop\Рисунок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03095" cy="52744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Парк культуры и отдыха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им. М. Горького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Парк Горьког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720746" cy="50405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Тверская улица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Тверска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669328" cy="544522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Детский музыкальный театр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им. Н. </a:t>
            </a:r>
            <a:r>
              <a:rPr lang="ru-RU" dirty="0" err="1" smtClean="0">
                <a:solidFill>
                  <a:srgbClr val="002060"/>
                </a:solidFill>
              </a:rPr>
              <a:t>Сац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Театр Сац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8238813" cy="463204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Третьяковская галерея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Оксана\Desktop\nfJN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073230" cy="52575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Князь Юрий Долгорукий –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основатель Москвы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Оксана\Desktop\6708efd05e7a5f84a61ae22799952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3168352" cy="5161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617307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Фонтан «Дружбы народов» на ВВЦ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Оксана\Desktop\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416824" cy="49997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Московский цирк на Вернадском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Оксана\Desktop\940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28154" cy="4628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Храм Христа Спасителя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Оксана\Desktop\Рисунок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6912768" cy="53393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Детские рисунки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«Московский Кремль»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Оксана\Desktop\Анастасия_Фирсова_6_л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482205" cy="179121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C:\Users\Оксана\Desktop\Рисунок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132856"/>
            <a:ext cx="3200400" cy="4267200"/>
          </a:xfrm>
          <a:prstGeom prst="rect">
            <a:avLst/>
          </a:prstGeom>
          <a:noFill/>
        </p:spPr>
      </p:pic>
      <p:pic>
        <p:nvPicPr>
          <p:cNvPr id="34819" name="Picture 3" descr="C:\Users\Оксана\Desktop\Рисунок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3621906" cy="51998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Создай свой рисунок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003kreml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5450904" cy="5069341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Песня о Москве </a:t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>(исполнитель Олег </a:t>
            </a:r>
            <a:r>
              <a:rPr lang="ru-RU" dirty="0" err="1" smtClean="0">
                <a:hlinkClick r:id="rId2"/>
              </a:rPr>
              <a:t>Газманов</a:t>
            </a:r>
            <a:r>
              <a:rPr lang="ru-RU" dirty="0" smtClean="0">
                <a:hlinkClick r:id="rId2"/>
              </a:rPr>
              <a:t>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Оксана\Desktop\Рисунок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7137648" cy="4859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Древний Кремль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4293096"/>
            <a:ext cx="7560840" cy="19050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1156 году Андрей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Боголюбский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поставил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здесь по указанию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Юрия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новую деревянную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крепость на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Боровицком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холме.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ксан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4319860" cy="2981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419971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Москва белокаменная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77072"/>
            <a:ext cx="8147248" cy="20490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1367 году,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при великом князе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Дмитрии Донском,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деревянные стены Кремля заменяются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стенами и башнями из местного белого камня.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ксана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1124744"/>
            <a:ext cx="4680520" cy="2998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599753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Современные стены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Московского Кремля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293096"/>
            <a:ext cx="8003232" cy="2232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 второй половине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XV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века,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Иване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III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Великом,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Московский Кремль перестраивается под руководством итальянских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зодчих. 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качестве основного материала для строительства был выбран обожженный кирпич.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ксана\Desktop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243371" cy="2861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011204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Первое нападение на Москву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Владимир был правителем Москвы до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1238 года,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когда во время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монголо-татарского нашествия на Русь,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Москва испытала первое нападение внешнего врага, была разграблена и сожжена, а сам князь взят в плен и позже убит под стенами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Владимира..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ксана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4022700" cy="4825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053752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Отечественная война 1812 году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97152"/>
            <a:ext cx="8219256" cy="13290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 время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Отечественной войны 1812 года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Москва была занята французами и сильно пострадала от пожара.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ксана\Desktop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76829"/>
            <a:ext cx="4608512" cy="3662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862944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831</Words>
  <Application>Microsoft Office PowerPoint</Application>
  <PresentationFormat>Экран (4:3)</PresentationFormat>
  <Paragraphs>100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     </vt:lpstr>
      <vt:lpstr>Содержание</vt:lpstr>
      <vt:lpstr>Основание Москвы</vt:lpstr>
      <vt:lpstr>Князь Юрий Долгорукий –  основатель Москвы</vt:lpstr>
      <vt:lpstr>Древний Кремль</vt:lpstr>
      <vt:lpstr>Москва белокаменная</vt:lpstr>
      <vt:lpstr>Современные стены  Московского Кремля</vt:lpstr>
      <vt:lpstr>Первое нападение на Москву</vt:lpstr>
      <vt:lpstr>Отечественная война 1812 году</vt:lpstr>
      <vt:lpstr>Храм Христа Спасителя </vt:lpstr>
      <vt:lpstr>Из истории развития Москвы</vt:lpstr>
      <vt:lpstr>Москва в годы  Великой Отечественной войны 1941 - 1945</vt:lpstr>
      <vt:lpstr>Битва за Москву</vt:lpstr>
      <vt:lpstr>7 ноября 1941 года –  парад на Красной площади.</vt:lpstr>
      <vt:lpstr>Парад Победы 1945 год</vt:lpstr>
      <vt:lpstr>Терроризм</vt:lpstr>
      <vt:lpstr>Международные мероприятия</vt:lpstr>
      <vt:lpstr>Развитие города</vt:lpstr>
      <vt:lpstr>Московский Кремль</vt:lpstr>
      <vt:lpstr>Башни Московского Кремля</vt:lpstr>
      <vt:lpstr>Успенский  собор</vt:lpstr>
      <vt:lpstr>Царь-пушка</vt:lpstr>
      <vt:lpstr>Царь - колокол</vt:lpstr>
      <vt:lpstr>Старый Арбат</vt:lpstr>
      <vt:lpstr>Дом Правительства РФ</vt:lpstr>
      <vt:lpstr>Центральная библиотека  им. В.И. Ленина</vt:lpstr>
      <vt:lpstr>Большой театр</vt:lpstr>
      <vt:lpstr>Московский зоопарк</vt:lpstr>
      <vt:lpstr>Измайловский Кремль</vt:lpstr>
      <vt:lpstr>Музей-заповедник «Коломенское» Дворец царя Алексея Михайловича</vt:lpstr>
      <vt:lpstr>Музей заповедник  «Царицыно»</vt:lpstr>
      <vt:lpstr>Кинотеатр «Художественный»</vt:lpstr>
      <vt:lpstr>МГУ им. М.В. Ломоносова</vt:lpstr>
      <vt:lpstr>Московский международный деловой центр «Москва-Сити»</vt:lpstr>
      <vt:lpstr>Новодевичий монастырь</vt:lpstr>
      <vt:lpstr>Парк культуры и отдыха  им. М. Горького</vt:lpstr>
      <vt:lpstr>Тверская улица</vt:lpstr>
      <vt:lpstr>Детский музыкальный театр  им. Н. Сац</vt:lpstr>
      <vt:lpstr>Третьяковская галерея</vt:lpstr>
      <vt:lpstr>Фонтан «Дружбы народов» на ВВЦ</vt:lpstr>
      <vt:lpstr>Московский цирк на Вернадском</vt:lpstr>
      <vt:lpstr>Храм Христа Спасителя</vt:lpstr>
      <vt:lpstr>Детские рисунки «Московский Кремль»</vt:lpstr>
      <vt:lpstr>Создай свой рисунок</vt:lpstr>
      <vt:lpstr>Песня о Москве  (исполнитель Олег Газманов)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Знаний</dc:title>
  <dc:creator>Anbaron</dc:creator>
  <cp:lastModifiedBy>Данилова</cp:lastModifiedBy>
  <cp:revision>46</cp:revision>
  <dcterms:created xsi:type="dcterms:W3CDTF">2013-08-09T15:32:45Z</dcterms:created>
  <dcterms:modified xsi:type="dcterms:W3CDTF">2013-08-30T16:45:11Z</dcterms:modified>
</cp:coreProperties>
</file>