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2" r:id="rId7"/>
    <p:sldId id="265" r:id="rId8"/>
    <p:sldId id="270" r:id="rId9"/>
    <p:sldId id="261" r:id="rId10"/>
    <p:sldId id="260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4690" autoAdjust="0"/>
  </p:normalViewPr>
  <p:slideViewPr>
    <p:cSldViewPr>
      <p:cViewPr>
        <p:scale>
          <a:sx n="50" d="100"/>
          <a:sy n="50" d="100"/>
        </p:scale>
        <p:origin x="-115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8DE53-F99E-4B1B-BD88-71B352AE7848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98AD-44C4-49A0-9043-22674AE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angara.net/photo/pict/3127?album=1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gara.net/photo/pict/2588?album=122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hyperlink" Target="http://angara.net/photo/pict/2788?album=122" TargetMode="External"/><Relationship Id="rId9" Type="http://schemas.openxmlformats.org/officeDocument/2006/relationships/hyperlink" Target="http://angara.net/photo/pict/3515?album=12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kal.ru/" TargetMode="External"/><Relationship Id="rId7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gara.net/photo/album/122" TargetMode="External"/><Relationship Id="rId5" Type="http://schemas.openxmlformats.org/officeDocument/2006/relationships/hyperlink" Target="http://www.spacedigest.com.ru/index.php/Russian+Federation?l_id=5" TargetMode="External"/><Relationship Id="rId4" Type="http://schemas.openxmlformats.org/officeDocument/2006/relationships/hyperlink" Target="http://ru.wikipedia.org/wiki/%D0%91%D0%B0%D0%B9%D0%BA%D0%B0%D0%B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10" y="2857496"/>
            <a:ext cx="39290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ГОУ СОШ № 594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Санкт- Петербург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Презентация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Ученицы  4в класса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Редькиной  Дарьи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Учитель: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Щеколдина Марина Ивановна</a:t>
            </a:r>
            <a:endParaRPr lang="en-US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85794"/>
            <a:ext cx="60722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Озеро Байкал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642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и ответы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857250"/>
          <a:ext cx="8858250" cy="6000750"/>
        </p:xfrm>
        <a:graphic>
          <a:graphicData uri="http://schemas.openxmlformats.org/presentationml/2006/ole">
            <p:oleObj spid="_x0000_s3074" name="Документ" r:id="rId3" imgW="6721560" imgH="4556520" progId="Word.Document.8">
              <p:embed/>
            </p:oleObj>
          </a:graphicData>
        </a:graphic>
      </p:graphicFrame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7858148" y="21429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данным Лимнологического института, в Байкале водится 2630 видов и разновидностей растений и животных, 2/3 которых обитают только в этом водоёме, т. е. являются </a:t>
            </a:r>
            <a:r>
              <a:rPr lang="ru-RU" dirty="0" smtClean="0">
                <a:solidFill>
                  <a:srgbClr val="FF0000"/>
                </a:solidFill>
              </a:rPr>
              <a:t>эндемиками</a:t>
            </a:r>
            <a:r>
              <a:rPr lang="ru-RU" dirty="0" smtClean="0"/>
              <a:t>. Такое обилие живых организмов объясняется большим содержанием кислорода во всей толще байкальской воды.</a:t>
            </a:r>
          </a:p>
          <a:p>
            <a:r>
              <a:rPr lang="ru-RU" dirty="0" smtClean="0"/>
              <a:t>Наиболее интересна в Байкале живородящая рыба голомянка, тело которой содержит до 30 % жира. Она удивляет биологов ежедневными кормовыми миграциями из глубин на мелководье. Из рыб в Байкале водятся омуль, хариус, сиг, осётр, налим, таймень, щука и другие. Байкал уникален среди озёр тем, что на большой глубине здесь произрастают пресноводные губки.</a:t>
            </a:r>
          </a:p>
          <a:p>
            <a:r>
              <a:rPr lang="ru-RU" dirty="0" smtClean="0">
                <a:hlinkClick r:id="rId2" action="ppaction://hlinksldjump"/>
              </a:rPr>
              <a:t>Птицы Байкала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Соболь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Нерпа (байкальский тюлень)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Растительный и животный мир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Улыбающееся лицо 5">
            <a:hlinkClick r:id="rId5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40"/>
            <a:ext cx="857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Байкале водится 236 видов птиц, из них 29 водоплавающих, главным образом различные виды уток, стаи которых часто встречаются во время плавания по Байкалу. На скалистых островах Байкала в большом количестве селятся чайки. В открытом Байкале часто встречается баклан. Особенно много птиц в дельтах рек и на мелководных заливах. Реже на берегах Байкала можно встретить гусей, лебедей-крикунов. Кое-где встречается серая цапля и чернозобая гагара. В Прибайкалье обитает 7 видов орлов и подобных им птиц.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000108"/>
            <a:ext cx="5556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Птицы Байкала</a:t>
            </a:r>
            <a:endParaRPr lang="ru-RU" sz="54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Улыбающееся лицо 5">
            <a:hlinkClick r:id="rId2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Соболь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86776" cy="285752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err="1" smtClean="0"/>
              <a:t>Со́боль</a:t>
            </a:r>
            <a:r>
              <a:rPr lang="ru-RU" sz="2400" dirty="0" smtClean="0"/>
              <a:t> — пушной зверёк семейства куньих, родина которого — леса и горы Восточной Сибири.</a:t>
            </a:r>
          </a:p>
          <a:p>
            <a:r>
              <a:rPr lang="ru-RU" sz="2400" dirty="0" smtClean="0"/>
              <a:t>В настоящее время соболь встречается по всей таёжной части России от Урала до побережья Тихого океана. Длина тела соболя — до 56 см, хвоста — до 20 см. Наибольшую активность проявляет утром и вечером. Как правило, обитает в кедрачах, в верховьях горных рек, близко к земле — в зарослях стланика, среди каменных россыпей, изредка поднимается в кроны деревьев.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864396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7786710" y="21429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Байкальская нерпа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256"/>
            <a:ext cx="9001156" cy="25717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Байка́льская</a:t>
            </a:r>
            <a:r>
              <a:rPr lang="ru-RU" b="1" dirty="0" smtClean="0"/>
              <a:t> </a:t>
            </a:r>
            <a:r>
              <a:rPr lang="ru-RU" b="1" dirty="0" err="1" smtClean="0"/>
              <a:t>не́рпа</a:t>
            </a:r>
            <a:r>
              <a:rPr lang="ru-RU" dirty="0" smtClean="0"/>
              <a:t> (лат. </a:t>
            </a:r>
            <a:r>
              <a:rPr lang="ru-RU" i="1" dirty="0" err="1" smtClean="0"/>
              <a:t>Pusa</a:t>
            </a:r>
            <a:r>
              <a:rPr lang="ru-RU" i="1" dirty="0" smtClean="0"/>
              <a:t> </a:t>
            </a:r>
            <a:r>
              <a:rPr lang="ru-RU" i="1" dirty="0" err="1" smtClean="0"/>
              <a:t>sibirica</a:t>
            </a:r>
            <a:r>
              <a:rPr lang="ru-RU" dirty="0" smtClean="0"/>
              <a:t>)— единственный в мире вид тюленя, который живёт в пресной воде. Обитает в озере Байкал, особенно широко в северной и средней его частях. Размеры самцов достигают длины 1,8 м и массы 130—150 кг; самки по размерам меньше; могут дожить до 55 лет. Детёнышей нерпа рождает на берегу, в снежном логове. Большая часть нерп рождается в середине марта. Детёныши имеют мех белого цвета, что позволяет им в первые недели жизни быть незаметными на снегу.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072462" y="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Referats\Байкал\Байкал_1\02fos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143404" cy="30003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728" y="0"/>
            <a:ext cx="6485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Фотографии озера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7" descr="F:\Referats\Байкал\Байкал_1\29fos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286280" cy="3714776"/>
          </a:xfrm>
          <a:prstGeom prst="rect">
            <a:avLst/>
          </a:prstGeom>
          <a:noFill/>
        </p:spPr>
      </p:pic>
      <p:pic>
        <p:nvPicPr>
          <p:cNvPr id="5" name="Picture 10" descr="F:\Referats\Байкал\Байкал_1\28fos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786059"/>
            <a:ext cx="42196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лыбающееся лицо 5">
            <a:hlinkClick r:id="rId5" action="ppaction://hlinksldjump"/>
          </p:cNvPr>
          <p:cNvSpPr/>
          <p:nvPr/>
        </p:nvSpPr>
        <p:spPr>
          <a:xfrm>
            <a:off x="7929586" y="42860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Referats\Байкал\Байкал_2\sayan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5600"/>
            <a:ext cx="4038600" cy="26924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3810005" cy="28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79612"/>
            <a:ext cx="4214842" cy="28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9" y="857232"/>
            <a:ext cx="3429003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gara.net/image/3127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7" y="0"/>
            <a:ext cx="3524243" cy="2500306"/>
          </a:xfrm>
          <a:prstGeom prst="rect">
            <a:avLst/>
          </a:prstGeom>
          <a:noFill/>
        </p:spPr>
      </p:pic>
      <p:pic>
        <p:nvPicPr>
          <p:cNvPr id="12292" name="Picture 4" descr="http://angara.net/image/2788_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86148" cy="2464611"/>
          </a:xfrm>
          <a:prstGeom prst="rect">
            <a:avLst/>
          </a:prstGeom>
          <a:noFill/>
        </p:spPr>
      </p:pic>
      <p:pic>
        <p:nvPicPr>
          <p:cNvPr id="12294" name="Picture 6" descr="http://angara.net/image/2588_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38" y="4232653"/>
            <a:ext cx="3500462" cy="2625347"/>
          </a:xfrm>
          <a:prstGeom prst="rect">
            <a:avLst/>
          </a:prstGeom>
          <a:noFill/>
        </p:spPr>
      </p:pic>
      <p:pic>
        <p:nvPicPr>
          <p:cNvPr id="12296" name="Picture 8" descr="http://angara.net/image/23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0547"/>
            <a:ext cx="3704545" cy="2357453"/>
          </a:xfrm>
          <a:prstGeom prst="rect">
            <a:avLst/>
          </a:prstGeom>
          <a:noFill/>
        </p:spPr>
      </p:pic>
      <p:pic>
        <p:nvPicPr>
          <p:cNvPr id="12298" name="Picture 10" descr="http://angara.net/image/3515_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2214554"/>
            <a:ext cx="3572785" cy="23669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16" cy="22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307183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071802" cy="24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28599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86322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0"/>
            <a:ext cx="2928958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071546"/>
            <a:ext cx="2542002" cy="354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5" y="4786322"/>
            <a:ext cx="276223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2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28794" y="1000108"/>
            <a:ext cx="41635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2285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http://www.baikal.ru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7181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http://ru.wikipedia.org/wiki/%D0%91%D0%B0%D0%B9%D0%BA%D0%B0%D0%BB#.D0.94.D0.BE.D1.81.D1.82.D0.BE.D0.BF.D1.80.D0.B8.D0.BC.D0.B5.D1.87.D0.B0.D1.82.D0.B5.D0.BB.D1.8C.D0.BD.D0.BE.D1.81.D1.82.D0.B8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5"/>
              </a:rPr>
              <a:t>http://www.spacedigest.com.ru/index.php/Russian+Federation?l_id=5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500306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Галазий</a:t>
            </a:r>
            <a:r>
              <a:rPr lang="ru-RU" dirty="0" smtClean="0">
                <a:solidFill>
                  <a:srgbClr val="FF0000"/>
                </a:solidFill>
              </a:rPr>
              <a:t> Г. И. Байкал. — Иркутск: </a:t>
            </a:r>
            <a:r>
              <a:rPr lang="ru-RU" dirty="0" err="1" smtClean="0">
                <a:solidFill>
                  <a:srgbClr val="FF0000"/>
                </a:solidFill>
              </a:rPr>
              <a:t>Вост.-Сиб</a:t>
            </a:r>
            <a:r>
              <a:rPr lang="ru-RU" dirty="0" smtClean="0">
                <a:solidFill>
                  <a:srgbClr val="FF0000"/>
                </a:solidFill>
              </a:rPr>
              <a:t>. кн. изд-во 1979.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286124"/>
            <a:ext cx="3708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http://angara.net/photo/album/122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Улыбающееся лицо 8">
            <a:hlinkClick r:id="rId7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Этой презентацией хочу рассказать про озеро Байкал. Про его легенду с рекой Ангарой. Про его не вероятную чистую воду и так я начинаю…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785794"/>
            <a:ext cx="2124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358214" cy="2357454"/>
          </a:xfrm>
        </p:spPr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Презентация выполнена  ученицей ГОУ №594</a:t>
            </a:r>
            <a:br>
              <a:rPr lang="ru-RU" sz="32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2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Санкт-Петербурга      Редькиной  Дарьей     </a:t>
            </a:r>
            <a:br>
              <a:rPr lang="ru-RU" sz="32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2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под руководством учителя Щеколдиной М.И</a:t>
            </a:r>
            <a:r>
              <a:rPr lang="ru-RU" sz="2800" b="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ru-RU" sz="2800" b="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8253442" cy="37147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292929"/>
                </a:solidFill>
              </a:rPr>
              <a:t>Презентация </a:t>
            </a:r>
            <a:r>
              <a:rPr lang="ru-RU" sz="2400" dirty="0" smtClean="0">
                <a:solidFill>
                  <a:srgbClr val="292929"/>
                </a:solidFill>
              </a:rPr>
              <a:t>опубликована на сайте - </a:t>
            </a:r>
            <a:r>
              <a:rPr lang="ru-RU" sz="2400" dirty="0" err="1" smtClean="0">
                <a:solidFill>
                  <a:srgbClr val="292929"/>
                </a:solidFill>
              </a:rPr>
              <a:t>viki.rdf.ru</a:t>
            </a:r>
            <a:r>
              <a:rPr lang="ru-RU" sz="2400" dirty="0" smtClean="0">
                <a:solidFill>
                  <a:srgbClr val="292929"/>
                </a:solidFill>
              </a:rPr>
              <a:t> </a:t>
            </a:r>
            <a:endParaRPr lang="ru-RU" sz="2400" dirty="0" smtClean="0">
              <a:solidFill>
                <a:srgbClr val="29292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3" action="ppaction://hlinksldjump"/>
              </a:rPr>
              <a:t>Слово о Байкале.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4" action="ppaction://hlinksldjump"/>
              </a:rPr>
              <a:t>Легенда о дочери Байкала.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5" action="ppaction://hlinksldjump"/>
              </a:rPr>
              <a:t>Примечательные места.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6" action="ppaction://hlinksldjump"/>
              </a:rPr>
              <a:t>Наука о Байкале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7" action="ppaction://hlinksldjump"/>
              </a:rPr>
              <a:t>Туризм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8" action="ppaction://hlinksldjump"/>
              </a:rPr>
              <a:t>Вопросы и ответы.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9" action="ppaction://hlinksldjump"/>
              </a:rPr>
              <a:t>Растительный и животный мир.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10" action="ppaction://hlinksldjump"/>
              </a:rPr>
              <a:t>Фотографии.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hlinkClick r:id="rId11" action="ppaction://hlinksldjump"/>
              </a:rPr>
              <a:t>Литература.</a:t>
            </a:r>
            <a:endParaRPr lang="ru-RU" dirty="0" smtClean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63679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"Святое море", "святое озеро", "святая вода" - так называли Байкал с незапамятных времен и коренные жители, и русские, пришедшие на его берега уже в XVII веке, и путешествующие иноземцы, преклоняясь перед его величественной неземной красотой.</a:t>
            </a:r>
          </a:p>
          <a:p>
            <a:r>
              <a:rPr lang="ru-RU" sz="3200" dirty="0" smtClean="0"/>
              <a:t>Каждый человек побывавший хоть раз на этом озере, я думаю не оставался равнодушным.</a:t>
            </a:r>
          </a:p>
          <a:p>
            <a:r>
              <a:rPr lang="ru-RU" sz="3200" dirty="0" smtClean="0"/>
              <a:t>Озеро Байкал расположено на юге Восточной Сибири, на границе между Иркутской областью и Республикой Бурятия. </a:t>
            </a:r>
          </a:p>
          <a:p>
            <a:r>
              <a:rPr lang="ru-RU" sz="3200" dirty="0" smtClean="0"/>
              <a:t>20-25 млн. лет. Однако, современные очертания Байкал приобрел сравнительно недавно - быть может, несколько миллионов лет назад. </a:t>
            </a:r>
          </a:p>
          <a:p>
            <a:r>
              <a:rPr lang="ru-RU" sz="3200" dirty="0" smtClean="0"/>
              <a:t>В Байкал впадает 336 </a:t>
            </a:r>
            <a:r>
              <a:rPr lang="ru-RU" sz="3200" dirty="0" smtClean="0">
                <a:solidFill>
                  <a:srgbClr val="FF0000"/>
                </a:solidFill>
              </a:rPr>
              <a:t>рек</a:t>
            </a:r>
            <a:r>
              <a:rPr lang="ru-RU" sz="3200" dirty="0" smtClean="0"/>
              <a:t> и </a:t>
            </a:r>
            <a:r>
              <a:rPr lang="ru-RU" sz="3200" dirty="0" smtClean="0">
                <a:solidFill>
                  <a:srgbClr val="FF0000"/>
                </a:solidFill>
              </a:rPr>
              <a:t>ручьёв</a:t>
            </a:r>
            <a:r>
              <a:rPr lang="ru-RU" sz="3200" dirty="0" smtClean="0"/>
              <a:t>, однако это число учитывает лишь постоянные </a:t>
            </a:r>
            <a:r>
              <a:rPr lang="ru-RU" sz="3200" dirty="0" smtClean="0">
                <a:solidFill>
                  <a:srgbClr val="FF0000"/>
                </a:solidFill>
              </a:rPr>
              <a:t>притоки</a:t>
            </a:r>
            <a:r>
              <a:rPr lang="ru-RU" sz="3200" dirty="0" smtClean="0"/>
              <a:t>. Самые крупные — </a:t>
            </a:r>
            <a:r>
              <a:rPr lang="ru-RU" sz="3200" dirty="0" smtClean="0">
                <a:solidFill>
                  <a:srgbClr val="FF0000"/>
                </a:solidFill>
              </a:rPr>
              <a:t>Селенга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Верхняя Ангара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Баргузин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Турка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Снежная</a:t>
            </a:r>
            <a:r>
              <a:rPr lang="ru-RU" sz="3200" dirty="0" smtClean="0"/>
              <a:t>,</a:t>
            </a:r>
            <a:r>
              <a:rPr lang="ru-RU" sz="3200" dirty="0" smtClean="0">
                <a:solidFill>
                  <a:srgbClr val="FF0000"/>
                </a:solidFill>
              </a:rPr>
              <a:t> Сарма</a:t>
            </a:r>
            <a:r>
              <a:rPr lang="ru-RU" sz="3200" dirty="0" smtClean="0"/>
              <a:t>. Из Байкала вытекает одна река — </a:t>
            </a:r>
            <a:r>
              <a:rPr lang="ru-RU" sz="3200" dirty="0" smtClean="0">
                <a:solidFill>
                  <a:srgbClr val="FF0000"/>
                </a:solidFill>
              </a:rPr>
              <a:t>Ангара</a:t>
            </a:r>
            <a:r>
              <a:rPr lang="ru-RU" sz="3200" dirty="0" smtClean="0"/>
              <a:t>. На территории Байкала находится 22 </a:t>
            </a:r>
            <a:r>
              <a:rPr lang="ru-RU" sz="3200" dirty="0" smtClean="0">
                <a:solidFill>
                  <a:srgbClr val="FF0000"/>
                </a:solidFill>
              </a:rPr>
              <a:t>острова</a:t>
            </a:r>
            <a:r>
              <a:rPr lang="ru-RU" sz="3200" dirty="0" smtClean="0"/>
              <a:t>. Наиболее крупный и интересный из них — остров</a:t>
            </a:r>
            <a:r>
              <a:rPr lang="ru-RU" sz="3200" dirty="0" smtClean="0">
                <a:solidFill>
                  <a:srgbClr val="FF0000"/>
                </a:solidFill>
              </a:rPr>
              <a:t> Ольхон. </a:t>
            </a:r>
          </a:p>
          <a:p>
            <a:endParaRPr lang="ru-RU" sz="3200" dirty="0" smtClean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71480"/>
            <a:ext cx="5820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Слово о Байкале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лыбающееся лицо 9">
            <a:hlinkClick r:id="rId2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4" y="0"/>
            <a:ext cx="910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Легенда о дочери Байкала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старые времена могучий Байкал был веселым и добрым. Крепко любил он свою единственную дочь Ангару. Красивее её не было на земле. Днем она светла — светлее неба, ночью темна — темнее тучи. И кто бы ни ехал мимо Ангары, все любовались ею, все славили ее. Даже перелетные птицы: гуси, лебеди, журавли — спускались низко, но на воду Ангары садились редко. Они говорили: "Разве можно светлое чернить?"</a:t>
            </a:r>
          </a:p>
          <a:p>
            <a:r>
              <a:rPr lang="ru-RU" dirty="0" smtClean="0"/>
              <a:t>Старик Байкал берег дочь пуще своего сердца. Однажды, когда Байкал заснул, бросилась Ангара бежать к юноше Енисею. Проснулся отец, гневно всплеснул волнами. Поднялась свирепая буря, зарыдали горы, попадали леса, почернело от горя небо, звери в страхе разбежались по всей земле, рыбы нырнули на самое дно, птицы унеслись к солнцу. Только ветер выл, да бесновалось море-богатырь. Могучий Байкал ударил по седой горе, отломил от неё скалу и бросил вслед убегающей дочери. Скала упала на самое горло красавице. Взмолилась синеглазая Ангара, задыхаясь и рыдая, стала просить:</a:t>
            </a:r>
          </a:p>
          <a:p>
            <a:r>
              <a:rPr lang="ru-RU" dirty="0" smtClean="0"/>
              <a:t>— Отец, я умираю от жажды, прости меня и дай мне хоть одну капельку воды.</a:t>
            </a:r>
          </a:p>
          <a:p>
            <a:r>
              <a:rPr lang="ru-RU" dirty="0" smtClean="0"/>
              <a:t>Байкал гневно крикнул:</a:t>
            </a:r>
          </a:p>
          <a:p>
            <a:r>
              <a:rPr lang="ru-RU" dirty="0" smtClean="0"/>
              <a:t>— Я могу дать только свои слезы!</a:t>
            </a:r>
          </a:p>
          <a:p>
            <a:r>
              <a:rPr lang="ru-RU" dirty="0" smtClean="0"/>
              <a:t>Тысячи лет течет Ангара в Енисей водой-слезой, а седой одинокий Байкал стал хмурым и страшным. Скалу, которую бросил Байкал вслед дочери, назвали люди Шаманским камнем. Там приносились Байкалу богатые жертвы. Люди говорили: "Байкал разгневается, сорвет Шаманский камень, вода хлынет и зальет всю землю".</a:t>
            </a:r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643934" y="5786454"/>
            <a:ext cx="500066" cy="4857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685800"/>
          <a:ext cx="6858000" cy="6172200"/>
        </p:xfrm>
        <a:graphic>
          <a:graphicData uri="http://schemas.openxmlformats.org/presentationml/2006/ole">
            <p:oleObj spid="_x0000_s5122" name="Документ" r:id="rId3" imgW="6273720" imgH="7004520" progId="Word.Document.8">
              <p:embed/>
            </p:oleObj>
          </a:graphicData>
        </a:graphic>
      </p:graphicFrame>
      <p:pic>
        <p:nvPicPr>
          <p:cNvPr id="6" name="Picture 2" descr="F:\Referats\Байкал\Байкал_1\POINTS OF BAIKAL.files\fpo2.files\point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0"/>
            <a:ext cx="4594225" cy="6754813"/>
          </a:xfrm>
          <a:prstGeom prst="rect">
            <a:avLst/>
          </a:prstGeom>
          <a:noFill/>
        </p:spPr>
      </p:pic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8072462" y="5943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571480"/>
            <a:ext cx="5797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Наука о Байкале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Научное изучение озёр называется </a:t>
            </a:r>
            <a:r>
              <a:rPr lang="ru-RU" dirty="0" smtClean="0">
                <a:solidFill>
                  <a:srgbClr val="FF0000"/>
                </a:solidFill>
              </a:rPr>
              <a:t>лимнологией</a:t>
            </a:r>
            <a:r>
              <a:rPr lang="ru-RU" dirty="0" smtClean="0"/>
              <a:t>. В Иркутском Академгородке есть лимнологический институт, изучающий Байкал. Изучением Байкала занимаются и независимые научные организации, такие как Байкальский исследовательский центр (АНО).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Топонимы</a:t>
            </a:r>
          </a:p>
          <a:p>
            <a:r>
              <a:rPr lang="ru-RU" dirty="0" smtClean="0"/>
              <a:t>В далёком прошлом народы, населяющие берега Байкала, каждый по-своему именовали озеро. Происхождение названия озера точно не установлено. Ниже приведены наиболее распространённые версии происхождения слова «Байкал»:</a:t>
            </a:r>
          </a:p>
          <a:p>
            <a:r>
              <a:rPr lang="ru-RU" dirty="0" smtClean="0"/>
              <a:t>Бай-Куль (</a:t>
            </a:r>
            <a:r>
              <a:rPr lang="ru-RU" dirty="0" err="1" smtClean="0"/>
              <a:t>тюрк</a:t>
            </a:r>
            <a:r>
              <a:rPr lang="ru-RU" dirty="0" smtClean="0"/>
              <a:t>.) — богатое озеро;</a:t>
            </a:r>
          </a:p>
          <a:p>
            <a:r>
              <a:rPr lang="ru-RU" dirty="0" smtClean="0"/>
              <a:t>Иссык-Куль - теплое озеро</a:t>
            </a:r>
          </a:p>
          <a:p>
            <a:r>
              <a:rPr lang="ru-RU" dirty="0" err="1" smtClean="0"/>
              <a:t>Байгаал-Далай</a:t>
            </a:r>
            <a:r>
              <a:rPr lang="ru-RU" dirty="0" smtClean="0"/>
              <a:t> (</a:t>
            </a:r>
            <a:r>
              <a:rPr lang="ru-RU" dirty="0" err="1" smtClean="0"/>
              <a:t>монг</a:t>
            </a:r>
            <a:r>
              <a:rPr lang="ru-RU" dirty="0" smtClean="0"/>
              <a:t>.) — богатый огонь;</a:t>
            </a:r>
          </a:p>
          <a:p>
            <a:r>
              <a:rPr lang="ru-RU" dirty="0" err="1" smtClean="0"/>
              <a:t>Байгаал-Нуур</a:t>
            </a:r>
            <a:r>
              <a:rPr lang="ru-RU" dirty="0" smtClean="0"/>
              <a:t> (бур.) — озеро </a:t>
            </a:r>
            <a:r>
              <a:rPr lang="ru-RU" dirty="0" err="1" smtClean="0"/>
              <a:t>Байгаал</a:t>
            </a:r>
            <a:r>
              <a:rPr lang="ru-RU" dirty="0" smtClean="0"/>
              <a:t> (откуда </a:t>
            </a:r>
            <a:r>
              <a:rPr lang="ru-RU" dirty="0" smtClean="0">
                <a:solidFill>
                  <a:srgbClr val="FF0000"/>
                </a:solidFill>
              </a:rPr>
              <a:t>буряты</a:t>
            </a:r>
            <a:r>
              <a:rPr lang="ru-RU" dirty="0" smtClean="0"/>
              <a:t> заимствовали название </a:t>
            </a:r>
            <a:r>
              <a:rPr lang="ru-RU" dirty="0" err="1" smtClean="0"/>
              <a:t>Байгаал</a:t>
            </a:r>
            <a:r>
              <a:rPr lang="ru-RU" dirty="0" smtClean="0"/>
              <a:t>, неизвестно);</a:t>
            </a:r>
          </a:p>
          <a:p>
            <a:r>
              <a:rPr lang="ru-RU" dirty="0" err="1" smtClean="0"/>
              <a:t>Бэй-Хай</a:t>
            </a:r>
            <a:r>
              <a:rPr lang="ru-RU" dirty="0" smtClean="0"/>
              <a:t> (кит.) — северное море.</a:t>
            </a:r>
          </a:p>
          <a:p>
            <a:r>
              <a:rPr lang="ru-RU" dirty="0" smtClean="0"/>
              <a:t>Первые русские землепроходцы Сибири употребляли эвенкийское название «Ламу» (море). Со второй половины XVII века русские переходят на бурятское название «</a:t>
            </a:r>
            <a:r>
              <a:rPr lang="ru-RU" dirty="0" err="1" smtClean="0"/>
              <a:t>Байгаал</a:t>
            </a:r>
            <a:r>
              <a:rPr lang="ru-RU" dirty="0" smtClean="0"/>
              <a:t>». При этом они лингвистически приспособили его к своему языку, заменив характерное для бурят «г» на более привычное для русского языка «к», в результате чего окончательно сложилось современное название.</a:t>
            </a:r>
            <a:endParaRPr lang="ru-RU" dirty="0"/>
          </a:p>
        </p:txBody>
      </p:sp>
      <p:sp>
        <p:nvSpPr>
          <p:cNvPr id="7" name="Улыбающееся лицо 6">
            <a:hlinkClick r:id="rId2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6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Попасть на Байкал можно разными путями. Как правило, желающие посетить его сначала отправляются в один из ближайших крупных городов: Иркутск, Улан-Удэ или </a:t>
            </a:r>
            <a:r>
              <a:rPr lang="ru-RU" sz="2900" dirty="0" err="1" smtClean="0"/>
              <a:t>Северобайкальск</a:t>
            </a:r>
            <a:r>
              <a:rPr lang="ru-RU" sz="2900" dirty="0" smtClean="0"/>
              <a:t>, чтобы оттуда уже более детально планировать свой маршрут. Проезжая по Транссибирской магистрали между Иркутском и Улан-Удэ, можно часами любоваться видами озера, простирающегося прямо за окном поезда.</a:t>
            </a:r>
          </a:p>
          <a:p>
            <a:r>
              <a:rPr lang="ru-RU" sz="2900" dirty="0" smtClean="0"/>
              <a:t>В 70 км от Иркутска, на берегу Байкала возле истока Ангары расположен город Листвянка, одно из самых популярных мест туризма на Байкале. Добраться сюда из областного центра можно на автобусе или теплоходе всего за час с небольшим.</a:t>
            </a:r>
          </a:p>
          <a:p>
            <a:r>
              <a:rPr lang="ru-RU" sz="2900" dirty="0" smtClean="0"/>
              <a:t>На различных участках вокруг озера проходит Большая Байкальская Тропа — система экологических троп и один из прекраснейших способов для туристов увидеть уникальную природу и насладиться захватывающими видами и панорамами Байкала. Самые популярные маршруты проходят из города Листвянка до Больших Котов, на полуострове Святой Нос и в большинстве других мест, куда могут добраться туристы.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714356"/>
            <a:ext cx="261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Туризм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7715272" y="500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42852"/>
            <a:ext cx="642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и ответы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857232"/>
          <a:ext cx="8820150" cy="8058150"/>
        </p:xfrm>
        <a:graphic>
          <a:graphicData uri="http://schemas.openxmlformats.org/presentationml/2006/ole">
            <p:oleObj spid="_x0000_s4098" name="Документ" r:id="rId3" imgW="8836200" imgH="8058240" progId="Word.Document.8">
              <p:embed/>
            </p:oleObj>
          </a:graphicData>
        </a:graphic>
      </p:graphicFrame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7929586" y="35716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1195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Документ</vt:lpstr>
      <vt:lpstr>Слайд 1</vt:lpstr>
      <vt:lpstr>Слайд 2</vt:lpstr>
      <vt:lpstr>Введение.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Соболь </vt:lpstr>
      <vt:lpstr>Байкальская нерпа </vt:lpstr>
      <vt:lpstr>Слайд 15</vt:lpstr>
      <vt:lpstr>Слайд 16</vt:lpstr>
      <vt:lpstr>Слайд 17</vt:lpstr>
      <vt:lpstr>Слайд 18</vt:lpstr>
      <vt:lpstr>Слайд 19</vt:lpstr>
      <vt:lpstr>Презентация выполнена  ученицей ГОУ №594 Санкт-Петербурга      Редькиной  Дарьей      под руководством учителя Щеколдиной М.И.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2011-10-26T16:38:02Z</dcterms:modified>
</cp:coreProperties>
</file>