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5" autoAdjust="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A1A11-B1AA-44F7-A870-0F04DC2F0B7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4FB654-F957-476A-ADF3-DDB353237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A1A11-B1AA-44F7-A870-0F04DC2F0B7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4FB654-F957-476A-ADF3-DDB353237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A1A11-B1AA-44F7-A870-0F04DC2F0B7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4FB654-F957-476A-ADF3-DDB353237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A1A11-B1AA-44F7-A870-0F04DC2F0B7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4FB654-F957-476A-ADF3-DDB353237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A1A11-B1AA-44F7-A870-0F04DC2F0B7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4FB654-F957-476A-ADF3-DDB353237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A1A11-B1AA-44F7-A870-0F04DC2F0B7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4FB654-F957-476A-ADF3-DDB353237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A1A11-B1AA-44F7-A870-0F04DC2F0B7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4FB654-F957-476A-ADF3-DDB353237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A1A11-B1AA-44F7-A870-0F04DC2F0B7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4FB654-F957-476A-ADF3-DDB353237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A1A11-B1AA-44F7-A870-0F04DC2F0B7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4FB654-F957-476A-ADF3-DDB353237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A1A11-B1AA-44F7-A870-0F04DC2F0B7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4FB654-F957-476A-ADF3-DDB353237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A1A11-B1AA-44F7-A870-0F04DC2F0B7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4FB654-F957-476A-ADF3-DDB3532379D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9A1A11-B1AA-44F7-A870-0F04DC2F0B73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44FB654-F957-476A-ADF3-DDB3532379D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944215"/>
          </a:xfrm>
        </p:spPr>
        <p:txBody>
          <a:bodyPr>
            <a:noAutofit/>
          </a:bodyPr>
          <a:lstStyle/>
          <a:p>
            <a:pPr algn="l"/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000" i="1" dirty="0" smtClean="0"/>
              <a:t>Малокомплектная начальная школа</a:t>
            </a:r>
            <a:r>
              <a:rPr lang="ru-RU" sz="2000" dirty="0" smtClean="0"/>
              <a:t> — школа</a:t>
            </a:r>
            <a:br>
              <a:rPr lang="ru-RU" sz="2000" dirty="0" smtClean="0"/>
            </a:br>
            <a:r>
              <a:rPr lang="ru-RU" sz="2000" dirty="0" smtClean="0"/>
              <a:t>без параллельных классов с небольшим количеством учеников.</a:t>
            </a:r>
            <a:br>
              <a:rPr lang="ru-RU" sz="2000" dirty="0" smtClean="0"/>
            </a:br>
            <a:r>
              <a:rPr lang="ru-RU" sz="2000" i="1" dirty="0" smtClean="0"/>
              <a:t>Класс-комплект </a:t>
            </a:r>
            <a:r>
              <a:rPr lang="ru-RU" sz="2000" dirty="0" smtClean="0"/>
              <a:t>— класс, руководимый одним педагогом- </a:t>
            </a:r>
            <a:r>
              <a:rPr lang="ru-RU" sz="2000" dirty="0" err="1" smtClean="0"/>
              <a:t>классоводом</a:t>
            </a:r>
            <a:r>
              <a:rPr lang="ru-RU" sz="2000" dirty="0" smtClean="0"/>
              <a:t>, может состоять из двух, трех или даже четырех классов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550" y="3861049"/>
            <a:ext cx="2808312" cy="2288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557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632848" cy="2448272"/>
          </a:xfrm>
        </p:spPr>
        <p:txBody>
          <a:bodyPr>
            <a:normAutofit fontScale="9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</a:br>
            <a:r>
              <a:rPr lang="ru-RU" sz="2200" dirty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2200" dirty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Times New Roman"/>
                <a:ea typeface="+mn-ea"/>
                <a:cs typeface="+mn-cs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/>
              </a:rPr>
              <a:t>Но класс — разно­возрастный, и предметов на одном уроке несколько. В этом основное отличие урока в малокомплектной школе, отсюда его </a:t>
            </a:r>
            <a:r>
              <a:rPr lang="ru-RU" sz="2200" dirty="0" smtClean="0">
                <a:solidFill>
                  <a:srgbClr val="FF0000"/>
                </a:solidFill>
                <a:latin typeface="Times New Roman"/>
              </a:rPr>
              <a:t>преимущест­ва</a:t>
            </a:r>
            <a:r>
              <a:rPr lang="ru-RU" sz="2200" dirty="0" smtClean="0">
                <a:solidFill>
                  <a:prstClr val="black"/>
                </a:solidFill>
                <a:latin typeface="Times New Roman"/>
              </a:rPr>
              <a:t> и </a:t>
            </a:r>
            <a:r>
              <a:rPr lang="ru-RU" sz="2200" dirty="0" smtClean="0">
                <a:solidFill>
                  <a:srgbClr val="FF0000"/>
                </a:solidFill>
                <a:latin typeface="Times New Roman"/>
              </a:rPr>
              <a:t>недостатки,</a:t>
            </a:r>
            <a:r>
              <a:rPr lang="ru-RU" sz="2200" dirty="0" smtClean="0">
                <a:solidFill>
                  <a:prstClr val="black"/>
                </a:solidFill>
                <a:latin typeface="Times New Roman"/>
              </a:rPr>
              <a:t> а также все сложности и особенности.</a:t>
            </a:r>
            <a:br>
              <a:rPr lang="ru-RU" sz="2200" dirty="0" smtClean="0">
                <a:solidFill>
                  <a:prstClr val="black"/>
                </a:solidFill>
                <a:latin typeface="Times New Roman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Times New Roman"/>
              </a:rPr>
            </a:b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D:\фотографии с цифровика\1 сентября2013\P101078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92896"/>
            <a:ext cx="63007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98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13176"/>
            <a:ext cx="8183880" cy="1021864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908721"/>
            <a:ext cx="7416824" cy="43204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45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В</a:t>
            </a:r>
            <a:r>
              <a:rPr lang="ru-RU" sz="45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 </a:t>
            </a:r>
            <a:r>
              <a:rPr lang="ru-RU" sz="4500" b="1" i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структуре </a:t>
            </a:r>
            <a:r>
              <a:rPr lang="ru-RU" sz="4500" b="1" i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урока выделяются:</a:t>
            </a:r>
          </a:p>
          <a:p>
            <a:pPr marL="0" indent="0">
              <a:buNone/>
            </a:pPr>
            <a:endParaRPr lang="ru-RU" sz="4500" dirty="0" smtClean="0"/>
          </a:p>
          <a:p>
            <a:pPr marL="0" indent="0">
              <a:buNone/>
            </a:pPr>
            <a:r>
              <a:rPr lang="ru-RU" dirty="0" smtClean="0"/>
              <a:t>   1) </a:t>
            </a:r>
            <a:r>
              <a:rPr lang="ru-RU" dirty="0"/>
              <a:t>работа под руководством учите­ля </a:t>
            </a:r>
            <a:r>
              <a:rPr lang="ru-RU" dirty="0" smtClean="0"/>
              <a:t>и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2</a:t>
            </a:r>
            <a:r>
              <a:rPr lang="ru-RU" dirty="0"/>
              <a:t>) самостоятельная работа учеников.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b="1" dirty="0" smtClean="0"/>
              <a:t>Основу </a:t>
            </a:r>
            <a:r>
              <a:rPr lang="ru-RU" b="1" dirty="0"/>
              <a:t>самостоятельной работы </a:t>
            </a:r>
            <a:r>
              <a:rPr lang="ru-RU" b="1" dirty="0" smtClean="0"/>
              <a:t>составляют упражнения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dirty="0" smtClean="0"/>
              <a:t>Значительное </a:t>
            </a:r>
            <a:r>
              <a:rPr lang="ru-RU" dirty="0"/>
              <a:t>количество выполненных упражнений — преимуще­ство, вытекающее из недостатков начальной малокомплектной шко­лы.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имея времени на подробное объяснение материала, учитель вынужден предлагать ученикам осваивать его самостоятельно и очень скоро достигает успеха: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b="1" dirty="0" smtClean="0"/>
              <a:t>дети </a:t>
            </a:r>
            <a:r>
              <a:rPr lang="ru-RU" b="1" dirty="0"/>
              <a:t>из начальной малокомплектной школы самостоятельные </a:t>
            </a:r>
            <a:r>
              <a:rPr lang="ru-RU" b="1" dirty="0" smtClean="0"/>
              <a:t>     работы </a:t>
            </a:r>
            <a:r>
              <a:rPr lang="ru-RU" b="1" dirty="0"/>
              <a:t>выполняют лучше учеников пол­ных классов.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77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515372"/>
            <a:ext cx="8183880" cy="1512168"/>
          </a:xfrm>
        </p:spPr>
        <p:txBody>
          <a:bodyPr/>
          <a:lstStyle/>
          <a:p>
            <a: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  <a:t>Подготовка учителя к уроку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28803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i="1" dirty="0" smtClean="0"/>
              <a:t>творческий </a:t>
            </a:r>
            <a:r>
              <a:rPr lang="ru-RU" b="1" i="1" dirty="0"/>
              <a:t>индивидуальный </a:t>
            </a:r>
            <a:r>
              <a:rPr lang="ru-RU" b="1" i="1" dirty="0" smtClean="0"/>
              <a:t>процесс</a:t>
            </a:r>
            <a:r>
              <a:rPr lang="ru-RU" sz="3600" b="1" i="1" dirty="0" smtClean="0"/>
              <a:t>.</a:t>
            </a:r>
            <a:endParaRPr lang="ru-RU" sz="3600" b="1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149080"/>
            <a:ext cx="3816424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47040"/>
            <a:ext cx="1080120" cy="169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332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472608"/>
          </a:xfrm>
        </p:spPr>
        <p:txBody>
          <a:bodyPr>
            <a:normAutofit/>
          </a:bodyPr>
          <a:lstStyle/>
          <a:p>
            <a:pPr fontAlgn="t"/>
            <a:r>
              <a:rPr lang="ru-RU" sz="3100" b="1" i="1" dirty="0" smtClean="0">
                <a:ea typeface="Calibri"/>
                <a:cs typeface="Times New Roman"/>
              </a:rPr>
              <a:t>Самостоятельная </a:t>
            </a:r>
            <a:r>
              <a:rPr lang="ru-RU" sz="3100" b="1" i="1" dirty="0">
                <a:ea typeface="Calibri"/>
                <a:cs typeface="Times New Roman"/>
              </a:rPr>
              <a:t>работа под руководством </a:t>
            </a:r>
            <a:r>
              <a:rPr lang="ru-RU" sz="3100" b="1" i="1" dirty="0" smtClean="0">
                <a:ea typeface="Calibri"/>
                <a:cs typeface="Times New Roman"/>
              </a:rPr>
              <a:t>учителя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 smtClean="0">
                <a:ea typeface="Calibri"/>
                <a:cs typeface="Times New Roman"/>
              </a:rPr>
              <a:t/>
            </a:r>
            <a:br>
              <a:rPr lang="ru-RU" i="1" dirty="0" smtClean="0">
                <a:ea typeface="Calibri"/>
                <a:cs typeface="Times New Roman"/>
              </a:rPr>
            </a:br>
            <a:r>
              <a:rPr lang="ru-RU" i="1" dirty="0" smtClean="0">
                <a:ea typeface="Calibri"/>
                <a:cs typeface="Times New Roman"/>
              </a:rPr>
              <a:t/>
            </a:r>
            <a:br>
              <a:rPr lang="ru-RU" i="1" dirty="0" smtClean="0">
                <a:ea typeface="Calibri"/>
                <a:cs typeface="Times New Roman"/>
              </a:rPr>
            </a:br>
            <a:r>
              <a:rPr lang="ru-RU" dirty="0">
                <a:ea typeface="Calibri"/>
                <a:cs typeface="Times New Roman"/>
              </a:rPr>
              <a:t/>
            </a:r>
            <a:br>
              <a:rPr lang="ru-RU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776864" cy="252028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641732"/>
              </p:ext>
            </p:extLst>
          </p:nvPr>
        </p:nvGraphicFramePr>
        <p:xfrm>
          <a:off x="683568" y="2564904"/>
          <a:ext cx="7704856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4067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 класс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 класс</a:t>
                      </a:r>
                      <a:endParaRPr lang="ru-RU" sz="2800" dirty="0"/>
                    </a:p>
                  </a:txBody>
                  <a:tcPr/>
                </a:tc>
              </a:tr>
              <a:tr h="67138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Работа</a:t>
                      </a:r>
                      <a:r>
                        <a:rPr lang="ru-RU" sz="2800" baseline="0" dirty="0" smtClean="0"/>
                        <a:t> с классом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Самостоятельная работа</a:t>
                      </a:r>
                      <a:endParaRPr lang="ru-RU" sz="2800" dirty="0"/>
                    </a:p>
                  </a:txBody>
                  <a:tcPr/>
                </a:tc>
              </a:tr>
              <a:tr h="8663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Самостоятельная работа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Работа с классом</a:t>
                      </a:r>
                      <a:endParaRPr kumimoji="0" lang="ru-RU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0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</TotalTime>
  <Words>29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 Малокомплектная начальная школа — школа без параллельных классов с небольшим количеством учеников. Класс-комплект — класс, руководимый одним педагогом- классоводом, может состоять из двух, трех или даже четырех классов</vt:lpstr>
      <vt:lpstr>              Но класс — разно­возрастный, и предметов на одном уроке несколько. В этом основное отличие урока в малокомплектной школе, отсюда его преимущест­ва и недостатки, а также все сложности и особенности.  </vt:lpstr>
      <vt:lpstr>Презентация PowerPoint</vt:lpstr>
      <vt:lpstr>Подготовка учителя к уроку </vt:lpstr>
      <vt:lpstr>Самостоятельная работа под руководством учителя      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Малокомплектная начальная школа — школа без параллельных классов с небольшим количеством учеников. Класс-комплект — класс, руководимый одним педагогом-классоводом, может состоять из двух, трех или даже четырех классов</dc:title>
  <dc:creator>User</dc:creator>
  <cp:lastModifiedBy>User</cp:lastModifiedBy>
  <cp:revision>16</cp:revision>
  <dcterms:created xsi:type="dcterms:W3CDTF">2015-01-08T12:30:14Z</dcterms:created>
  <dcterms:modified xsi:type="dcterms:W3CDTF">2015-01-11T19:38:29Z</dcterms:modified>
</cp:coreProperties>
</file>