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7" r:id="rId3"/>
    <p:sldId id="279" r:id="rId4"/>
    <p:sldId id="282" r:id="rId5"/>
    <p:sldId id="286" r:id="rId6"/>
    <p:sldId id="281" r:id="rId7"/>
    <p:sldId id="283" r:id="rId8"/>
    <p:sldId id="280" r:id="rId9"/>
    <p:sldId id="263" r:id="rId10"/>
    <p:sldId id="27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C8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4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</p:spPr>
        <p:txBody>
          <a:bodyPr anchor="ctr" anchorCtr="0"/>
          <a:lstStyle>
            <a:lvl1pPr marL="0" indent="0" algn="ctr">
              <a:buFontTx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682A2163-C639-4257-AF00-B133E3DB5C31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EAEAEA"/>
                </a:solidFill>
              </a:defRPr>
            </a:lvl1pPr>
          </a:lstStyle>
          <a:p>
            <a:pPr>
              <a:defRPr/>
            </a:pPr>
            <a:fld id="{55141170-B5B0-4F5E-8722-CA2E32B1E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74FD7-9B7F-4B05-8EA0-D3468AFA03CC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2CEE2-7F0B-4D54-BD8D-817CD1A70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009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16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DB1E6-A5D4-4B56-B12C-607F46E00FF9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C45F-D808-4E32-A9A9-C4FBD1B75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25C56-8548-4DB9-B7CE-9E4D3188EC0C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10F6B-1DB2-4CFE-AB24-823D0469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0D69-4DA4-41B6-B259-B85F91479577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FA7D5-A76A-4490-8947-B4F2A6315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44DE-AA45-4C65-802D-7ACE37CB5D09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1F164-0AF4-4670-96B6-56F385859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CA02C-D12F-440D-B70D-ADBB11E41680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1B937-64E2-409C-AA26-A731947A3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C5946-C8C8-4A01-A0D6-DBDE7134A674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8847F-ADFF-42F3-8359-9165F24E3D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ACF35-6178-41D6-83F0-B4FA0B6FE19A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B80F-1018-49C3-B82A-0742236EB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5040-3DA5-46C5-86A8-10E780ABF4EA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8CF0D-92A1-4A1A-BD50-34F6850C7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B321B-3B46-4AC9-8E64-9F33B8CB5125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F16BC-3170-4190-BDE0-D65246652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573213" cy="6858000"/>
            <a:chOff x="0" y="0"/>
            <a:chExt cx="991" cy="432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799" y="1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pic>
          <p:nvPicPr>
            <p:cNvPr id="1033" name="Picture 4"/>
            <p:cNvPicPr>
              <a:picLocks noChangeArrowheads="1"/>
            </p:cNvPicPr>
            <p:nvPr/>
          </p:nvPicPr>
          <p:blipFill>
            <a:blip r:embed="rId13"/>
            <a:srcRect l="8099"/>
            <a:stretch>
              <a:fillRect/>
            </a:stretch>
          </p:blipFill>
          <p:spPr bwMode="auto">
            <a:xfrm>
              <a:off x="0" y="0"/>
              <a:ext cx="794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533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auto" hangingPunct="0">
              <a:spcBef>
                <a:spcPct val="5000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94647F8C-6919-4F80-ADCB-B9973A2B1F1C}" type="datetimeFigureOut">
              <a:rPr lang="en-US"/>
              <a:pPr>
                <a:defRPr/>
              </a:pPr>
              <a:t>9/17/2014</a:t>
            </a:fld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fontAlgn="auto" hangingPunct="0">
              <a:spcBef>
                <a:spcPct val="5000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fontAlgn="auto" hangingPunct="0">
              <a:spcBef>
                <a:spcPct val="50000"/>
              </a:spcBef>
              <a:spcAft>
                <a:spcPts val="0"/>
              </a:spcAft>
              <a:defRPr sz="1400" smtClean="0">
                <a:latin typeface="+mn-lt"/>
              </a:defRPr>
            </a:lvl1pPr>
          </a:lstStyle>
          <a:p>
            <a:pPr>
              <a:defRPr/>
            </a:pPr>
            <a:fld id="{DFF834BC-AA78-4750-A22E-A01C298A3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to-name.ru/historical-events/1-mirovaja-vojna.htm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historical-events/1-mirovaja-vojna.htm" TargetMode="External"/><Relationship Id="rId2" Type="http://schemas.openxmlformats.org/officeDocument/2006/relationships/hyperlink" Target="http://to-name.ru/english/historical-events/first-world-war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to-name.ru/historical-events/usa.htm" TargetMode="External"/><Relationship Id="rId5" Type="http://schemas.openxmlformats.org/officeDocument/2006/relationships/hyperlink" Target="http://to-name.ru/historical-events/italia.htm" TargetMode="External"/><Relationship Id="rId4" Type="http://schemas.openxmlformats.org/officeDocument/2006/relationships/hyperlink" Target="http://to-name.ru/historical-events/russia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to-name.ru/historical-events/1-mirovaja-vojna.htm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to-name.ru/historical-events/1-mirovaja-vojna.htm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to-name.ru/primeti/06/28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00400" y="304800"/>
            <a:ext cx="5943600" cy="2971800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Презентация 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«К столетию начала Первой мировой войны    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  1914-1918 годов. »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Рисунок 2" descr="i5208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286000"/>
            <a:ext cx="5181600" cy="4343399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791200" y="4191000"/>
            <a:ext cx="3048000" cy="1190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00" algn="r"/>
            <a:endParaRPr lang="ru-RU" b="1">
              <a:solidFill>
                <a:srgbClr val="C00000"/>
              </a:solidFill>
              <a:latin typeface="Times New Roman" pitchFamily="18" charset="0"/>
            </a:endParaRPr>
          </a:p>
          <a:p>
            <a:pPr marL="63500" algn="r"/>
            <a:endParaRPr lang="ru-RU" b="1">
              <a:solidFill>
                <a:srgbClr val="2E3ED0"/>
              </a:solidFill>
              <a:latin typeface="Times New Roman" pitchFamily="18" charset="0"/>
            </a:endParaRPr>
          </a:p>
          <a:p>
            <a:pPr marL="63500" algn="r"/>
            <a:r>
              <a:rPr lang="ru-RU" b="1">
                <a:solidFill>
                  <a:srgbClr val="2E3ED0"/>
                </a:solidFill>
                <a:latin typeface="Times New Roman" pitchFamily="18" charset="0"/>
              </a:rPr>
              <a:t> </a:t>
            </a:r>
          </a:p>
          <a:p>
            <a:pPr marL="63500"/>
            <a:endParaRPr lang="ru-RU" b="1">
              <a:solidFill>
                <a:srgbClr val="2E3ED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62800" cy="2286000"/>
          </a:xfrm>
        </p:spPr>
        <p:txBody>
          <a:bodyPr/>
          <a:lstStyle/>
          <a:p>
            <a:pPr algn="l"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Итоги Первой мировой войны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Первая мировая война продолжалась более 4 лет (с 1 августа 1914 по 11 ноября 1918). В ней участвовало 38 государств, на ее полях сражалось свыше 74 млн. человек, из которых 10 млн. было убито и 20 млн. искалечено. Первая мировая война по своим масштабам, людским потерям и социально-политическим последствиям не имела себе равных во всей предшествующей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истории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. Она оказала огромное влияние на экономику,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политику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, идеологию, на всю систему международных отношений. Война привела к крушению самых могущественных европейских государств и складыванию новой 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геополитической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</a:rPr>
              <a:t> ситуации в мире.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b="1" u="sng" dirty="0">
              <a:solidFill>
                <a:srgbClr val="C00000"/>
              </a:solidFill>
            </a:endParaRPr>
          </a:p>
        </p:txBody>
      </p:sp>
      <p:pic>
        <p:nvPicPr>
          <p:cNvPr id="8" name="Рисунок 7" descr="0048-048-Itogi-pervoj-mirovoj-vojn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743200"/>
            <a:ext cx="5867400" cy="396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3276600" y="228600"/>
            <a:ext cx="5638800" cy="5715000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Первая мировая война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1914-1918</a:t>
            </a:r>
            <a:r>
              <a:rPr lang="ru-RU" sz="2800" dirty="0" smtClean="0">
                <a:solidFill>
                  <a:srgbClr val="C00000"/>
                </a:solidFill>
              </a:rPr>
              <a:t> (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hlinkClick r:id="rId2" tooltip="World War I"/>
              </a:rPr>
              <a:t>First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hlinkClick r:id="rId2" tooltip="World War I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hlinkClick r:id="rId2" tooltip="World War I"/>
              </a:rPr>
              <a:t>World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hlinkClick r:id="rId2" tooltip="World War I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hlinkClick r:id="rId2" tooltip="World War I"/>
              </a:rPr>
              <a:t>War</a:t>
            </a:r>
            <a:r>
              <a:rPr lang="ru-RU" sz="2800" dirty="0" smtClean="0">
                <a:solidFill>
                  <a:srgbClr val="C00000"/>
                </a:solidFill>
              </a:rPr>
              <a:t>) — война между двумя </a:t>
            </a:r>
            <a:r>
              <a:rPr lang="ru-RU" sz="2800" dirty="0" smtClean="0">
                <a:solidFill>
                  <a:srgbClr val="C00000"/>
                </a:solidFill>
                <a:hlinkClick r:id="rId3"/>
              </a:rPr>
              <a:t>коалициями</a:t>
            </a:r>
            <a:r>
              <a:rPr lang="ru-RU" sz="2800" dirty="0" smtClean="0">
                <a:solidFill>
                  <a:srgbClr val="C00000"/>
                </a:solidFill>
              </a:rPr>
              <a:t> держав: Центральными державами (</a:t>
            </a:r>
            <a:r>
              <a:rPr lang="ru-RU" sz="2800" dirty="0" smtClean="0">
                <a:solidFill>
                  <a:srgbClr val="C00000"/>
                </a:solidFill>
                <a:hlinkClick r:id="rId3"/>
              </a:rPr>
              <a:t>Германия</a:t>
            </a:r>
            <a:r>
              <a:rPr lang="ru-RU" sz="2800" dirty="0" smtClean="0">
                <a:solidFill>
                  <a:srgbClr val="C00000"/>
                </a:solidFill>
              </a:rPr>
              <a:t>, Австро-Венгрия, Турция, </a:t>
            </a:r>
            <a:r>
              <a:rPr lang="ru-RU" sz="2800" dirty="0" smtClean="0">
                <a:solidFill>
                  <a:srgbClr val="C00000"/>
                </a:solidFill>
                <a:hlinkClick r:id="rId3"/>
              </a:rPr>
              <a:t>Болгария</a:t>
            </a:r>
            <a:r>
              <a:rPr lang="ru-RU" sz="2800" dirty="0" smtClean="0">
                <a:solidFill>
                  <a:srgbClr val="C00000"/>
                </a:solidFill>
              </a:rPr>
              <a:t>) и Антантой (</a:t>
            </a:r>
            <a:r>
              <a:rPr lang="ru-RU" sz="2800" dirty="0" err="1" smtClean="0">
                <a:solidFill>
                  <a:srgbClr val="C00000"/>
                </a:solidFill>
                <a:hlinkClick r:id="rId4" tooltip="Россия - описание государства"/>
              </a:rPr>
              <a:t>Россия</a:t>
            </a:r>
            <a:r>
              <a:rPr lang="ru-RU" sz="2800" dirty="0" err="1" smtClean="0">
                <a:solidFill>
                  <a:srgbClr val="C00000"/>
                </a:solidFill>
              </a:rPr>
              <a:t>,</a:t>
            </a:r>
            <a:r>
              <a:rPr lang="ru-RU" sz="2800" dirty="0" err="1" smtClean="0">
                <a:solidFill>
                  <a:srgbClr val="C00000"/>
                </a:solidFill>
                <a:hlinkClick r:id="rId3"/>
              </a:rPr>
              <a:t>Франция</a:t>
            </a:r>
            <a:r>
              <a:rPr lang="ru-RU" sz="2800" dirty="0" smtClean="0">
                <a:solidFill>
                  <a:srgbClr val="C00000"/>
                </a:solidFill>
              </a:rPr>
              <a:t>, </a:t>
            </a:r>
            <a:r>
              <a:rPr lang="ru-RU" sz="2800" dirty="0" smtClean="0">
                <a:solidFill>
                  <a:srgbClr val="C00000"/>
                </a:solidFill>
                <a:hlinkClick r:id="rId3"/>
              </a:rPr>
              <a:t>Великобритания</a:t>
            </a:r>
            <a:r>
              <a:rPr lang="ru-RU" sz="2800" dirty="0" smtClean="0">
                <a:solidFill>
                  <a:srgbClr val="C00000"/>
                </a:solidFill>
              </a:rPr>
              <a:t>, Сербия, позднее Япония, </a:t>
            </a:r>
            <a:r>
              <a:rPr lang="ru-RU" sz="2800" dirty="0" smtClean="0">
                <a:solidFill>
                  <a:srgbClr val="C00000"/>
                </a:solidFill>
                <a:hlinkClick r:id="rId5" tooltip="Италия - описание государства"/>
              </a:rPr>
              <a:t>Италия</a:t>
            </a:r>
            <a:r>
              <a:rPr lang="ru-RU" sz="2800" dirty="0" smtClean="0">
                <a:solidFill>
                  <a:srgbClr val="C00000"/>
                </a:solidFill>
              </a:rPr>
              <a:t>, Румыния, </a:t>
            </a:r>
            <a:r>
              <a:rPr lang="ru-RU" sz="2800" dirty="0" smtClean="0">
                <a:solidFill>
                  <a:srgbClr val="C00000"/>
                </a:solidFill>
                <a:hlinkClick r:id="rId6" tooltip="США - описание Америки"/>
              </a:rPr>
              <a:t>США</a:t>
            </a:r>
            <a:r>
              <a:rPr lang="ru-RU" sz="2800" dirty="0" smtClean="0">
                <a:solidFill>
                  <a:srgbClr val="C00000"/>
                </a:solidFill>
              </a:rPr>
              <a:t> и др.; всего 34</a:t>
            </a:r>
            <a:r>
              <a:rPr lang="ru-RU" sz="2800" dirty="0" smtClean="0">
                <a:solidFill>
                  <a:srgbClr val="C00000"/>
                </a:solidFill>
                <a:hlinkClick r:id="rId3"/>
              </a:rPr>
              <a:t>государства</a:t>
            </a:r>
            <a:r>
              <a:rPr lang="ru-RU" sz="2800" dirty="0" smtClean="0">
                <a:solidFill>
                  <a:srgbClr val="C00000"/>
                </a:solidFill>
              </a:rPr>
              <a:t>).</a:t>
            </a:r>
            <a:endParaRPr lang="ru-RU" sz="2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6248400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   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u="sng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066800"/>
            <a:ext cx="358140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  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 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Поводом к Первой мировой воны послужило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убийство 28 июня 1914 в Сараево (Босния) сербскими националистами наследника австро-венгерского престола эрцгерцога Франца Фердинанда.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13359924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371600"/>
            <a:ext cx="4192785" cy="4953000"/>
          </a:xfrm>
          <a:prstGeom prst="ellipse">
            <a:avLst/>
          </a:prstGeom>
          <a:ln w="762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Ход первой мировой войны историки разделяют на пять отдельных военных кампаний.</a:t>
            </a:r>
            <a:endParaRPr lang="ru-RU" sz="24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143000"/>
            <a:ext cx="2667000" cy="48942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+mn-lt"/>
              </a:rPr>
              <a:t>Начало военной кампании 1914 г. </a:t>
            </a: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датируется 28 июля. 1 августа вступившая в войну Германия объявляет войну России, а 3 августа и Франции. Немецкие войска вторгаются в Люксембург и, позже, Бельгию. 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78afdd8ce186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43400" y="1219200"/>
            <a:ext cx="4572000" cy="5334000"/>
          </a:xfrm>
          <a:prstGeom prst="roundRect">
            <a:avLst>
              <a:gd name="adj" fmla="val 16667"/>
            </a:avLst>
          </a:prstGeom>
          <a:ln w="76200">
            <a:solidFill>
              <a:srgbClr val="C0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5"/>
          <p:cNvSpPr>
            <a:spLocks noChangeArrowheads="1"/>
          </p:cNvSpPr>
          <p:nvPr/>
        </p:nvSpPr>
        <p:spPr bwMode="auto">
          <a:xfrm>
            <a:off x="2209800" y="381000"/>
            <a:ext cx="53117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</a:rPr>
              <a:t>Россия в первой мировой войне</a:t>
            </a:r>
          </a:p>
          <a:p>
            <a:endParaRPr lang="ru-RU">
              <a:latin typeface="Times New Roman" pitchFamily="18" charset="0"/>
            </a:endParaRPr>
          </a:p>
          <a:p>
            <a:endParaRPr lang="ru-RU">
              <a:latin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0"/>
            <a:ext cx="7391400" cy="838200"/>
          </a:xfrm>
        </p:spPr>
        <p:txBody>
          <a:bodyPr/>
          <a:lstStyle/>
          <a:p>
            <a:r>
              <a:rPr lang="ru-RU" sz="2400" b="1" smtClean="0">
                <a:solidFill>
                  <a:srgbClr val="0070C0"/>
                </a:solidFill>
              </a:rPr>
              <a:t>Российские военачальники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b="1" u="sng" smtClean="0">
              <a:solidFill>
                <a:srgbClr val="C00000"/>
              </a:solidFill>
            </a:endParaRPr>
          </a:p>
        </p:txBody>
      </p:sp>
      <p:pic>
        <p:nvPicPr>
          <p:cNvPr id="8" name="Рисунок 7" descr="2001ZU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524000"/>
            <a:ext cx="2057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Рисунок 8" descr="14817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2057400" cy="2667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Рисунок 9" descr="1353624069_m.v.aleksee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34200" y="3962400"/>
            <a:ext cx="2057400" cy="2743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Рисунок 10" descr="b4ba678a109ffe08f0c177469d4cb057_thum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71800" y="3810000"/>
            <a:ext cx="2057400" cy="2895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10400" y="1600200"/>
            <a:ext cx="19050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М. В. Алексеев  Русский генерал </a:t>
            </a:r>
            <a:r>
              <a:rPr lang="ru-RU" sz="1400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инфантерии (1914), генерал-адъютант (1916). Полководец России в Первой мировой войне, один из вождей Белого движения в годы Гражданской войны</a:t>
            </a:r>
            <a:r>
              <a:rPr lang="ru-RU" sz="1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900" dirty="0"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76600" y="2209800"/>
            <a:ext cx="1676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2E3ED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Ренненкампф Павел Карлович фон</a:t>
            </a:r>
            <a:endParaRPr lang="ru-RU" sz="1600" b="1">
              <a:solidFill>
                <a:srgbClr val="2E3ED0"/>
              </a:solidFill>
              <a:ea typeface="Calibri" pitchFamily="34" charset="0"/>
              <a:cs typeface="Arial" charset="0"/>
            </a:endParaRPr>
          </a:p>
          <a:p>
            <a:pPr algn="ctr" eaLnBrk="0" hangingPunct="0"/>
            <a:r>
              <a:rPr lang="ru-RU" sz="160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1854-1918</a:t>
            </a:r>
            <a:endParaRPr lang="ru-RU" sz="1600">
              <a:solidFill>
                <a:srgbClr val="C00000"/>
              </a:solidFill>
              <a:cs typeface="Arial" charset="0"/>
            </a:endParaRPr>
          </a:p>
          <a:p>
            <a:pPr algn="ctr" eaLnBrk="0" hangingPunct="0"/>
            <a:r>
              <a:rPr lang="ru-RU" sz="1600">
                <a:solidFill>
                  <a:srgbClr val="C00000"/>
                </a:solidFill>
                <a:latin typeface="Times New Roman" pitchFamily="18" charset="0"/>
              </a:rPr>
              <a:t>генерал-адъютант</a:t>
            </a:r>
            <a:endParaRPr lang="ru-RU" sz="160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953000" y="4267200"/>
            <a:ext cx="19812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Великий князь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Никола́й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Calibri" pitchFamily="34" charset="0"/>
                <a:cs typeface="Times New Roman" pitchFamily="18" charset="0"/>
              </a:rPr>
              <a:t>Никола́евич</a:t>
            </a:r>
            <a:endParaRPr lang="ru-RU" sz="1400" b="1" dirty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ru-RU" sz="1400" dirty="0">
                <a:solidFill>
                  <a:srgbClr val="C00000"/>
                </a:solidFill>
                <a:latin typeface="+mj-lt"/>
                <a:ea typeface="Calibri" pitchFamily="34" charset="0"/>
                <a:cs typeface="Times New Roman" pitchFamily="18" charset="0"/>
              </a:rPr>
              <a:t>Верховный Главнокомандующий всеми сухопутными и морскими силами Российской Империи в начале Первой мировой войны (1914—1915)</a:t>
            </a:r>
            <a:endParaRPr lang="ru-RU" sz="1400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295400" y="4449763"/>
            <a:ext cx="18288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Николай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 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II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Calibri" pitchFamily="34" charset="0"/>
                <a:cs typeface="Tahoma" pitchFamily="34" charset="0"/>
              </a:rPr>
              <a:t> </a:t>
            </a:r>
            <a:r>
              <a:rPr lang="ru-RU" sz="9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itchFamily="34" charset="0"/>
                <a:cs typeface="Tahoma" pitchFamily="34" charset="0"/>
              </a:rPr>
              <a:t> 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81000"/>
            <a:ext cx="7772400" cy="1143000"/>
          </a:xfrm>
        </p:spPr>
        <p:txBody>
          <a:bodyPr/>
          <a:lstStyle/>
          <a:p>
            <a:r>
              <a:rPr lang="ru-RU" sz="2800" smtClean="0">
                <a:solidFill>
                  <a:srgbClr val="C00000"/>
                </a:solidFill>
              </a:rPr>
              <a:t>.</a:t>
            </a:r>
            <a:endParaRPr lang="ru-RU" sz="2800" b="1" u="sng" smtClean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7800" y="228600"/>
            <a:ext cx="7696200" cy="23701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+mn-lt"/>
              </a:rPr>
              <a:t>Вторая кампания в хронологи Первой мировой войны датируется 1915 годом.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Важнейшим итогом кампании явился провал германских планов. Германское командование оказалось перед необходимостью продолжать войну на два 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  <a:hlinkClick r:id="rId2"/>
              </a:rPr>
              <a:t>фронта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. Основную тяжесть борьбы в Первой мировой войне 1915 года вынесла Россия, обеспечив Франции и Великобритании передышку для мобилизации экономики на военные нужды.</a:t>
            </a:r>
            <a:endParaRPr lang="ru-RU" sz="2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6" name="Рисунок 5" descr="pervaya-mirovaya-voyna-1914-1918-g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2590800"/>
            <a:ext cx="5638800" cy="40386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772400" cy="2667000"/>
          </a:xfrm>
        </p:spPr>
        <p:txBody>
          <a:bodyPr/>
          <a:lstStyle/>
          <a:p>
            <a:pPr algn="l">
              <a:defRPr/>
            </a:pPr>
            <a:r>
              <a:rPr lang="ru-RU" sz="2400" dirty="0" smtClean="0">
                <a:solidFill>
                  <a:srgbClr val="C00000"/>
                </a:solidFill>
              </a:rPr>
              <a:t>Во время военной кампании 1916 года произошло одно из наиболее известных сражений Первой мировой войны </a:t>
            </a:r>
            <a:r>
              <a:rPr lang="ru-RU" sz="1800" dirty="0" smtClean="0">
                <a:solidFill>
                  <a:srgbClr val="C00000"/>
                </a:solidFill>
              </a:rPr>
              <a:t>– 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Германия вновь перенесла главные усилия на запад. Главный удар предполагалось нанести Франции в районе Вердена, имевшем важное оперативное значение (см. </a:t>
            </a: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Верденская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операция). Несмотря на огромные усилия, германские войска прорвать оборону не смогли. Этому способствовало наступление русских армий на Юго-Западном фронте в Галиции (Юго-Западного фронта наступление). </a:t>
            </a:r>
            <a:endParaRPr lang="ru-RU" sz="18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666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124200"/>
            <a:ext cx="5181600" cy="355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1676400" cy="5867400"/>
          </a:xfrm>
        </p:spPr>
        <p:txBody>
          <a:bodyPr/>
          <a:lstStyle/>
          <a:p>
            <a:pPr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    </a:t>
            </a:r>
            <a:b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1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7800" y="152400"/>
            <a:ext cx="7696200" cy="17541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  <a:latin typeface="+mn-lt"/>
              </a:rPr>
              <a:t>К 1917 году война в значительной мере ослабила </a:t>
            </a:r>
            <a:r>
              <a:rPr lang="ru-RU" sz="2400" dirty="0">
                <a:solidFill>
                  <a:srgbClr val="C00000"/>
                </a:solidFill>
                <a:latin typeface="+mn-lt"/>
                <a:hlinkClick r:id="rId2"/>
              </a:rPr>
              <a:t>экономику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 противоборствующих держав.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Германская коалиция не могла уже вести крупные наступательные операции и перешла к стратегической обороне. Главные усилия Германия сосредоточила на ведении подводной войны. 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Рисунок 3" descr="pmv_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2057400"/>
            <a:ext cx="6172200" cy="44196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6"/>
          <p:cNvSpPr txBox="1">
            <a:spLocks noChangeArrowheads="1"/>
          </p:cNvSpPr>
          <p:nvPr/>
        </p:nvSpPr>
        <p:spPr bwMode="auto">
          <a:xfrm>
            <a:off x="1447800" y="228600"/>
            <a:ext cx="7467600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272" tIns="40636" rIns="81272" bIns="40636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solidFill>
                  <a:srgbClr val="C00000"/>
                </a:solidFill>
                <a:latin typeface="Times New Roman" pitchFamily="18" charset="0"/>
              </a:rPr>
              <a:t>К началу 1918 года военно-политическая обстановка Первой мировой войны серьезно изменилась. </a:t>
            </a:r>
            <a:r>
              <a:rPr lang="ru-RU" sz="2000">
                <a:solidFill>
                  <a:srgbClr val="0070C0"/>
                </a:solidFill>
                <a:latin typeface="Times New Roman" pitchFamily="18" charset="0"/>
              </a:rPr>
              <a:t>Державы германо-австрийского блока стремились окончить войну. Германское командование в марте предприняло наступление на Западном фронте.</a:t>
            </a:r>
          </a:p>
          <a:p>
            <a:pPr>
              <a:spcBef>
                <a:spcPct val="50000"/>
              </a:spcBef>
            </a:pPr>
            <a:endParaRPr lang="ru-RU" sz="200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21506" name="Прямоугольник 7"/>
          <p:cNvSpPr>
            <a:spLocks noChangeArrowheads="1"/>
          </p:cNvSpPr>
          <p:nvPr/>
        </p:nvSpPr>
        <p:spPr bwMode="auto">
          <a:xfrm>
            <a:off x="1371600" y="198120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u="sng">
                <a:solidFill>
                  <a:srgbClr val="C00000"/>
                </a:solidFill>
                <a:latin typeface="Times New Roman" pitchFamily="18" charset="0"/>
                <a:hlinkClick r:id="rId2" tooltip="События 28 июня"/>
              </a:rPr>
              <a:t>28 июня</a:t>
            </a:r>
            <a:r>
              <a:rPr lang="ru-RU" sz="2400">
                <a:solidFill>
                  <a:srgbClr val="C00000"/>
                </a:solidFill>
                <a:latin typeface="Times New Roman" pitchFamily="18" charset="0"/>
              </a:rPr>
              <a:t> 1919 был подписан Версальский мирный договор, официально завершивший первую мировую войну.</a:t>
            </a:r>
          </a:p>
        </p:txBody>
      </p:sp>
      <p:pic>
        <p:nvPicPr>
          <p:cNvPr id="10" name="Рисунок 9" descr="1cjm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895600"/>
            <a:ext cx="62865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«Генеральский»">
  <a:themeElements>
    <a:clrScheme name="Тема Office 2">
      <a:dk1>
        <a:srgbClr val="000000"/>
      </a:dk1>
      <a:lt1>
        <a:srgbClr val="E9E2B6"/>
      </a:lt1>
      <a:dk2>
        <a:srgbClr val="996600"/>
      </a:dk2>
      <a:lt2>
        <a:srgbClr val="786950"/>
      </a:lt2>
      <a:accent1>
        <a:srgbClr val="727DE0"/>
      </a:accent1>
      <a:accent2>
        <a:srgbClr val="D54F41"/>
      </a:accent2>
      <a:accent3>
        <a:srgbClr val="F2EED7"/>
      </a:accent3>
      <a:accent4>
        <a:srgbClr val="000000"/>
      </a:accent4>
      <a:accent5>
        <a:srgbClr val="BCBFED"/>
      </a:accent5>
      <a:accent6>
        <a:srgbClr val="C1473A"/>
      </a:accent6>
      <a:hlink>
        <a:srgbClr val="71AF96"/>
      </a:hlink>
      <a:folHlink>
        <a:srgbClr val="EAEAEA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EAEAEA"/>
        </a:lt1>
        <a:dk2>
          <a:srgbClr val="819E81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C1CCC1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E9E2B6"/>
        </a:lt1>
        <a:dk2>
          <a:srgbClr val="996600"/>
        </a:dk2>
        <a:lt2>
          <a:srgbClr val="786950"/>
        </a:lt2>
        <a:accent1>
          <a:srgbClr val="727DE0"/>
        </a:accent1>
        <a:accent2>
          <a:srgbClr val="D54F41"/>
        </a:accent2>
        <a:accent3>
          <a:srgbClr val="F2EED7"/>
        </a:accent3>
        <a:accent4>
          <a:srgbClr val="000000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EAEAEA"/>
        </a:lt1>
        <a:dk2>
          <a:srgbClr val="BC6262"/>
        </a:dk2>
        <a:lt2>
          <a:srgbClr val="FFCC66"/>
        </a:lt2>
        <a:accent1>
          <a:srgbClr val="727DE0"/>
        </a:accent1>
        <a:accent2>
          <a:srgbClr val="D54F41"/>
        </a:accent2>
        <a:accent3>
          <a:srgbClr val="DAB7B7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EAEAEA"/>
        </a:lt1>
        <a:dk2>
          <a:srgbClr val="5C74A4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B5BCCF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EAEAEA"/>
        </a:lt1>
        <a:dk2>
          <a:srgbClr val="996600"/>
        </a:dk2>
        <a:lt2>
          <a:srgbClr val="FFCC99"/>
        </a:lt2>
        <a:accent1>
          <a:srgbClr val="727DE0"/>
        </a:accent1>
        <a:accent2>
          <a:srgbClr val="D54F41"/>
        </a:accent2>
        <a:accent3>
          <a:srgbClr val="CAB8AA"/>
        </a:accent3>
        <a:accent4>
          <a:srgbClr val="C8C8C8"/>
        </a:accent4>
        <a:accent5>
          <a:srgbClr val="BCBFED"/>
        </a:accent5>
        <a:accent6>
          <a:srgbClr val="C1473A"/>
        </a:accent6>
        <a:hlink>
          <a:srgbClr val="71AF96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генеральский</Template>
  <TotalTime>402</TotalTime>
  <Words>432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Times New Roman</vt:lpstr>
      <vt:lpstr>Arial</vt:lpstr>
      <vt:lpstr>Calibri</vt:lpstr>
      <vt:lpstr>Monotype Corsiva</vt:lpstr>
      <vt:lpstr>Tahoma</vt:lpstr>
      <vt:lpstr>Шаблон оформления «Генеральский»</vt:lpstr>
      <vt:lpstr>Шаблон оформления «Генеральский»</vt:lpstr>
      <vt:lpstr>Презентация  «К столетию начала Первой мировой войны       1914-1918 годов. »  </vt:lpstr>
      <vt:lpstr>Первая мировая война  1914-1918 (First World War) — война между двумя коалициями держав: Центральными державами (Германия, Австро-Венгрия, Турция, Болгария) и Антантой (Россия,Франция, Великобритания, Сербия, позднее Япония, Италия, Румыния, США и др.; всего 34государства).</vt:lpstr>
      <vt:lpstr>      </vt:lpstr>
      <vt:lpstr>Ход первой мировой войны историки разделяют на пять отдельных военных кампаний.</vt:lpstr>
      <vt:lpstr>Российские военачальники </vt:lpstr>
      <vt:lpstr>.</vt:lpstr>
      <vt:lpstr>Во время военной кампании 1916 года произошло одно из наиболее известных сражений Первой мировой войны – Германия вновь перенесла главные усилия на запад. Главный удар предполагалось нанести Франции в районе Вердена, имевшем важное оперативное значение (см. Верденская операция). Несмотря на огромные усилия, германские войска прорвать оборону не смогли. Этому способствовало наступление русских армий на Юго-Западном фронте в Галиции (Юго-Западного фронта наступление). </vt:lpstr>
      <vt:lpstr>     </vt:lpstr>
      <vt:lpstr>Слайд 9</vt:lpstr>
      <vt:lpstr>Итоги Первой мировой войны Первая мировая война продолжалась более 4 лет (с 1 августа 1914 по 11 ноября 1918). В ней участвовало 38 государств, на ее полях сражалось свыше 74 млн. человек, из которых 10 млн. было убито и 20 млн. искалечено. Первая мировая война по своим масштабам, людским потерям и социально-политическим последствиям не имела себе равных во всей предшествующей истории. Она оказала огромное влияние на экономику, политику, идеологию, на всю систему международных отношений. Война привела к крушению самых могущественных европейских государств и складыванию новой геополитической ситуации в мире.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Катерина</dc:creator>
  <cp:lastModifiedBy>Учитель</cp:lastModifiedBy>
  <cp:revision>80</cp:revision>
  <dcterms:created xsi:type="dcterms:W3CDTF">2011-09-18T06:03:06Z</dcterms:created>
  <dcterms:modified xsi:type="dcterms:W3CDTF">2014-09-17T05:39:04Z</dcterms:modified>
</cp:coreProperties>
</file>