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73" r:id="rId4"/>
    <p:sldId id="274" r:id="rId5"/>
    <p:sldId id="260" r:id="rId6"/>
    <p:sldId id="261" r:id="rId7"/>
    <p:sldId id="275" r:id="rId8"/>
    <p:sldId id="280" r:id="rId9"/>
    <p:sldId id="263" r:id="rId10"/>
    <p:sldId id="264" r:id="rId11"/>
    <p:sldId id="265" r:id="rId12"/>
    <p:sldId id="281" r:id="rId13"/>
    <p:sldId id="266" r:id="rId14"/>
    <p:sldId id="283" r:id="rId15"/>
    <p:sldId id="277" r:id="rId16"/>
    <p:sldId id="271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31F6-E9FD-46BF-8F3A-C8E604848F5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DDE0-F631-40ED-A07B-55649C7CB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31F6-E9FD-46BF-8F3A-C8E604848F5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DDE0-F631-40ED-A07B-55649C7CB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31F6-E9FD-46BF-8F3A-C8E604848F5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DDE0-F631-40ED-A07B-55649C7CBE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31F6-E9FD-46BF-8F3A-C8E604848F5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DDE0-F631-40ED-A07B-55649C7CB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31F6-E9FD-46BF-8F3A-C8E604848F5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DDE0-F631-40ED-A07B-55649C7CB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31F6-E9FD-46BF-8F3A-C8E604848F5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DDE0-F631-40ED-A07B-55649C7CB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31F6-E9FD-46BF-8F3A-C8E604848F5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DDE0-F631-40ED-A07B-55649C7CB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31F6-E9FD-46BF-8F3A-C8E604848F5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DDE0-F631-40ED-A07B-55649C7CB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31F6-E9FD-46BF-8F3A-C8E604848F5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DDE0-F631-40ED-A07B-55649C7CB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31F6-E9FD-46BF-8F3A-C8E604848F5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DDE0-F631-40ED-A07B-55649C7CB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31F6-E9FD-46BF-8F3A-C8E604848F5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DDE0-F631-40ED-A07B-55649C7CB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7C31F6-E9FD-46BF-8F3A-C8E604848F5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34DDE0-F631-40ED-A07B-55649C7CB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Урок русского языка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4 классе.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Презентацию выполнила учитель начальных классов МКОУ СОШ № 2 с. Овощи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Яицкая Наталья Викторовна.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75467"/>
            <a:ext cx="8712968" cy="3450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группа    3группа           4 группа</a:t>
            </a:r>
          </a:p>
          <a:p>
            <a:pPr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бегать        друг        привозной       письменно</a:t>
            </a:r>
          </a:p>
          <a:p>
            <a:pPr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«Семь родственников»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544690"/>
              </p:ext>
            </p:extLst>
          </p:nvPr>
        </p:nvGraphicFramePr>
        <p:xfrm>
          <a:off x="457200" y="1412774"/>
          <a:ext cx="8329640" cy="496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410"/>
                <a:gridCol w="2082410"/>
                <a:gridCol w="2082410"/>
                <a:gridCol w="2082410"/>
              </a:tblGrid>
              <a:tr h="6213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бегать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привозной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53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перебежка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подружиться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везём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53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бегун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дружок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привёз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напишут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53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беговой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дружно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возчик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письменный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53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разбежаться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дружный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отвожу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писать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53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перебежать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друзья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повозка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453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неизбежно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подруга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отвозить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переписка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«Семь родственников»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один секрет.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3960440" cy="3168352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         </a:t>
            </a:r>
            <a:r>
              <a:rPr lang="en-US" sz="2800" b="1" dirty="0" smtClean="0">
                <a:solidFill>
                  <a:schemeClr val="tx1"/>
                </a:solidFill>
              </a:rPr>
              <a:t>I</a:t>
            </a:r>
            <a:r>
              <a:rPr lang="ru-RU" sz="2800" b="1" dirty="0" smtClean="0">
                <a:solidFill>
                  <a:schemeClr val="tx1"/>
                </a:solidFill>
              </a:rPr>
              <a:t> вариант</a:t>
            </a:r>
          </a:p>
          <a:p>
            <a:pPr algn="l"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     рты     ртов</a:t>
            </a:r>
          </a:p>
          <a:p>
            <a:pPr algn="l"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Лёд     льды   льдов</a:t>
            </a:r>
          </a:p>
          <a:p>
            <a:pPr algn="l"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Мох    мхи     мхов</a:t>
            </a:r>
          </a:p>
          <a:p>
            <a:pPr algn="l"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    львы   львов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3028846" cy="210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2636912"/>
            <a:ext cx="4104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 </a:t>
            </a:r>
            <a:r>
              <a:rPr lang="en-US" sz="2800" b="1" dirty="0" smtClean="0"/>
              <a:t>II</a:t>
            </a:r>
            <a:r>
              <a:rPr lang="ru-RU" sz="2800" b="1" dirty="0" smtClean="0"/>
              <a:t> вариант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сон    сны      снов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пень   пни     пней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день   дни     дней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лоб     лбы    лбов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93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о, е –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беглые.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 правильно!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 – пни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- рты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140967"/>
            <a:ext cx="7812857" cy="12241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звуки [г], [к], [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могут быть капризными.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речи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было слово люд, а теперь человек.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132856"/>
            <a:ext cx="80648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было слово дитя, а теперь ребенок.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14908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буквы О и Е – «беглые». Они убегают при образовании некоторых слов.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8136904" cy="3528391"/>
          </a:xfrm>
        </p:spPr>
        <p:txBody>
          <a:bodyPr>
            <a:noAutofit/>
          </a:bodyPr>
          <a:lstStyle/>
          <a:p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137 – 139</a:t>
            </a:r>
          </a:p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правила о секретах речи.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47069"/>
            <a:ext cx="15001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7163" y="1543050"/>
            <a:ext cx="88312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9700" name="Group 4"/>
          <p:cNvGraphicFramePr>
            <a:graphicFrameLocks noGrp="1"/>
          </p:cNvGraphicFramePr>
          <p:nvPr/>
        </p:nvGraphicFramePr>
        <p:xfrm>
          <a:off x="157163" y="3284538"/>
          <a:ext cx="3838575" cy="2665413"/>
        </p:xfrm>
        <a:graphic>
          <a:graphicData uri="http://schemas.openxmlformats.org/drawingml/2006/table">
            <a:tbl>
              <a:tblPr/>
              <a:tblGrid>
                <a:gridCol w="3838575"/>
              </a:tblGrid>
              <a:tr h="266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157163" y="20796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endParaRPr lang="en-US" sz="2400">
              <a:latin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642910" y="285728"/>
            <a:ext cx="42862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знаний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2071688" y="3429000"/>
            <a:ext cx="2286000" cy="2071688"/>
          </a:xfrm>
          <a:prstGeom prst="cub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bg1"/>
                </a:solidFill>
                <a:latin typeface="Verdana" pitchFamily="34" charset="0"/>
              </a:rPr>
              <a:t>Плохо понимаю новый материал</a:t>
            </a:r>
          </a:p>
        </p:txBody>
      </p:sp>
      <p:sp>
        <p:nvSpPr>
          <p:cNvPr id="14" name="Куб 13"/>
          <p:cNvSpPr/>
          <p:nvPr/>
        </p:nvSpPr>
        <p:spPr>
          <a:xfrm>
            <a:off x="3857625" y="3786188"/>
            <a:ext cx="1857375" cy="1714500"/>
          </a:xfrm>
          <a:prstGeom prst="cub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5143500" y="3429000"/>
            <a:ext cx="2428875" cy="2071688"/>
          </a:xfrm>
          <a:prstGeom prst="cub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3643313" y="2143125"/>
            <a:ext cx="2214562" cy="2071688"/>
          </a:xfrm>
          <a:prstGeom prst="cub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5286375" y="1857375"/>
            <a:ext cx="2286000" cy="2143125"/>
          </a:xfrm>
          <a:prstGeom prst="cub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Куб 20"/>
          <p:cNvSpPr/>
          <p:nvPr/>
        </p:nvSpPr>
        <p:spPr>
          <a:xfrm>
            <a:off x="5214938" y="714375"/>
            <a:ext cx="2357437" cy="1928813"/>
          </a:xfrm>
          <a:prstGeom prst="cube">
            <a:avLst/>
          </a:prstGeom>
          <a:solidFill>
            <a:srgbClr val="33CC33"/>
          </a:solidFill>
          <a:ln>
            <a:solidFill>
              <a:srgbClr val="33CC33"/>
            </a:solidFill>
          </a:ln>
          <a:effectLst>
            <a:outerShdw blurRad="50800" dist="50800" dir="5400000" algn="ctr" rotWithShape="0">
              <a:srgbClr val="33CC3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Всё понимаю, всё получается!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571875" y="3929063"/>
            <a:ext cx="3500438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14938" y="2643188"/>
            <a:ext cx="1857375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7072312" y="2143126"/>
            <a:ext cx="500063" cy="5000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7072312" y="3429001"/>
            <a:ext cx="500063" cy="5000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Улыбающееся лицо 31"/>
          <p:cNvSpPr/>
          <p:nvPr/>
        </p:nvSpPr>
        <p:spPr>
          <a:xfrm>
            <a:off x="6000750" y="214313"/>
            <a:ext cx="914400" cy="914400"/>
          </a:xfrm>
          <a:prstGeom prst="smileyFace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4929982" y="3356769"/>
            <a:ext cx="428625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5465763" y="2892425"/>
            <a:ext cx="421481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501357" y="1928019"/>
            <a:ext cx="142875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643313" y="2643188"/>
            <a:ext cx="1571625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998788" y="3286125"/>
            <a:ext cx="128746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2071688" y="3929063"/>
            <a:ext cx="1571625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1284288" y="4714875"/>
            <a:ext cx="157321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071688" y="5500688"/>
            <a:ext cx="5000625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7072312" y="5000626"/>
            <a:ext cx="500063" cy="5000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214938" y="1214438"/>
            <a:ext cx="1857375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7072312" y="714376"/>
            <a:ext cx="500063" cy="5000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29063" y="2786063"/>
            <a:ext cx="2000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bg1"/>
                </a:solidFill>
              </a:rPr>
              <a:t>Понимаю, но нужно ещё поработать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 Молодцы!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38992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8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675467"/>
            <a:ext cx="8352927" cy="16176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Зимой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человеки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одевают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польта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поехали в метре.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разборчиво писать – первое            правило вежливости. 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В.О. Ключевский.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98299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человек         пальто          метро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93768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Выучишь правило – выполнишь верно задание.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158292"/>
              </p:ext>
            </p:extLst>
          </p:nvPr>
        </p:nvGraphicFramePr>
        <p:xfrm>
          <a:off x="539552" y="2852934"/>
          <a:ext cx="8064895" cy="3240360"/>
        </p:xfrm>
        <a:graphic>
          <a:graphicData uri="http://schemas.openxmlformats.org/drawingml/2006/table">
            <a:tbl>
              <a:tblPr firstRow="1" firstCol="1" bandRow="1"/>
              <a:tblGrid>
                <a:gridCol w="2688016"/>
                <a:gridCol w="2688018"/>
                <a:gridCol w="2688861"/>
              </a:tblGrid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Мн. ч. Им. 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Мн. ч. Р. 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Times New Roman"/>
                        </a:rPr>
                        <a:t>Банан         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банан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банан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ов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Times New Roman"/>
                        </a:rPr>
                        <a:t>Вилка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вилк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вилок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Times New Roman"/>
                        </a:rPr>
                        <a:t>Колесо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колес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колес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Times New Roman"/>
                        </a:rPr>
                        <a:t>Мышь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мыш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мыш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ей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Times New Roman"/>
                        </a:rPr>
                        <a:t>Человек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люд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люд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ей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 иметь хороший ум,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хорошо его применять.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Декарт.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824536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Тема урока: </a:t>
            </a:r>
            <a:br>
              <a:rPr lang="ru-RU" sz="60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6000" b="1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60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«Открываем </a:t>
            </a:r>
            <a:r>
              <a:rPr lang="ru-RU" sz="6000" b="1" dirty="0">
                <a:solidFill>
                  <a:srgbClr val="FF0000"/>
                </a:solidFill>
                <a:latin typeface="Times New Roman"/>
                <a:ea typeface="Times New Roman"/>
              </a:rPr>
              <a:t>ещё несколько секретов правильной речи</a:t>
            </a:r>
            <a:r>
              <a:rPr lang="ru-RU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459432"/>
            <a:ext cx="3816424" cy="357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0080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люди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292494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ч.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человеком, о человеке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64502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Мн. ч.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людьми, о людях</a:t>
            </a:r>
          </a:p>
          <a:p>
            <a:pPr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55576" y="2675467"/>
            <a:ext cx="7776863" cy="3450696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дети</a:t>
            </a:r>
          </a:p>
          <a:p>
            <a:pPr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</a:p>
          <a:p>
            <a:pPr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ребята </a:t>
            </a:r>
          </a:p>
          <a:p>
            <a:pPr>
              <a:buNone/>
            </a:pPr>
            <a:endParaRPr lang="ru-RU" sz="4400" dirty="0" smtClean="0"/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347864" y="4005064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347864" y="4725144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2697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п.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       ребята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кого?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людей      ребят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п.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кому?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людям      ребятам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п.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кого?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      ребят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кем?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юдьми    ребятами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п.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ком?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людях      ребятах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46848"/>
            <a:ext cx="35671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5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 могут изменяться,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родными оставаться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8640960" cy="1125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8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БОК-БОЧОК, ДРУГ-ДРУЖОК, УХО-УШИ,      </a:t>
            </a:r>
          </a:p>
          <a:p>
            <a:pPr indent="228600" algn="just">
              <a:lnSpc>
                <a:spcPct val="108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ПУХ-ПУШОК,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924944"/>
            <a:ext cx="5951793" cy="55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8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КОСИТЬ – СКАШИВАТЬ,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501008"/>
            <a:ext cx="7065912" cy="55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8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СПРОСИТЬ –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СПРАШИВАТЬ,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79512" y="4179539"/>
            <a:ext cx="7776864" cy="55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8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ПУЩУ-ПУСКАТЬ, ЛЕЧУ-ЛЕТАТЬ.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653135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 корни. Подчеркни согласные, которые чередуются.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3" y="2204864"/>
            <a:ext cx="8064896" cy="39212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Звуки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[г, к, х]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древнем языке были капризными.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Перед некоторыми «соседями» они заменялись другими звуками, а при письме буквами: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– у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371</TotalTime>
  <Words>380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Урок русского языка в 4 классе.</vt:lpstr>
      <vt:lpstr>  Уметь разборчиво писать – первое            правило вежливости.                               В.О. Ключевский. </vt:lpstr>
      <vt:lpstr>Мало иметь хороший ум,  главное – хорошо его применять.     Р. Декарт.</vt:lpstr>
      <vt:lpstr>Тема урока:   «Открываем ещё несколько секретов правильной речи»</vt:lpstr>
      <vt:lpstr>Запомни!</vt:lpstr>
      <vt:lpstr>Запомни!</vt:lpstr>
      <vt:lpstr>Им. п. кто? люди        ребята Р. п. кого?   людей      ребят Д. п. кому? людям      ребятам В. п. кого?  людей       ребят Т. п. кем?    людьми    ребятами П. п. о ком? людях      ребятах </vt:lpstr>
      <vt:lpstr>Корни могут изменяться, Но родными оставаться</vt:lpstr>
      <vt:lpstr>Запомни!</vt:lpstr>
      <vt:lpstr>Игра «Семь родственников»</vt:lpstr>
      <vt:lpstr>Игра «Семь родственников»</vt:lpstr>
      <vt:lpstr>Ещё один секрет.</vt:lpstr>
      <vt:lpstr>Запомни!</vt:lpstr>
      <vt:lpstr>Секреты речи</vt:lpstr>
      <vt:lpstr>Домашнее задание</vt:lpstr>
      <vt:lpstr>Презентация PowerPoint</vt:lpstr>
      <vt:lpstr>Спасибо за урок! Молодцы!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4 классе.</dc:title>
  <dc:creator>Admin</dc:creator>
  <cp:lastModifiedBy>Пользователь</cp:lastModifiedBy>
  <cp:revision>38</cp:revision>
  <dcterms:created xsi:type="dcterms:W3CDTF">2012-12-17T16:05:30Z</dcterms:created>
  <dcterms:modified xsi:type="dcterms:W3CDTF">2014-12-17T17:33:05Z</dcterms:modified>
</cp:coreProperties>
</file>