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85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0" r:id="rId17"/>
    <p:sldId id="278" r:id="rId18"/>
    <p:sldId id="279" r:id="rId19"/>
    <p:sldId id="284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B5CB-1064-485F-B55C-8DEF8645A91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0D6D-F04A-4005-ADD8-1BEDC235D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571472" y="90000"/>
            <a:ext cx="8100000" cy="6696000"/>
          </a:xfrm>
          <a:prstGeom prst="horizontalScroll">
            <a:avLst/>
          </a:prstGeom>
          <a:solidFill>
            <a:srgbClr val="92D050"/>
          </a:solidFill>
          <a:ln w="38100">
            <a:solidFill>
              <a:srgbClr val="FF33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Аппликация  из природного материала  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« 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Бабочка »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5" y="4643446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Подготовила: воспитатель начальных классов </a:t>
            </a:r>
            <a:r>
              <a:rPr lang="ru-RU" dirty="0" smtClean="0"/>
              <a:t>ОКУ «</a:t>
            </a:r>
            <a:r>
              <a:rPr lang="ru-RU" dirty="0" err="1" smtClean="0"/>
              <a:t>Обоянская</a:t>
            </a:r>
            <a:r>
              <a:rPr lang="ru-RU" dirty="0" smtClean="0"/>
              <a:t> </a:t>
            </a:r>
            <a:r>
              <a:rPr lang="ru-RU" dirty="0" smtClean="0"/>
              <a:t>с(к)о школа-интернат»</a:t>
            </a:r>
          </a:p>
          <a:p>
            <a:pPr algn="ctr"/>
            <a:r>
              <a:rPr lang="ru-RU" dirty="0" err="1" smtClean="0"/>
              <a:t>Карачевцева</a:t>
            </a:r>
            <a:r>
              <a:rPr lang="ru-RU" dirty="0" smtClean="0"/>
              <a:t> </a:t>
            </a:r>
            <a:r>
              <a:rPr lang="ru-RU" dirty="0" smtClean="0"/>
              <a:t>М.А.</a:t>
            </a:r>
            <a:endParaRPr lang="ru-RU" dirty="0"/>
          </a:p>
        </p:txBody>
      </p:sp>
      <p:pic>
        <p:nvPicPr>
          <p:cNvPr id="14" name="Рисунок 13" descr="Изображение 517.jpg"/>
          <p:cNvPicPr/>
          <p:nvPr/>
        </p:nvPicPr>
        <p:blipFill>
          <a:blip r:embed="rId2" cstate="print"/>
          <a:srcRect r="1567"/>
          <a:stretch>
            <a:fillRect/>
          </a:stretch>
        </p:blipFill>
        <p:spPr>
          <a:xfrm>
            <a:off x="1643042" y="3714752"/>
            <a:ext cx="1836000" cy="169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488" y="121442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   Презентация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img4/i2011/09/23/6_6.jpg"/>
          <p:cNvPicPr/>
          <p:nvPr/>
        </p:nvPicPr>
        <p:blipFill>
          <a:blip r:embed="rId2"/>
          <a:srcRect l="8462" t="12957" r="4038" b="14366"/>
          <a:stretch>
            <a:fillRect/>
          </a:stretch>
        </p:blipFill>
        <p:spPr bwMode="auto">
          <a:xfrm>
            <a:off x="857223" y="1071546"/>
            <a:ext cx="7632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Поделки. Ж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rbankid.ro/wp-content/uploads/2012/11/bufni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29552" cy="51435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928670"/>
          <a:ext cx="7572428" cy="4929222"/>
        </p:xfrm>
        <a:graphic>
          <a:graphicData uri="http://schemas.openxmlformats.org/drawingml/2006/table">
            <a:tbl>
              <a:tblPr/>
              <a:tblGrid>
                <a:gridCol w="7572428"/>
              </a:tblGrid>
              <a:tr h="4929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Загадка: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 smtClean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То </a:t>
                      </a: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взлетит, то крылья сложит,              </a:t>
                      </a:r>
                      <a:endParaRPr lang="ru-RU" sz="4400" b="1" dirty="0" smtClean="0">
                        <a:solidFill>
                          <a:srgbClr val="0000FF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 smtClean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То </a:t>
                      </a: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расправит их…                       </a:t>
                      </a:r>
                      <a:r>
                        <a:rPr lang="ru-RU" sz="4400" b="1" dirty="0" smtClean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 smtClean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Похожа </a:t>
                      </a: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 порхающий цветок </a:t>
                      </a:r>
                      <a:endParaRPr lang="ru-RU" sz="4400" b="1" dirty="0" smtClean="0">
                        <a:solidFill>
                          <a:srgbClr val="0000FF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 smtClean="0">
                          <a:solidFill>
                            <a:srgbClr val="0000FF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В летний солнечный денёк. </a:t>
                      </a:r>
                      <a:endParaRPr lang="ru-RU" sz="4400" b="1" dirty="0">
                        <a:solidFill>
                          <a:srgbClr val="0000FF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lm6.meta.ua/pic/0/52/75/YzVECzDqNc.jpg"/>
          <p:cNvPicPr>
            <a:picLocks noChangeAspect="1" noChangeArrowheads="1"/>
          </p:cNvPicPr>
          <p:nvPr/>
        </p:nvPicPr>
        <p:blipFill>
          <a:blip r:embed="rId2"/>
          <a:srcRect l="9777" b="-1"/>
          <a:stretch>
            <a:fillRect/>
          </a:stretch>
        </p:blipFill>
        <p:spPr bwMode="auto">
          <a:xfrm>
            <a:off x="928662" y="1071546"/>
            <a:ext cx="7111507" cy="4932000"/>
          </a:xfrm>
          <a:prstGeom prst="rect">
            <a:avLst/>
          </a:prstGeom>
          <a:noFill/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7882876" cy="4500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8800" b="1" dirty="0" smtClean="0">
                <a:solidFill>
                  <a:srgbClr val="FF33CC"/>
                </a:solidFill>
                <a:latin typeface="Monotype Corsiva" pitchFamily="66" charset="0"/>
              </a:rPr>
              <a:t>Бабочка </a:t>
            </a:r>
            <a:endParaRPr lang="ru-RU" sz="88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2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51.beon.ru/92/2/2540292/99/98598399/image49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85926"/>
            <a:ext cx="5143536" cy="4500594"/>
          </a:xfrm>
          <a:prstGeom prst="rect">
            <a:avLst/>
          </a:prstGeom>
          <a:noFill/>
        </p:spPr>
      </p:pic>
      <p:pic>
        <p:nvPicPr>
          <p:cNvPr id="8194" name="Picture 2" descr="http://img1.liveinternet.ru/images/attach/c/2/74/474/74474873_large_192_babochkiznarodr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2857520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571480"/>
            <a:ext cx="578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Внешнее строение бабочки</a:t>
            </a:r>
            <a:endParaRPr lang="ru-RU" sz="32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9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642918"/>
            <a:ext cx="5184000" cy="38880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</a:t>
            </a: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Образец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1571612"/>
            <a:ext cx="7452000" cy="286232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Динамическая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таблица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Изображение\Изображение 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2"/>
            <a:ext cx="5000660" cy="485778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000240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500702"/>
            <a:ext cx="6552000" cy="1078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Взять контур бабочки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928668"/>
            <a:ext cx="8100000" cy="514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0113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научить выполнять стилизованное изображение бабочки из природного материала.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79.jpg"/>
          <p:cNvPicPr>
            <a:picLocks noChangeAspect="1"/>
          </p:cNvPicPr>
          <p:nvPr/>
        </p:nvPicPr>
        <p:blipFill>
          <a:blip r:embed="rId2" cstate="print"/>
          <a:srcRect r="1871"/>
          <a:stretch>
            <a:fillRect/>
          </a:stretch>
        </p:blipFill>
        <p:spPr>
          <a:xfrm>
            <a:off x="2571736" y="571480"/>
            <a:ext cx="5181192" cy="396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000240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072074"/>
            <a:ext cx="6552000" cy="1293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Приклеить зелёный длинный листок к контуру в центре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80.jpg"/>
          <p:cNvPicPr>
            <a:picLocks noChangeAspect="1"/>
          </p:cNvPicPr>
          <p:nvPr/>
        </p:nvPicPr>
        <p:blipFill>
          <a:blip r:embed="rId2" cstate="print"/>
          <a:srcRect r="2394"/>
          <a:stretch>
            <a:fillRect/>
          </a:stretch>
        </p:blipFill>
        <p:spPr>
          <a:xfrm>
            <a:off x="2214546" y="714356"/>
            <a:ext cx="5436000" cy="417702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2910" y="2357430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357826"/>
            <a:ext cx="6516000" cy="115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Маленький кругленький листок приклеим вверху к туловищу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81.jpg"/>
          <p:cNvPicPr>
            <a:picLocks noChangeAspect="1"/>
          </p:cNvPicPr>
          <p:nvPr/>
        </p:nvPicPr>
        <p:blipFill>
          <a:blip r:embed="rId2" cstate="print"/>
          <a:srcRect r="2791"/>
          <a:stretch>
            <a:fillRect/>
          </a:stretch>
        </p:blipFill>
        <p:spPr>
          <a:xfrm>
            <a:off x="2428860" y="714356"/>
            <a:ext cx="5599231" cy="432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57224" y="2143116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500702"/>
            <a:ext cx="6984000" cy="97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Приклеить переднее крылышко с одной стороны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82.jpg"/>
          <p:cNvPicPr>
            <a:picLocks noChangeAspect="1"/>
          </p:cNvPicPr>
          <p:nvPr/>
        </p:nvPicPr>
        <p:blipFill>
          <a:blip r:embed="rId2" cstate="print"/>
          <a:srcRect t="3266" r="3639"/>
          <a:stretch>
            <a:fillRect/>
          </a:stretch>
        </p:blipFill>
        <p:spPr>
          <a:xfrm>
            <a:off x="2071670" y="500042"/>
            <a:ext cx="5688000" cy="428251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2000240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357826"/>
            <a:ext cx="6696000" cy="97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Приклеить переднее крылышко с другой стороны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83.jpg"/>
          <p:cNvPicPr>
            <a:picLocks noChangeAspect="1"/>
          </p:cNvPicPr>
          <p:nvPr/>
        </p:nvPicPr>
        <p:blipFill>
          <a:blip r:embed="rId2" cstate="print"/>
          <a:srcRect r="3325"/>
          <a:stretch>
            <a:fillRect/>
          </a:stretch>
        </p:blipFill>
        <p:spPr>
          <a:xfrm>
            <a:off x="2357422" y="571480"/>
            <a:ext cx="5724000" cy="444064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57224" y="2071678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357826"/>
            <a:ext cx="6948000" cy="97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Приклеить одно заднее крылышко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857232"/>
            <a:ext cx="5724000" cy="4293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2428868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500702"/>
            <a:ext cx="7020000" cy="97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Приклеить другое заднее крылышко и дорисовать карандашом усики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714356"/>
            <a:ext cx="7272000" cy="56880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29" y="1142984"/>
            <a:ext cx="66437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Правила безопасной работы с клеем.</a:t>
            </a:r>
          </a:p>
          <a:p>
            <a:r>
              <a:rPr lang="ru-RU" sz="2800" b="1" dirty="0" smtClean="0"/>
              <a:t>1. Перед работой с клеем нужно застелить парту клеенкой.</a:t>
            </a:r>
          </a:p>
          <a:p>
            <a:r>
              <a:rPr lang="ru-RU" sz="2800" b="1" dirty="0" smtClean="0"/>
              <a:t>2. Постарайтесь, чтобы клей не попадал на одежду, лицо и особенно в глаза.</a:t>
            </a:r>
          </a:p>
          <a:p>
            <a:r>
              <a:rPr lang="ru-RU" sz="2800" b="1" dirty="0" smtClean="0"/>
              <a:t>3. Если вдруг клей все же попадет в глаза, срочно вымойте руки и промойте глаза теплой водой.</a:t>
            </a:r>
          </a:p>
          <a:p>
            <a:r>
              <a:rPr lang="ru-RU" sz="2800" b="1" dirty="0" smtClean="0"/>
              <a:t>4. После работы клей необходимо  убрать в безопасное место.</a:t>
            </a:r>
          </a:p>
          <a:p>
            <a:r>
              <a:rPr lang="ru-RU" sz="2800" b="1" dirty="0" smtClean="0"/>
              <a:t>5. Обязательно вымойте руки и кисточку.</a:t>
            </a:r>
            <a:endParaRPr lang="ru-RU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79.jpg"/>
          <p:cNvPicPr>
            <a:picLocks noChangeAspect="1"/>
          </p:cNvPicPr>
          <p:nvPr/>
        </p:nvPicPr>
        <p:blipFill>
          <a:blip r:embed="rId2" cstate="print"/>
          <a:srcRect r="1871"/>
          <a:stretch>
            <a:fillRect/>
          </a:stretch>
        </p:blipFill>
        <p:spPr>
          <a:xfrm>
            <a:off x="857224" y="2500306"/>
            <a:ext cx="2124000" cy="16233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000240"/>
            <a:ext cx="54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pic>
        <p:nvPicPr>
          <p:cNvPr id="4" name="Рисунок 3" descr="Изображение 980.jpg"/>
          <p:cNvPicPr>
            <a:picLocks noChangeAspect="1"/>
          </p:cNvPicPr>
          <p:nvPr/>
        </p:nvPicPr>
        <p:blipFill>
          <a:blip r:embed="rId3" cstate="print"/>
          <a:srcRect r="2394"/>
          <a:stretch>
            <a:fillRect/>
          </a:stretch>
        </p:blipFill>
        <p:spPr>
          <a:xfrm>
            <a:off x="3643306" y="2571744"/>
            <a:ext cx="2088000" cy="16044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4678" y="2214554"/>
            <a:ext cx="54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pic>
        <p:nvPicPr>
          <p:cNvPr id="6" name="Рисунок 5" descr="Изображение 981.jpg"/>
          <p:cNvPicPr>
            <a:picLocks noChangeAspect="1"/>
          </p:cNvPicPr>
          <p:nvPr/>
        </p:nvPicPr>
        <p:blipFill>
          <a:blip r:embed="rId4" cstate="print"/>
          <a:srcRect r="2791"/>
          <a:stretch>
            <a:fillRect/>
          </a:stretch>
        </p:blipFill>
        <p:spPr>
          <a:xfrm>
            <a:off x="6357950" y="2500306"/>
            <a:ext cx="2052000" cy="15832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29322" y="2071678"/>
            <a:ext cx="54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pic>
        <p:nvPicPr>
          <p:cNvPr id="8" name="Рисунок 7" descr="Изображение 982.jpg"/>
          <p:cNvPicPr>
            <a:picLocks noChangeAspect="1"/>
          </p:cNvPicPr>
          <p:nvPr/>
        </p:nvPicPr>
        <p:blipFill>
          <a:blip r:embed="rId5" cstate="print"/>
          <a:srcRect t="3266" r="3639"/>
          <a:stretch>
            <a:fillRect/>
          </a:stretch>
        </p:blipFill>
        <p:spPr>
          <a:xfrm>
            <a:off x="857224" y="4643446"/>
            <a:ext cx="2160000" cy="162627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4214818"/>
            <a:ext cx="54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pic>
        <p:nvPicPr>
          <p:cNvPr id="10" name="Рисунок 9" descr="Изображение 983.jpg"/>
          <p:cNvPicPr>
            <a:picLocks noChangeAspect="1"/>
          </p:cNvPicPr>
          <p:nvPr/>
        </p:nvPicPr>
        <p:blipFill>
          <a:blip r:embed="rId6" cstate="print"/>
          <a:srcRect r="3325"/>
          <a:stretch>
            <a:fillRect/>
          </a:stretch>
        </p:blipFill>
        <p:spPr>
          <a:xfrm>
            <a:off x="3571868" y="4643446"/>
            <a:ext cx="2160000" cy="16757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214678" y="4286256"/>
            <a:ext cx="54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pic>
        <p:nvPicPr>
          <p:cNvPr id="12" name="Рисунок 11" descr="Изображение 9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643446"/>
            <a:ext cx="2232000" cy="1674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857884" y="4286256"/>
            <a:ext cx="54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pic>
        <p:nvPicPr>
          <p:cNvPr id="14" name="Picture 2" descr="C:\Documents and Settings\User\Мои документы\Мои рисунки\Изображение\Изображение 985.jpg"/>
          <p:cNvPicPr>
            <a:picLocks noChangeAspect="1" noChangeArrowheads="1"/>
          </p:cNvPicPr>
          <p:nvPr/>
        </p:nvPicPr>
        <p:blipFill>
          <a:blip r:embed="rId8" cstate="print"/>
          <a:srcRect t="17858" b="3571"/>
          <a:stretch>
            <a:fillRect/>
          </a:stretch>
        </p:blipFill>
        <p:spPr bwMode="auto">
          <a:xfrm>
            <a:off x="3357554" y="357166"/>
            <a:ext cx="2503636" cy="1620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488" y="214290"/>
            <a:ext cx="561980" cy="620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214422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00FF"/>
                </a:solidFill>
                <a:latin typeface="Monotype Corsiva" pitchFamily="66" charset="0"/>
              </a:rPr>
              <a:t>Спасибо!</a:t>
            </a:r>
            <a:endParaRPr lang="ru-RU" sz="8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7993124" cy="514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6000" b="1" dirty="0">
              <a:solidFill>
                <a:srgbClr val="FF33CC"/>
              </a:solidFill>
              <a:latin typeface="Monotype Corsiva" pitchFamily="66" charset="0"/>
            </a:endParaRPr>
          </a:p>
          <a:p>
            <a:r>
              <a:rPr lang="ru-RU" sz="6000" b="1" dirty="0" smtClean="0">
                <a:solidFill>
                  <a:srgbClr val="FF33CC"/>
                </a:solidFill>
                <a:latin typeface="Monotype Corsiva" pitchFamily="66" charset="0"/>
              </a:rPr>
              <a:t>Аппликация </a:t>
            </a:r>
            <a:r>
              <a:rPr lang="ru-RU" dirty="0"/>
              <a:t>- </a:t>
            </a:r>
            <a:r>
              <a:rPr lang="ru-RU" sz="4800" dirty="0">
                <a:latin typeface="Monotype Corsiva" pitchFamily="66" charset="0"/>
              </a:rPr>
              <a:t>это вырезание и наклеивание фигур, картин  из бумаги и </a:t>
            </a:r>
            <a:r>
              <a:rPr lang="ru-RU" sz="4800" dirty="0" smtClean="0">
                <a:latin typeface="Monotype Corsiva" pitchFamily="66" charset="0"/>
              </a:rPr>
              <a:t>прочих </a:t>
            </a:r>
            <a:r>
              <a:rPr lang="ru-RU" sz="4800" dirty="0">
                <a:latin typeface="Monotype Corsiva" pitchFamily="66" charset="0"/>
              </a:rPr>
              <a:t>материалов на  основу.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85860"/>
            <a:ext cx="7358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Назовите какие аппликации можно выполнить из природного материала - листьев?</a:t>
            </a:r>
            <a:endParaRPr lang="ru-RU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6/93/813/93813188_large_qCYZiT2JEU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610225" cy="521497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ddyy.blob.core.windows.net/articles/Applikaciya-oslik-list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43866" cy="522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netapodelok.ru/wp-content/uploads/2009/11/leaf-leo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3786214" cy="55007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olshoyvopros.ru/files/users/images/e7/e4/e7e4fa5d6e0362d6cdafcedf7b3b97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786610" cy="51435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delka.ucoz.ru/_nw/0/56004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1"/>
            <a:ext cx="3943350" cy="50720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226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2014-03-28T08:42:22Z</dcterms:created>
  <dcterms:modified xsi:type="dcterms:W3CDTF">2014-09-23T03:55:36Z</dcterms:modified>
</cp:coreProperties>
</file>