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CCFF"/>
    <a:srgbClr val="6633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1CDFBD-8892-4021-BA4B-8FAE1597DCCC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61F617-0CC7-4209-B6FE-B09BA81EC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5C4E3-8695-48B4-BD55-E5667B54CB26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7E0FD-32AB-4F01-BD2E-3F6CDED17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843A-F781-4C7B-9151-A2052F5D8B9C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21A09-37D9-4725-993E-47B97E346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CBD4-B877-4BA8-AE2E-FAC650BEAB5B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DAA7-5021-43D6-93C7-9F0FD3808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E096D-EA32-44EE-A398-2FF302126EA2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935AE9-2A4A-4C2A-85C5-653156C87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D1CA9D-DCA1-4981-BCCF-B76B487DFB4C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0F9625-B515-4590-9C8F-3ED324918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896B-C2D5-411F-A72A-B0F89548677E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D70CBA-2A76-4C3A-BDB9-EF46CF8D1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0865C-5475-4736-BA4A-07BD6CE85334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5926E-C947-485C-B7A9-380C45CA9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C947-C9D6-445A-A953-9C01E8A892D5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B96BC3-2009-477C-9BD9-6B839F82D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BC24-0774-4265-925E-C0A3FCDF162F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7EBB-1696-4810-9825-8573F8FEE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49FE01-3972-4436-8F0A-7F919FB41387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AD7CC69-37E1-4AFD-AD19-AA7038FA7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3604AA8-E3D7-46DD-AADF-BA1930C17D96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000D12D-AC81-4025-8171-CF1531AB0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65" r:id="rId2"/>
    <p:sldLayoutId id="2147484170" r:id="rId3"/>
    <p:sldLayoutId id="2147484171" r:id="rId4"/>
    <p:sldLayoutId id="2147484172" r:id="rId5"/>
    <p:sldLayoutId id="2147484166" r:id="rId6"/>
    <p:sldLayoutId id="2147484173" r:id="rId7"/>
    <p:sldLayoutId id="2147484167" r:id="rId8"/>
    <p:sldLayoutId id="2147484174" r:id="rId9"/>
    <p:sldLayoutId id="2147484168" r:id="rId10"/>
    <p:sldLayoutId id="21474841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Прямоугольник 6"/>
          <p:cNvSpPr/>
          <p:nvPr/>
        </p:nvSpPr>
        <p:spPr>
          <a:xfrm>
            <a:off x="107504" y="0"/>
            <a:ext cx="9144000" cy="5929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                                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0"/>
            <a:ext cx="6786562" cy="26431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3600" b="1" dirty="0" smtClean="0">
                <a:solidFill>
                  <a:srgbClr val="002060"/>
                </a:solidFill>
              </a:rPr>
              <a:t>интерактивная игра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«Семья вместе – душа на месте»</a:t>
            </a: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endParaRPr lang="ru-RU" sz="3600" dirty="0"/>
          </a:p>
        </p:txBody>
      </p:sp>
      <p:pic>
        <p:nvPicPr>
          <p:cNvPr id="9220" name="Picture 4" descr="C:\Documents and Settings\света\Мои документы\Downloads\b8a6857a85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5202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с ро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429000"/>
            <a:ext cx="2916832" cy="233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45928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51520" y="3429000"/>
            <a:ext cx="2736304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500" b="1" i="1" dirty="0" smtClean="0"/>
              <a:t>Народный </a:t>
            </a:r>
            <a:r>
              <a:rPr lang="ru-RU" sz="3500" b="1" i="1" dirty="0" smtClean="0"/>
              <a:t>праздник, </a:t>
            </a:r>
            <a:r>
              <a:rPr lang="ru-RU" sz="3500" b="1" i="1" dirty="0" smtClean="0"/>
              <a:t>в который по преданию цветет папоротник?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0113" y="285750"/>
            <a:ext cx="68151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«Народные праздники»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100" b="1" dirty="0">
                <a:solidFill>
                  <a:srgbClr val="C00000"/>
                </a:solidFill>
                <a:latin typeface="+mn-lt"/>
              </a:rPr>
              <a:t>                          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     </a:t>
            </a:r>
            <a:r>
              <a:rPr lang="ru-RU" sz="4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Иван Купала</a:t>
            </a:r>
            <a:r>
              <a:rPr lang="ru-RU" sz="4400" b="1" dirty="0" smtClean="0">
                <a:solidFill>
                  <a:srgbClr val="C00000"/>
                </a:solidFill>
                <a:latin typeface="+mn-lt"/>
              </a:rPr>
              <a:t> </a:t>
            </a:r>
            <a:endParaRPr lang="ru-RU" sz="4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928802"/>
            <a:ext cx="8031318" cy="1857388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По преданию в этот праздник гремит гром и сверкает молния. Бывает летний паводок.</a:t>
            </a:r>
            <a:endParaRPr lang="ru-RU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0113" y="285750"/>
            <a:ext cx="68151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«Народные праздники»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214818"/>
            <a:ext cx="5959616" cy="157163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800" b="1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900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900" b="1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900" b="1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900" b="1" dirty="0">
                <a:solidFill>
                  <a:srgbClr val="C00000"/>
                </a:solidFill>
                <a:latin typeface="+mn-lt"/>
              </a:rPr>
              <a:t>                                               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         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Ильин день</a:t>
            </a:r>
            <a:endParaRPr lang="ru-RU" sz="9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С каким библейским приданием связан народный праздник Благовещение?</a:t>
            </a:r>
            <a:endParaRPr lang="ru-RU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188" y="285750"/>
            <a:ext cx="7104062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«Народные праздники»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92882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4000" b="1" dirty="0">
              <a:solidFill>
                <a:srgbClr val="C00000"/>
              </a:solidFill>
              <a:latin typeface="+mn-lt"/>
            </a:endParaRPr>
          </a:p>
          <a:p>
            <a:pPr marL="320040" indent="-320040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Весть о том, что должен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родиться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спаситель.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33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300" b="1" i="1" dirty="0" smtClean="0"/>
              <a:t>Какой народный праздник знаменовал наступление святок и начало роста светового дня?</a:t>
            </a:r>
            <a:endParaRPr lang="ru-RU" sz="33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87450" y="285750"/>
            <a:ext cx="6527800" cy="642938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9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«Народные праздники»</a:t>
            </a:r>
            <a:endParaRPr lang="ru-RU" sz="39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Рождество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Народное название праздника, которое связано с созреванием к этому дню яблок?</a:t>
            </a:r>
            <a:endParaRPr lang="ru-RU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750" y="285750"/>
            <a:ext cx="71755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«Народные праздники»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357422" y="3857628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dirty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Медовый спас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6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600" b="1" i="1" dirty="0" smtClean="0"/>
              <a:t>Какое блюдо в старину готовилось с </a:t>
            </a:r>
            <a:r>
              <a:rPr lang="ru-RU" sz="4600" b="1" i="1" dirty="0" err="1" smtClean="0"/>
              <a:t>потрошками</a:t>
            </a:r>
            <a:r>
              <a:rPr lang="ru-RU" sz="4600" b="1" i="1" dirty="0" smtClean="0"/>
              <a:t>?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              </a:t>
            </a:r>
            <a:endParaRPr lang="ru-RU" b="1" i="1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1550" y="285750"/>
            <a:ext cx="67437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«Кулинарные блюда»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                  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Щи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</a:t>
            </a:r>
            <a:r>
              <a:rPr lang="ru-RU" sz="2400" b="1" i="1" dirty="0" smtClean="0"/>
              <a:t>Это блюдо из мяса и теста традиционно готовят  почти в каждой семье к празднику.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             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6013" y="285750"/>
            <a:ext cx="65992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«Кулинарные блюда»</a:t>
            </a:r>
            <a:endParaRPr lang="ru-RU" sz="3700" b="1" i="1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714612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>
                <a:solidFill>
                  <a:srgbClr val="C00000"/>
                </a:solidFill>
                <a:latin typeface="+mn-lt"/>
              </a:rPr>
              <a:t>               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Пельмени</a:t>
            </a:r>
            <a:endParaRPr lang="ru-RU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600" b="1" i="1" dirty="0" smtClean="0"/>
              <a:t>Как называется холодный летний суп со свежей зеленью?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1550" y="285750"/>
            <a:ext cx="67437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«Кулинарные блюда»</a:t>
            </a:r>
            <a:endParaRPr lang="ru-RU" sz="36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857628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  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                         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Ботвинья или окрошка</a:t>
            </a:r>
            <a:endParaRPr lang="ru-RU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4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  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5100" b="1" i="1" dirty="0" smtClean="0"/>
              <a:t>Этот старинный напиток готовился с травами.          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/>
              <a:t> 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58888" y="285750"/>
            <a:ext cx="6456362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«Кулинарные блюда»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857628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              Сбитень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 старину это жидкое блюдо было отдельным кушаньем. А сейчас его называют суп.    </a:t>
            </a:r>
            <a:endParaRPr lang="ru-RU" b="1" i="1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/>
              <a:t>          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4213" y="285750"/>
            <a:ext cx="70310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«Кулинарные блюда»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latin typeface="+mn-lt"/>
              </a:rPr>
              <a:t>                        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Уха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15313" cy="857250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Интерактивная игра </a:t>
            </a:r>
            <a:r>
              <a:rPr lang="ru-RU" sz="3200" b="1" dirty="0" smtClean="0">
                <a:latin typeface="Arial Black" pitchFamily="34" charset="0"/>
              </a:rPr>
              <a:t/>
            </a:r>
            <a:br>
              <a:rPr lang="ru-RU" sz="3200" b="1" dirty="0" smtClean="0"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«Семья вместе – душа на месте»</a:t>
            </a:r>
            <a:endParaRPr lang="ru-RU" sz="3200" b="1" i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Масленица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64318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Народные праздники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35756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Кулинарные блюда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07194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</a:t>
            </a:r>
            <a:r>
              <a:rPr lang="ru-RU" b="1" dirty="0" smtClean="0"/>
              <a:t>Пословицы и поговорки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78632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Устами младенца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929313"/>
            <a:ext cx="571500" cy="285750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5929313"/>
            <a:ext cx="8572500" cy="285750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71461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28625" y="2571750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625" y="1785938"/>
            <a:ext cx="8001000" cy="1587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8625" y="3286125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625" y="4000500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28625" y="4714875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8625" y="5429250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3714744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714876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715008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6715140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771527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72" name="Прямоугольник с двумя скругленными противолежащими углами 71"/>
          <p:cNvSpPr/>
          <p:nvPr/>
        </p:nvSpPr>
        <p:spPr>
          <a:xfrm>
            <a:off x="271461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3" name="Прямоугольник с двумя скругленными противолежащими углами 72"/>
          <p:cNvSpPr/>
          <p:nvPr/>
        </p:nvSpPr>
        <p:spPr>
          <a:xfrm>
            <a:off x="3714744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4" name="Прямоугольник с двумя скругленными противолежащими углами 73"/>
          <p:cNvSpPr/>
          <p:nvPr/>
        </p:nvSpPr>
        <p:spPr>
          <a:xfrm>
            <a:off x="4714876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5" name="Прямоугольник с двумя скругленными противолежащими углами 74"/>
          <p:cNvSpPr/>
          <p:nvPr/>
        </p:nvSpPr>
        <p:spPr>
          <a:xfrm>
            <a:off x="5715008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6" name="Прямоугольник с двумя скругленными противолежащими углами 75"/>
          <p:cNvSpPr/>
          <p:nvPr/>
        </p:nvSpPr>
        <p:spPr>
          <a:xfrm>
            <a:off x="6715140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7" name="Прямоугольник с двумя скругленными противолежащими углами 76"/>
          <p:cNvSpPr/>
          <p:nvPr/>
        </p:nvSpPr>
        <p:spPr>
          <a:xfrm>
            <a:off x="771527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8" name="Прямоугольник с двумя скругленными противолежащими углами 77"/>
          <p:cNvSpPr/>
          <p:nvPr/>
        </p:nvSpPr>
        <p:spPr>
          <a:xfrm>
            <a:off x="271461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9" name="Прямоугольник с двумя скругленными противолежащими углами 78"/>
          <p:cNvSpPr/>
          <p:nvPr/>
        </p:nvSpPr>
        <p:spPr>
          <a:xfrm>
            <a:off x="3714744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0" name="Прямоугольник с двумя скругленными противолежащими углами 79"/>
          <p:cNvSpPr/>
          <p:nvPr/>
        </p:nvSpPr>
        <p:spPr>
          <a:xfrm>
            <a:off x="4714876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1" name="Прямоугольник с двумя скругленными противолежащими углами 80"/>
          <p:cNvSpPr/>
          <p:nvPr/>
        </p:nvSpPr>
        <p:spPr>
          <a:xfrm>
            <a:off x="5715008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2" name="Прямоугольник с двумя скругленными противолежащими углами 81"/>
          <p:cNvSpPr/>
          <p:nvPr/>
        </p:nvSpPr>
        <p:spPr>
          <a:xfrm>
            <a:off x="6715140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3" name="Прямоугольник с двумя скругленными противолежащими углами 82"/>
          <p:cNvSpPr/>
          <p:nvPr/>
        </p:nvSpPr>
        <p:spPr>
          <a:xfrm>
            <a:off x="771527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4" name="Прямоугольник с двумя скругленными противолежащими углами 83"/>
          <p:cNvSpPr/>
          <p:nvPr/>
        </p:nvSpPr>
        <p:spPr>
          <a:xfrm>
            <a:off x="271461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5" name="Прямоугольник с двумя скругленными противолежащими углами 84"/>
          <p:cNvSpPr/>
          <p:nvPr/>
        </p:nvSpPr>
        <p:spPr>
          <a:xfrm>
            <a:off x="3714744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6" name="Прямоугольник с двумя скругленными противолежащими углами 85"/>
          <p:cNvSpPr/>
          <p:nvPr/>
        </p:nvSpPr>
        <p:spPr>
          <a:xfrm>
            <a:off x="4714876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7" name="Прямоугольник с двумя скругленными противолежащими углами 86"/>
          <p:cNvSpPr/>
          <p:nvPr/>
        </p:nvSpPr>
        <p:spPr>
          <a:xfrm>
            <a:off x="5715008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8" name="Прямоугольник с двумя скругленными противолежащими углами 87"/>
          <p:cNvSpPr/>
          <p:nvPr/>
        </p:nvSpPr>
        <p:spPr>
          <a:xfrm>
            <a:off x="6715140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9" name="Прямоугольник с двумя скругленными противолежащими углами 88"/>
          <p:cNvSpPr/>
          <p:nvPr/>
        </p:nvSpPr>
        <p:spPr>
          <a:xfrm>
            <a:off x="771527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0" name="Прямоугольник с двумя скругленными противолежащими углами 89"/>
          <p:cNvSpPr/>
          <p:nvPr/>
        </p:nvSpPr>
        <p:spPr>
          <a:xfrm>
            <a:off x="271461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3714744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2" name="Прямоугольник с двумя скругленными противолежащими углами 91"/>
          <p:cNvSpPr/>
          <p:nvPr/>
        </p:nvSpPr>
        <p:spPr>
          <a:xfrm>
            <a:off x="4714876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3" name="Прямоугольник с двумя скругленными противолежащими углами 92"/>
          <p:cNvSpPr/>
          <p:nvPr/>
        </p:nvSpPr>
        <p:spPr>
          <a:xfrm>
            <a:off x="5715008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4" name="Прямоугольник с двумя скругленными противолежащими углами 93"/>
          <p:cNvSpPr/>
          <p:nvPr/>
        </p:nvSpPr>
        <p:spPr>
          <a:xfrm>
            <a:off x="6715140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5" name="Прямоугольник с двумя скругленными противолежащими углами 94"/>
          <p:cNvSpPr/>
          <p:nvPr/>
        </p:nvSpPr>
        <p:spPr>
          <a:xfrm>
            <a:off x="771527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7" name="Прямоугольник с двумя скругленными противолежащими углами 96">
            <a:hlinkClick r:id="rId2" action="ppaction://hlinksldjump"/>
          </p:cNvPr>
          <p:cNvSpPr/>
          <p:nvPr/>
        </p:nvSpPr>
        <p:spPr>
          <a:xfrm>
            <a:off x="271461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98" name="Прямоугольник с двумя скругленными противолежащими углами 97">
            <a:hlinkClick r:id="rId3" action="ppaction://hlinksldjump"/>
          </p:cNvPr>
          <p:cNvSpPr/>
          <p:nvPr/>
        </p:nvSpPr>
        <p:spPr>
          <a:xfrm>
            <a:off x="3714744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99" name="Прямоугольник с двумя скругленными противолежащими углами 98">
            <a:hlinkClick r:id="rId4" action="ppaction://hlinksldjump"/>
          </p:cNvPr>
          <p:cNvSpPr/>
          <p:nvPr/>
        </p:nvSpPr>
        <p:spPr>
          <a:xfrm>
            <a:off x="4714876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00" name="Прямоугольник с двумя скругленными противолежащими углами 99">
            <a:hlinkClick r:id="rId5" action="ppaction://hlinksldjump"/>
          </p:cNvPr>
          <p:cNvSpPr/>
          <p:nvPr/>
        </p:nvSpPr>
        <p:spPr>
          <a:xfrm>
            <a:off x="5715008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01" name="Прямоугольник с двумя скругленными противолежащими углами 100">
            <a:hlinkClick r:id="rId6" action="ppaction://hlinksldjump"/>
          </p:cNvPr>
          <p:cNvSpPr/>
          <p:nvPr/>
        </p:nvSpPr>
        <p:spPr>
          <a:xfrm>
            <a:off x="6715140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02" name="Прямоугольник с двумя скругленными противолежащими углами 101">
            <a:hlinkClick r:id="rId7" action="ppaction://hlinksldjump"/>
          </p:cNvPr>
          <p:cNvSpPr/>
          <p:nvPr/>
        </p:nvSpPr>
        <p:spPr>
          <a:xfrm>
            <a:off x="771527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03" name="Прямоугольник с двумя скругленными противолежащими углами 102">
            <a:hlinkClick r:id="rId8" action="ppaction://hlinksldjump"/>
          </p:cNvPr>
          <p:cNvSpPr/>
          <p:nvPr/>
        </p:nvSpPr>
        <p:spPr>
          <a:xfrm>
            <a:off x="271461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04" name="Прямоугольник с двумя скругленными противолежащими углами 103">
            <a:hlinkClick r:id="rId9" action="ppaction://hlinksldjump"/>
          </p:cNvPr>
          <p:cNvSpPr/>
          <p:nvPr/>
        </p:nvSpPr>
        <p:spPr>
          <a:xfrm>
            <a:off x="3714744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05" name="Прямоугольник с двумя скругленными противолежащими углами 104">
            <a:hlinkClick r:id="rId10" action="ppaction://hlinksldjump"/>
          </p:cNvPr>
          <p:cNvSpPr/>
          <p:nvPr/>
        </p:nvSpPr>
        <p:spPr>
          <a:xfrm>
            <a:off x="4714876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06" name="Прямоугольник с двумя скругленными противолежащими углами 105">
            <a:hlinkClick r:id="rId11" action="ppaction://hlinksldjump"/>
          </p:cNvPr>
          <p:cNvSpPr/>
          <p:nvPr/>
        </p:nvSpPr>
        <p:spPr>
          <a:xfrm>
            <a:off x="5715008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07" name="Прямоугольник с двумя скругленными противолежащими углами 106">
            <a:hlinkClick r:id="rId12" action="ppaction://hlinksldjump"/>
          </p:cNvPr>
          <p:cNvSpPr/>
          <p:nvPr/>
        </p:nvSpPr>
        <p:spPr>
          <a:xfrm>
            <a:off x="6715140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08" name="Прямоугольник с двумя скругленными противолежащими углами 107">
            <a:hlinkClick r:id="rId13" action="ppaction://hlinksldjump"/>
          </p:cNvPr>
          <p:cNvSpPr/>
          <p:nvPr/>
        </p:nvSpPr>
        <p:spPr>
          <a:xfrm>
            <a:off x="771527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09" name="Прямоугольник с двумя скругленными противолежащими углами 108">
            <a:hlinkClick r:id="rId14" action="ppaction://hlinksldjump"/>
          </p:cNvPr>
          <p:cNvSpPr/>
          <p:nvPr/>
        </p:nvSpPr>
        <p:spPr>
          <a:xfrm>
            <a:off x="271461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10" name="Прямоугольник с двумя скругленными противолежащими углами 109">
            <a:hlinkClick r:id="rId15" action="ppaction://hlinksldjump"/>
          </p:cNvPr>
          <p:cNvSpPr/>
          <p:nvPr/>
        </p:nvSpPr>
        <p:spPr>
          <a:xfrm>
            <a:off x="3714744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11" name="Прямоугольник с двумя скругленными противолежащими углами 110">
            <a:hlinkClick r:id="rId16" action="ppaction://hlinksldjump"/>
          </p:cNvPr>
          <p:cNvSpPr/>
          <p:nvPr/>
        </p:nvSpPr>
        <p:spPr>
          <a:xfrm>
            <a:off x="4714876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12" name="Прямоугольник с двумя скругленными противолежащими углами 111">
            <a:hlinkClick r:id="rId17" action="ppaction://hlinksldjump"/>
          </p:cNvPr>
          <p:cNvSpPr/>
          <p:nvPr/>
        </p:nvSpPr>
        <p:spPr>
          <a:xfrm>
            <a:off x="5715008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13" name="Прямоугольник с двумя скругленными противолежащими углами 112">
            <a:hlinkClick r:id="rId18" action="ppaction://hlinksldjump"/>
          </p:cNvPr>
          <p:cNvSpPr/>
          <p:nvPr/>
        </p:nvSpPr>
        <p:spPr>
          <a:xfrm>
            <a:off x="6715140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14" name="Прямоугольник с двумя скругленными противолежащими углами 113">
            <a:hlinkClick r:id="rId19" action="ppaction://hlinksldjump"/>
          </p:cNvPr>
          <p:cNvSpPr/>
          <p:nvPr/>
        </p:nvSpPr>
        <p:spPr>
          <a:xfrm>
            <a:off x="771527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15" name="Прямоугольник с двумя скругленными противолежащими углами 114">
            <a:hlinkClick r:id="rId20" action="ppaction://hlinksldjump"/>
          </p:cNvPr>
          <p:cNvSpPr/>
          <p:nvPr/>
        </p:nvSpPr>
        <p:spPr>
          <a:xfrm>
            <a:off x="271461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16" name="Прямоугольник с двумя скругленными противолежащими углами 115">
            <a:hlinkClick r:id="rId21" action="ppaction://hlinksldjump"/>
          </p:cNvPr>
          <p:cNvSpPr/>
          <p:nvPr/>
        </p:nvSpPr>
        <p:spPr>
          <a:xfrm>
            <a:off x="3714744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17" name="Прямоугольник с двумя скругленными противолежащими углами 116">
            <a:hlinkClick r:id="rId22" action="ppaction://hlinksldjump"/>
          </p:cNvPr>
          <p:cNvSpPr/>
          <p:nvPr/>
        </p:nvSpPr>
        <p:spPr>
          <a:xfrm>
            <a:off x="4714876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18" name="Прямоугольник с двумя скругленными противолежащими углами 117">
            <a:hlinkClick r:id="rId23" action="ppaction://hlinksldjump"/>
          </p:cNvPr>
          <p:cNvSpPr/>
          <p:nvPr/>
        </p:nvSpPr>
        <p:spPr>
          <a:xfrm>
            <a:off x="5715008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19" name="Прямоугольник с двумя скругленными противолежащими углами 118">
            <a:hlinkClick r:id="rId24" action="ppaction://hlinksldjump"/>
          </p:cNvPr>
          <p:cNvSpPr/>
          <p:nvPr/>
        </p:nvSpPr>
        <p:spPr>
          <a:xfrm>
            <a:off x="6715140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0" name="Прямоугольник с двумя скругленными противолежащими углами 119">
            <a:hlinkClick r:id="rId25" action="ppaction://hlinksldjump"/>
          </p:cNvPr>
          <p:cNvSpPr/>
          <p:nvPr/>
        </p:nvSpPr>
        <p:spPr>
          <a:xfrm>
            <a:off x="771527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1" name="Прямоугольник с двумя скругленными противолежащими углами 120">
            <a:hlinkClick r:id="rId26" action="ppaction://hlinksldjump"/>
          </p:cNvPr>
          <p:cNvSpPr/>
          <p:nvPr/>
        </p:nvSpPr>
        <p:spPr>
          <a:xfrm>
            <a:off x="271461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2" name="Прямоугольник с двумя скругленными противолежащими углами 121">
            <a:hlinkClick r:id="rId27" action="ppaction://hlinksldjump"/>
          </p:cNvPr>
          <p:cNvSpPr/>
          <p:nvPr/>
        </p:nvSpPr>
        <p:spPr>
          <a:xfrm>
            <a:off x="3714744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3" name="Прямоугольник с двумя скругленными противолежащими углами 122">
            <a:hlinkClick r:id="rId28" action="ppaction://hlinksldjump"/>
          </p:cNvPr>
          <p:cNvSpPr/>
          <p:nvPr/>
        </p:nvSpPr>
        <p:spPr>
          <a:xfrm>
            <a:off x="4714876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4" name="Прямоугольник с двумя скругленными противолежащими углами 123">
            <a:hlinkClick r:id="rId29" action="ppaction://hlinksldjump"/>
          </p:cNvPr>
          <p:cNvSpPr/>
          <p:nvPr/>
        </p:nvSpPr>
        <p:spPr>
          <a:xfrm>
            <a:off x="5715008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5" name="Прямоугольник с двумя скругленными противолежащими углами 124">
            <a:hlinkClick r:id="rId30" action="ppaction://hlinksldjump"/>
          </p:cNvPr>
          <p:cNvSpPr/>
          <p:nvPr/>
        </p:nvSpPr>
        <p:spPr>
          <a:xfrm>
            <a:off x="6715140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6" name="Прямоугольник с двумя скругленными противолежащими углами 125">
            <a:hlinkClick r:id="rId31" action="ppaction://hlinksldjump"/>
          </p:cNvPr>
          <p:cNvSpPr/>
          <p:nvPr/>
        </p:nvSpPr>
        <p:spPr>
          <a:xfrm>
            <a:off x="771527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7" name="Прямоугольник с двумя скругленными противолежащими углами 126">
            <a:hlinkClick r:id="" action="ppaction://hlinkshowjump?jump=lastslide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Как по другому в старину назывались пирожки из дрожжевого теста с различной начинкой?</a:t>
            </a:r>
            <a:endParaRPr lang="ru-RU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1550" y="285750"/>
            <a:ext cx="67437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«Кулинарные блюда»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FF0000"/>
              </a:solidFill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                     </a:t>
            </a:r>
            <a:r>
              <a:rPr lang="ru-RU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Кулебяка</a:t>
            </a:r>
            <a:endParaRPr lang="ru-RU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Вопрос -   Закончи пословицу:</a:t>
            </a:r>
            <a:endParaRPr lang="ru-RU" sz="3200" dirty="0" smtClean="0"/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/>
              <a:t>В гостях хорошо…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1550" y="285750"/>
            <a:ext cx="67437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Пословицы и поговорки»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2900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r>
              <a:rPr lang="ru-RU" sz="2900" dirty="0">
                <a:solidFill>
                  <a:srgbClr val="C00000"/>
                </a:solidFill>
                <a:latin typeface="+mn-lt"/>
              </a:rPr>
              <a:t>                  </a:t>
            </a:r>
            <a:r>
              <a:rPr lang="ru-RU" sz="2900" dirty="0" smtClean="0">
                <a:solidFill>
                  <a:srgbClr val="C00000"/>
                </a:solidFill>
                <a:latin typeface="+mn-lt"/>
              </a:rPr>
              <a:t>а дома лучше.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500" b="1" i="1" dirty="0" smtClean="0"/>
              <a:t>В своем доме …</a:t>
            </a:r>
            <a:endParaRPr lang="ru-RU" sz="3500" b="1" i="1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                </a:t>
            </a:r>
            <a:endParaRPr lang="ru-RU" sz="3200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650" y="285750"/>
            <a:ext cx="69596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6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Пословицы и поговорки»</a:t>
            </a:r>
            <a:endParaRPr lang="ru-RU" sz="36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92882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3600" b="1" dirty="0">
              <a:solidFill>
                <a:srgbClr val="C00000"/>
              </a:solidFill>
              <a:latin typeface="+mn-lt"/>
            </a:endParaRPr>
          </a:p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и стены помогают.</a:t>
            </a:r>
            <a:endParaRPr lang="ru-RU" sz="2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51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800" b="1" i="1" dirty="0" smtClean="0">
              <a:solidFill>
                <a:srgbClr val="FF0000"/>
              </a:solidFill>
            </a:endParaRP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6500" b="1" i="1" dirty="0" smtClean="0"/>
              <a:t>Муж и жена...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/>
              <a:t>               </a:t>
            </a:r>
            <a:endParaRPr lang="ru-RU" sz="2800" dirty="0" smtClean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 smtClean="0"/>
              <a:t>  </a:t>
            </a:r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0113" y="285750"/>
            <a:ext cx="68151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Пословицы и поговорки»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000504"/>
            <a:ext cx="5959616" cy="192882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3200" dirty="0"/>
          </a:p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r>
              <a:rPr lang="ru-RU" sz="3200" dirty="0"/>
              <a:t>   </a:t>
            </a:r>
            <a:r>
              <a:rPr lang="ru-RU" sz="2800" b="1" dirty="0">
                <a:solidFill>
                  <a:srgbClr val="C00000"/>
                </a:solidFill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</a:rPr>
              <a:t>два сапога пара.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Не будет добра, коли в…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0113" y="285750"/>
            <a:ext cx="68151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37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Пословицы и поговорки»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00298" y="3929066"/>
            <a:ext cx="5959616" cy="192882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2900" dirty="0">
              <a:solidFill>
                <a:srgbClr val="C00000"/>
              </a:solidFill>
              <a:latin typeface="+mn-lt"/>
            </a:endParaRPr>
          </a:p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r>
              <a:rPr lang="ru-RU" sz="2900" b="1" i="1" dirty="0" smtClean="0">
                <a:solidFill>
                  <a:srgbClr val="C00000"/>
                </a:solidFill>
                <a:latin typeface="+mn-lt"/>
              </a:rPr>
              <a:t>семье вражда</a:t>
            </a:r>
            <a:endParaRPr lang="ru-RU" sz="29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При солнышке тепло …</a:t>
            </a:r>
            <a:endParaRPr lang="ru-RU" sz="3200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188" y="285750"/>
            <a:ext cx="7104062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Пословицы и поговорки»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786190"/>
            <a:ext cx="5959616" cy="207170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при матери добро.</a:t>
            </a:r>
            <a:endParaRPr lang="ru-RU" sz="29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001056" cy="1785950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 smtClean="0"/>
              <a:t>        Яблоко от яблони…  </a:t>
            </a:r>
            <a:endParaRPr lang="ru-RU" sz="32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1550" y="285750"/>
            <a:ext cx="6743700" cy="642938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9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9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Пословицы и поговорки»</a:t>
            </a:r>
            <a:endParaRPr lang="ru-RU" sz="39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71736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2900" dirty="0">
              <a:solidFill>
                <a:srgbClr val="C00000"/>
              </a:solidFill>
              <a:latin typeface="+mn-lt"/>
            </a:endParaRPr>
          </a:p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недалеко падает.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Вопрос</a:t>
            </a:r>
            <a:endParaRPr lang="ru-RU" sz="2800" b="1" i="1" dirty="0" smtClean="0"/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600" b="1" i="1" dirty="0" smtClean="0"/>
              <a:t>Это то же самое, что и леди. Только мужчина.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/>
              <a:t>                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42988" y="285750"/>
            <a:ext cx="6672262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«Устами младенца»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 lang="ru-RU" sz="2900" dirty="0">
              <a:latin typeface="+mn-lt"/>
            </a:endParaRP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Джентельмен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928802"/>
            <a:ext cx="8072494" cy="1785950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i="1" dirty="0" smtClean="0"/>
              <a:t>Это девушка, которая готовит мужчине обед, стирает белье и ухаживает за его ребенком.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188" y="285750"/>
            <a:ext cx="7104062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«Устами младенца»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Жена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500" b="1" i="1" dirty="0" smtClean="0"/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4000" b="1" i="1" dirty="0" smtClean="0"/>
              <a:t>В поход его не берут, потому что в лесу трудно найти розетку</a:t>
            </a:r>
            <a:endParaRPr lang="ru-RU" sz="4000" dirty="0" smtClean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/>
              <a:t>    </a:t>
            </a:r>
            <a:endParaRPr lang="ru-RU" sz="2800" dirty="0" smtClean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750" y="285750"/>
            <a:ext cx="71755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36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«Устами младенца»</a:t>
            </a:r>
            <a:endParaRPr lang="ru-RU" sz="36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Кипятильник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785950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Известно, что каждый день масленицы имеет свое название. Назовите эти дни.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7088" y="285750"/>
            <a:ext cx="6888162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«Масленица»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28598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>
                <a:solidFill>
                  <a:srgbClr val="C00000"/>
                </a:solidFill>
                <a:latin typeface="+mn-lt"/>
              </a:rPr>
              <a:t>    </a:t>
            </a: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п-встреча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в-заигрыш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, с-лакомка, </a:t>
            </a: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ч-разгуляй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п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 –</a:t>
            </a: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тёщены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 вечера, </a:t>
            </a: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с-заловкины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 посиделки, </a:t>
            </a: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в-прощенное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 воскресенье.</a:t>
            </a:r>
            <a:endParaRPr lang="ru-RU" sz="3600" b="1" dirty="0"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550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45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800" b="1" i="1" dirty="0" smtClean="0">
              <a:solidFill>
                <a:srgbClr val="FF0000"/>
              </a:solidFill>
            </a:endParaRP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4100" b="1" i="1" dirty="0" smtClean="0"/>
              <a:t>Там расположены макароны, компот, борщ. Среди всего этого где-то  еще сердце помещается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           </a:t>
            </a:r>
            <a:r>
              <a:rPr lang="ru-RU" sz="3200" b="1" i="1" dirty="0" smtClean="0"/>
              <a:t>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    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750" y="285750"/>
            <a:ext cx="71755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«Устами младенца»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2800" b="1" dirty="0">
              <a:solidFill>
                <a:srgbClr val="C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4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Живот</a:t>
            </a:r>
            <a:endParaRPr lang="ru-RU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i="1" dirty="0" smtClean="0"/>
              <a:t>Он приделан к зверям сзади. Например, корова кончается, и начинается он.</a:t>
            </a:r>
            <a:endParaRPr lang="ru-RU" sz="3600" dirty="0" smtClean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750" y="285750"/>
            <a:ext cx="71755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«Устами младенца»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786050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2800" b="1" dirty="0">
              <a:solidFill>
                <a:srgbClr val="C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Хвост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600" b="1" i="1" dirty="0" smtClean="0"/>
              <a:t>Профессия тяжелая, потому что нужно все время сидеть на диете и быстро снимать с себя одежду.</a:t>
            </a:r>
            <a:endParaRPr lang="ru-RU" sz="3200" b="1" i="1" dirty="0" smtClean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/>
              <a:t>   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288" y="285750"/>
            <a:ext cx="7319962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ru-RU" sz="37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«Устами младенца»</a:t>
            </a:r>
            <a:endParaRPr lang="ru-RU" sz="37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261938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2800" b="1" dirty="0">
              <a:solidFill>
                <a:srgbClr val="C00000"/>
              </a:solidFill>
              <a:latin typeface="+mn-lt"/>
            </a:endParaRPr>
          </a:p>
          <a:p>
            <a:pPr marL="261938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Манекенщица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7959880" cy="1928826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Что символизирует масленицу?</a:t>
            </a:r>
            <a:endParaRPr lang="ru-RU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0113" y="285750"/>
            <a:ext cx="68151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«Масленица»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71736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    </a:t>
            </a:r>
            <a:r>
              <a:rPr lang="ru-RU" sz="2800" b="1" dirty="0">
                <a:latin typeface="+mn-lt"/>
              </a:rPr>
              <a:t>                               </a:t>
            </a: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Блин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/>
              <a:t>    </a:t>
            </a:r>
            <a:r>
              <a:rPr lang="ru-RU" sz="3200" b="1" i="1" dirty="0" smtClean="0">
                <a:solidFill>
                  <a:srgbClr val="C0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i="1" dirty="0" smtClean="0"/>
              <a:t>                    Откуда пришел к нам этот праздник?</a:t>
            </a:r>
            <a:endParaRPr lang="ru-RU" sz="3200" b="1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87450" y="285750"/>
            <a:ext cx="65278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«Масленица»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                        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Византии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785950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/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Вопрос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   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   </a:t>
            </a:r>
            <a:r>
              <a:rPr lang="ru-RU" sz="4000" b="1" i="1" dirty="0" smtClean="0"/>
              <a:t>Как по другому в народе называют масленицу?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6013" y="285750"/>
            <a:ext cx="65992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«Масленица»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3200" b="1" dirty="0">
              <a:solidFill>
                <a:srgbClr val="C00000"/>
              </a:solidFill>
              <a:latin typeface="+mn-lt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                       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Сырная неделя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714512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/>
              <a:t>Какой ритуал совершают во время масленицы?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1563" y="285750"/>
            <a:ext cx="664368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«Масленица»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>
                <a:solidFill>
                  <a:srgbClr val="C00000"/>
                </a:solidFill>
                <a:latin typeface="+mn-lt"/>
              </a:rPr>
              <a:t>                     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Сжигание чучела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2060848"/>
            <a:ext cx="7776864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/>
              <a:t>              </a:t>
            </a:r>
            <a:r>
              <a:rPr lang="ru-RU" sz="3200" b="1" i="1" dirty="0" smtClean="0"/>
              <a:t> </a:t>
            </a:r>
            <a:r>
              <a:rPr lang="ru-RU" sz="3500" b="1" i="1" dirty="0" smtClean="0"/>
              <a:t>Для чего сжигается чучело?</a:t>
            </a:r>
            <a:endParaRPr lang="ru-RU" sz="3500" dirty="0" smtClean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 </a:t>
            </a:r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1913" y="285750"/>
            <a:ext cx="63833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«Масленица»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000504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2800" b="1" dirty="0">
              <a:solidFill>
                <a:srgbClr val="C00000"/>
              </a:solidFill>
              <a:latin typeface="+mj-lt"/>
            </a:endParaRPr>
          </a:p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                 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+mj-lt"/>
              </a:rPr>
              <a:t>Уничтожение старого, дряхлого </a:t>
            </a:r>
            <a:r>
              <a:rPr lang="ru-RU" sz="2800" b="1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+mj-lt"/>
              </a:rPr>
              <a:t>- освобождение места для нового лучшего</a:t>
            </a:r>
            <a:endParaRPr lang="ru-RU" sz="2800" b="1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Вопрос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                </a:t>
            </a:r>
            <a:r>
              <a:rPr lang="ru-RU" sz="3200" b="1" i="1" dirty="0" smtClean="0"/>
              <a:t>Большой народный праздник, который празднуется после масленицы?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87450" y="285750"/>
            <a:ext cx="6527800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«Народные праздники»</a:t>
            </a:r>
            <a:endParaRPr lang="ru-RU" sz="33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357422" y="3929066"/>
            <a:ext cx="6031054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                        </a:t>
            </a:r>
          </a:p>
          <a:p>
            <a:pPr marL="320040" indent="-320040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Пасха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  <a:p>
            <a:pPr marL="320040" indent="-320040"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1489</TotalTime>
  <Words>758</Words>
  <Application>Microsoft Office PowerPoint</Application>
  <PresentationFormat>Экран (4:3)</PresentationFormat>
  <Paragraphs>308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Обычная</vt:lpstr>
      <vt:lpstr>                    интерактивная игра «Семья вместе – душа на месте» </vt:lpstr>
      <vt:lpstr>Интерактивная игра  «Семья вместе – душа на месте»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интерактивная игра «Знатоки дорожного движения»</dc:title>
  <cp:lastModifiedBy>Kabinet-13-2</cp:lastModifiedBy>
  <cp:revision>180</cp:revision>
  <dcterms:modified xsi:type="dcterms:W3CDTF">2013-02-18T04:44:27Z</dcterms:modified>
</cp:coreProperties>
</file>