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58" r:id="rId6"/>
    <p:sldId id="264" r:id="rId7"/>
    <p:sldId id="267" r:id="rId8"/>
    <p:sldId id="268" r:id="rId9"/>
    <p:sldId id="266" r:id="rId10"/>
    <p:sldId id="270" r:id="rId11"/>
    <p:sldId id="261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FF99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4678C-A847-40E7-BF09-5B6A27E5EB51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4EA9D-8398-4B66-BA7E-AF526CEA8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44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14642-F9C6-46BE-84CC-56A6DE0D956F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6F0D9-A855-4FE7-B3BF-7ADCD53C9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00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696F3-F4E5-474F-9E43-385C8D37FF29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FCB03-EC81-4600-A652-1613628B1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15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F6788-7738-4897-9EFF-9D4A6F173891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812F1-6408-479C-8AA5-75AACD1F2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91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68B8E-ECF9-4EEC-B39B-5093F1DA93DF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2CCA6-AC92-447A-859D-E2B30B9D4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37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A62EF-988F-44BA-B923-29AF06BF0A1F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47C31-0877-40F4-89D8-99F43CA11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80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C563C-FDDA-4A23-BDC5-1C06352F686C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C4F30-41A2-4EAC-B3FE-2D2088F07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72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9F417-F0A3-4576-94DD-0206DEC4A228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89479-32D9-4A71-9143-12067A7E7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48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FB907-5AEB-4251-A590-505EE9D66F9D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FE8FF-BE6F-4651-A9DF-5675795AB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70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61A65-25B1-4D03-9B5E-82AA496C9FC6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C99B5-4F9E-4F5B-AE68-ED3C96544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14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176AA-9C58-4012-ADC7-CF125BE7BFD4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A79EA-6ADF-43D1-A8E6-649CEED42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52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9310FE-22CF-40AD-A05F-4AAB53B74D90}" type="datetimeFigureOut">
              <a:rPr lang="ru-RU"/>
              <a:pPr>
                <a:defRPr/>
              </a:pPr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8DBCCC-1413-4C64-83D0-64996E49B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chalka.com/test_shablo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control" Target="../activeX/activeX2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1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image" Target="../media/image10.wmf"/><Relationship Id="rId5" Type="http://schemas.openxmlformats.org/officeDocument/2006/relationships/control" Target="../activeX/activeX4.xml"/><Relationship Id="rId10" Type="http://schemas.openxmlformats.org/officeDocument/2006/relationships/image" Target="../media/image9.wmf"/><Relationship Id="rId4" Type="http://schemas.openxmlformats.org/officeDocument/2006/relationships/control" Target="../activeX/activeX3.xml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>
            <a:hlinkClick r:id="" action="ppaction://macro?name=wrk_start"/>
          </p:cNvPr>
          <p:cNvSpPr/>
          <p:nvPr/>
        </p:nvSpPr>
        <p:spPr>
          <a:xfrm>
            <a:off x="3071813" y="5013325"/>
            <a:ext cx="300037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Начать тест</a:t>
            </a:r>
          </a:p>
        </p:txBody>
      </p:sp>
      <p:sp>
        <p:nvSpPr>
          <p:cNvPr id="3080" name="Подзаголовок 2"/>
          <p:cNvSpPr>
            <a:spLocks/>
          </p:cNvSpPr>
          <p:nvPr/>
        </p:nvSpPr>
        <p:spPr bwMode="auto">
          <a:xfrm>
            <a:off x="250825" y="6453188"/>
            <a:ext cx="85725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898989"/>
                </a:solidFill>
                <a:cs typeface="Arial" charset="0"/>
              </a:rPr>
              <a:t>Использован </a:t>
            </a:r>
            <a:r>
              <a:rPr lang="ru-RU" sz="1000" b="1">
                <a:solidFill>
                  <a:srgbClr val="898989"/>
                </a:solidFill>
                <a:cs typeface="Arial" charset="0"/>
                <a:hlinkClick r:id="rId2"/>
              </a:rPr>
              <a:t>шаблон создания тестов в </a:t>
            </a:r>
            <a:r>
              <a:rPr lang="en-US" sz="1000" b="1">
                <a:solidFill>
                  <a:srgbClr val="898989"/>
                </a:solidFill>
                <a:cs typeface="Arial" charset="0"/>
                <a:hlinkClick r:id="rId2"/>
              </a:rPr>
              <a:t>PowerPoint</a:t>
            </a:r>
            <a:endParaRPr lang="ru-RU" sz="1000" b="1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b="1" dirty="0" smtClean="0">
                <a:latin typeface="Bookman Old Style" pitchFamily="18" charset="0"/>
              </a:rPr>
              <a:t>ОРФОГРАММЫ</a:t>
            </a:r>
            <a:endParaRPr lang="ru-RU" sz="66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51520" y="312963"/>
            <a:ext cx="8712968" cy="1143000"/>
          </a:xfrm>
        </p:spPr>
        <p:txBody>
          <a:bodyPr/>
          <a:lstStyle/>
          <a:p>
            <a:pPr eaLnBrk="1" hangingPunct="1"/>
            <a:r>
              <a:rPr lang="ru-RU" sz="3000" b="1" dirty="0">
                <a:latin typeface="Bookman Old Style" pitchFamily="18" charset="0"/>
                <a:cs typeface="Arial" charset="0"/>
              </a:rPr>
              <a:t>Укажи слова, </a:t>
            </a:r>
            <a:r>
              <a:rPr lang="ru-RU" sz="3000" b="1" dirty="0" smtClean="0">
                <a:latin typeface="Bookman Old Style" pitchFamily="18" charset="0"/>
                <a:cs typeface="Arial" charset="0"/>
              </a:rPr>
              <a:t>в которые надо вставить непроизносимую согласную</a:t>
            </a:r>
          </a:p>
        </p:txBody>
      </p:sp>
      <p:sp>
        <p:nvSpPr>
          <p:cNvPr id="4" name="Скругленный прямоугольник 3">
            <a:hlinkClick r:id="" action="ppaction://macro?name=DA_MN"/>
          </p:cNvPr>
          <p:cNvSpPr/>
          <p:nvPr/>
        </p:nvSpPr>
        <p:spPr>
          <a:xfrm>
            <a:off x="958631" y="2517186"/>
            <a:ext cx="2012939" cy="7841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ВЕС…НИК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>
            <a:hlinkClick r:id="" action="ppaction://macro?name=DA_MN"/>
          </p:cNvPr>
          <p:cNvSpPr/>
          <p:nvPr/>
        </p:nvSpPr>
        <p:spPr>
          <a:xfrm>
            <a:off x="971331" y="4573426"/>
            <a:ext cx="2010685" cy="756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ВЛАС…НЫЙ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/>
          <p:nvPr/>
        </p:nvSpPr>
        <p:spPr>
          <a:xfrm>
            <a:off x="3634501" y="2528997"/>
            <a:ext cx="1963334" cy="745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КРЕПОС…НОЙ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/>
          <p:nvPr/>
        </p:nvSpPr>
        <p:spPr>
          <a:xfrm>
            <a:off x="6260582" y="2517186"/>
            <a:ext cx="1974332" cy="7120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ВКУС…НЫЙ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/>
          <p:nvPr/>
        </p:nvSpPr>
        <p:spPr>
          <a:xfrm>
            <a:off x="6260582" y="4605846"/>
            <a:ext cx="2199850" cy="724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ПРЕКРАС…НЫЙ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>
            <a:hlinkClick r:id="" action="ppaction://macro?name=wrk_refresh"/>
          </p:cNvPr>
          <p:cNvSpPr/>
          <p:nvPr/>
        </p:nvSpPr>
        <p:spPr>
          <a:xfrm>
            <a:off x="1714500" y="5643563"/>
            <a:ext cx="2643188" cy="642937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  <p:sp>
        <p:nvSpPr>
          <p:cNvPr id="21" name="Скругленный прямоугольник 20">
            <a:hlinkClick r:id="" action="ppaction://macro?name=wrk_finished"/>
          </p:cNvPr>
          <p:cNvSpPr/>
          <p:nvPr/>
        </p:nvSpPr>
        <p:spPr>
          <a:xfrm>
            <a:off x="4572000" y="5643563"/>
            <a:ext cx="3000375" cy="642937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  <p:sp>
        <p:nvSpPr>
          <p:cNvPr id="18" name="Скругленный прямоугольник 17">
            <a:hlinkClick r:id="" action="ppaction://macro?name=DA_MN"/>
          </p:cNvPr>
          <p:cNvSpPr/>
          <p:nvPr/>
        </p:nvSpPr>
        <p:spPr>
          <a:xfrm>
            <a:off x="6278771" y="3575618"/>
            <a:ext cx="2000250" cy="741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КАПУС…НИЦА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>
            <a:hlinkClick r:id="" action="ppaction://macro?name=DA_MN"/>
          </p:cNvPr>
          <p:cNvSpPr/>
          <p:nvPr/>
        </p:nvSpPr>
        <p:spPr>
          <a:xfrm>
            <a:off x="932683" y="1419677"/>
            <a:ext cx="2000250" cy="8118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МЕС…НОСТЬ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>
            <a:hlinkClick r:id="" action="ppaction://macro?name=NET_MN"/>
          </p:cNvPr>
          <p:cNvSpPr/>
          <p:nvPr/>
        </p:nvSpPr>
        <p:spPr>
          <a:xfrm>
            <a:off x="932683" y="3540352"/>
            <a:ext cx="2000250" cy="776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ЧУДЕС…НЫЙ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Скругленный прямоугольник 22">
            <a:hlinkClick r:id="" action="ppaction://macro?name=NET_MN"/>
          </p:cNvPr>
          <p:cNvSpPr/>
          <p:nvPr/>
        </p:nvSpPr>
        <p:spPr>
          <a:xfrm>
            <a:off x="3649131" y="3540352"/>
            <a:ext cx="2018708" cy="776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ОПАС…НЫЙ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ый прямоугольник 23">
            <a:hlinkClick r:id="" action="ppaction://macro?name=NET_MN"/>
          </p:cNvPr>
          <p:cNvSpPr/>
          <p:nvPr/>
        </p:nvSpPr>
        <p:spPr>
          <a:xfrm>
            <a:off x="6286500" y="1455963"/>
            <a:ext cx="2000250" cy="775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УЖАС…НЫЙ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>
            <a:hlinkClick r:id="" action="ppaction://macro?name=NET_MN"/>
          </p:cNvPr>
          <p:cNvSpPr/>
          <p:nvPr/>
        </p:nvSpPr>
        <p:spPr>
          <a:xfrm>
            <a:off x="3633410" y="1459164"/>
            <a:ext cx="2234734" cy="775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ИНТЕРЕС…НЫЙ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40746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28638" y="404664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latin typeface="Bookman Old Style" pitchFamily="18" charset="0"/>
                <a:cs typeface="Arial" charset="0"/>
              </a:rPr>
              <a:t>Выбери верный вариант ответа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103671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2400" dirty="0" smtClean="0">
                <a:latin typeface="Bookman Old Style" pitchFamily="18" charset="0"/>
                <a:cs typeface="Arial" charset="0"/>
              </a:rPr>
              <a:t>… пишется после приставки, которая оканчивается на согласный, перед гласными Е, Ё, Ю, Я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467544" y="3143250"/>
            <a:ext cx="3672408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Bookman Old Style" pitchFamily="18" charset="0"/>
                <a:cs typeface="Arial" pitchFamily="34" charset="0"/>
              </a:rPr>
              <a:t>Разделительный Ъ</a:t>
            </a:r>
            <a:endParaRPr lang="ru-RU" sz="2400" b="1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004048" y="3143250"/>
            <a:ext cx="3672408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Bookman Old Style" pitchFamily="18" charset="0"/>
                <a:cs typeface="Arial" pitchFamily="34" charset="0"/>
              </a:rPr>
              <a:t>Разделительный Ь</a:t>
            </a:r>
            <a:endParaRPr lang="ru-RU" sz="2400" b="1" dirty="0"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>
                <a:latin typeface="Bookman Old Style" pitchFamily="18" charset="0"/>
                <a:cs typeface="Arial" charset="0"/>
              </a:rPr>
              <a:t>Найди ошибки и исправь их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6" name="COR_FIN" r:id="rId2" imgW="7991640" imgH="3238560"/>
        </mc:Choice>
        <mc:Fallback>
          <p:control name="COR_FIN" r:id="rId2" imgW="7991640" imgH="3238560">
            <p:pic>
              <p:nvPicPr>
                <p:cNvPr id="0" name="COR_FIN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0075" y="2133600"/>
                  <a:ext cx="7993063" cy="32400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7" name="COR_ERR" r:id="rId3" imgW="4505400" imgH="1438200"/>
        </mc:Choice>
        <mc:Fallback>
          <p:control name="COR_ERR" r:id="rId3" imgW="4505400" imgH="1438200">
            <p:pic>
              <p:nvPicPr>
                <p:cNvPr id="0" name="COR_ERR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7100888"/>
                  <a:ext cx="4500563" cy="14398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8" name="COR_OK" r:id="rId4" imgW="4505400" imgH="1438200"/>
        </mc:Choice>
        <mc:Fallback>
          <p:control name="COR_OK" r:id="rId4" imgW="4505400" imgH="1438200">
            <p:pic>
              <p:nvPicPr>
                <p:cNvPr id="0" name="COR_OK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43438" y="7029450"/>
                  <a:ext cx="4500562" cy="1439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9" name="btn1" r:id="rId5" imgW="2666880" imgH="504720"/>
        </mc:Choice>
        <mc:Fallback>
          <p:control name="btn1" r:id="rId5" imgW="2666880" imgH="504720">
            <p:pic>
              <p:nvPicPr>
                <p:cNvPr id="0" name="bt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5732463"/>
                  <a:ext cx="2663825" cy="504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40" name="CommandButton1" r:id="rId6" imgW="3029040" imgH="504720"/>
        </mc:Choice>
        <mc:Fallback>
          <p:control name="CommandButton1" r:id="rId6" imgW="3029040" imgH="50472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5732463"/>
                  <a:ext cx="3024188" cy="504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Результат теста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5900738" cy="3286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Верно: 9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Ошибки: 1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Отметка: 4</a:t>
            </a:r>
            <a:endParaRPr lang="ru-RU" sz="4800" smtClean="0">
              <a:latin typeface="Arial" charset="0"/>
              <a:cs typeface="Arial" charset="0"/>
            </a:endParaRPr>
          </a:p>
        </p:txBody>
      </p:sp>
      <p:sp>
        <p:nvSpPr>
          <p:cNvPr id="4100" name="Содержимое 2"/>
          <p:cNvSpPr txBox="1">
            <a:spLocks/>
          </p:cNvSpPr>
          <p:nvPr/>
        </p:nvSpPr>
        <p:spPr bwMode="auto">
          <a:xfrm>
            <a:off x="500063" y="5572125"/>
            <a:ext cx="585787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ru-RU" sz="3200" smtClean="0">
                <a:cs typeface="Arial" charset="0"/>
              </a:rPr>
              <a:t>Время: 1 мин. 3 сек.</a:t>
            </a:r>
            <a:endParaRPr lang="ru-RU" sz="3200">
              <a:cs typeface="Arial" charset="0"/>
            </a:endParaRPr>
          </a:p>
        </p:txBody>
      </p:sp>
      <p:sp>
        <p:nvSpPr>
          <p:cNvPr id="5" name="Скругленный прямоугольник 4">
            <a:hlinkClick r:id="" action="ppaction://macro?name=wrk_repeat"/>
          </p:cNvPr>
          <p:cNvSpPr/>
          <p:nvPr/>
        </p:nvSpPr>
        <p:spPr>
          <a:xfrm>
            <a:off x="6500813" y="5572125"/>
            <a:ext cx="22860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ещё</a:t>
            </a:r>
          </a:p>
        </p:txBody>
      </p:sp>
      <p:sp>
        <p:nvSpPr>
          <p:cNvPr id="6" name="Скругленный прямоугольник 5">
            <a:hlinkClick r:id="" action="ppaction://macro?name=wrk_correct"/>
          </p:cNvPr>
          <p:cNvSpPr/>
          <p:nvPr/>
        </p:nvSpPr>
        <p:spPr>
          <a:xfrm>
            <a:off x="6500813" y="4643438"/>
            <a:ext cx="2286000" cy="714375"/>
          </a:xfrm>
          <a:prstGeom prst="round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>
                <a:latin typeface="Bookman Old Style" pitchFamily="18" charset="0"/>
                <a:cs typeface="Arial" charset="0"/>
              </a:rPr>
              <a:t>Написание каких орфограмм тебе известно?</a:t>
            </a:r>
          </a:p>
        </p:txBody>
      </p:sp>
      <p:sp>
        <p:nvSpPr>
          <p:cNvPr id="4" name="Скругленный прямоугольник 3">
            <a:hlinkClick r:id="" action="ppaction://macro?name=DA_MN"/>
          </p:cNvPr>
          <p:cNvSpPr/>
          <p:nvPr/>
        </p:nvSpPr>
        <p:spPr>
          <a:xfrm>
            <a:off x="323528" y="1659338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Безударная гласная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>
            <a:hlinkClick r:id="" action="ppaction://macro?name=DA_MN"/>
          </p:cNvPr>
          <p:cNvSpPr/>
          <p:nvPr/>
        </p:nvSpPr>
        <p:spPr>
          <a:xfrm>
            <a:off x="300832" y="4221088"/>
            <a:ext cx="2226844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Разделительные Ь и Ъ знаки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/>
          <p:nvPr/>
        </p:nvSpPr>
        <p:spPr>
          <a:xfrm>
            <a:off x="3243896" y="1659338"/>
            <a:ext cx="2156645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Непроизносимая согласная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/>
          <p:nvPr/>
        </p:nvSpPr>
        <p:spPr>
          <a:xfrm>
            <a:off x="1527551" y="2958165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Ь после шипящих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/>
          <p:nvPr/>
        </p:nvSpPr>
        <p:spPr>
          <a:xfrm>
            <a:off x="6271578" y="1659338"/>
            <a:ext cx="218552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Окончание имён существительных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/>
          <p:nvPr/>
        </p:nvSpPr>
        <p:spPr>
          <a:xfrm>
            <a:off x="3243896" y="4221088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Приставки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пре-, при-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>
            <a:hlinkClick r:id="" action="ppaction://macro?name=wrk_refresh"/>
          </p:cNvPr>
          <p:cNvSpPr/>
          <p:nvPr/>
        </p:nvSpPr>
        <p:spPr>
          <a:xfrm>
            <a:off x="1714500" y="5643563"/>
            <a:ext cx="2643188" cy="642937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  <p:sp>
        <p:nvSpPr>
          <p:cNvPr id="21" name="Скругленный прямоугольник 20">
            <a:hlinkClick r:id="" action="ppaction://macro?name=wrk_finished"/>
          </p:cNvPr>
          <p:cNvSpPr/>
          <p:nvPr/>
        </p:nvSpPr>
        <p:spPr>
          <a:xfrm>
            <a:off x="4572000" y="5643563"/>
            <a:ext cx="3000375" cy="642937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  <p:sp>
        <p:nvSpPr>
          <p:cNvPr id="18" name="Скругленный прямоугольник 17">
            <a:hlinkClick r:id="" action="ppaction://macro?name=NET_MN"/>
          </p:cNvPr>
          <p:cNvSpPr/>
          <p:nvPr/>
        </p:nvSpPr>
        <p:spPr>
          <a:xfrm>
            <a:off x="6072187" y="4221088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Написание суффиксов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-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>
            <a:hlinkClick r:id="" action="ppaction://macro?name=DA_MN"/>
          </p:cNvPr>
          <p:cNvSpPr/>
          <p:nvPr/>
        </p:nvSpPr>
        <p:spPr>
          <a:xfrm>
            <a:off x="4652888" y="2976308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Перенос слов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latin typeface="Bookman Old Style" pitchFamily="18" charset="0"/>
                <a:cs typeface="Arial" charset="0"/>
              </a:rPr>
              <a:t>Найди слова, которые разделены для переноса верно</a:t>
            </a:r>
          </a:p>
        </p:txBody>
      </p:sp>
      <p:sp>
        <p:nvSpPr>
          <p:cNvPr id="4" name="Скругленный прямоугольник 3">
            <a:hlinkClick r:id="" action="ppaction://macro?name=DA_MN"/>
          </p:cNvPr>
          <p:cNvSpPr/>
          <p:nvPr/>
        </p:nvSpPr>
        <p:spPr>
          <a:xfrm>
            <a:off x="899592" y="3709308"/>
            <a:ext cx="200025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РУ – КИ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>
            <a:hlinkClick r:id="" action="ppaction://macro?name=DA_MN"/>
          </p:cNvPr>
          <p:cNvSpPr/>
          <p:nvPr/>
        </p:nvSpPr>
        <p:spPr>
          <a:xfrm>
            <a:off x="3571875" y="4722359"/>
            <a:ext cx="200025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 – ПАЛ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/>
          <p:nvPr/>
        </p:nvSpPr>
        <p:spPr>
          <a:xfrm>
            <a:off x="6316949" y="2029138"/>
            <a:ext cx="2000250" cy="5949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ДЕНЬ – КИ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/>
          <p:nvPr/>
        </p:nvSpPr>
        <p:spPr>
          <a:xfrm>
            <a:off x="890283" y="2831194"/>
            <a:ext cx="200025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ХО – ТЬ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/>
          <p:nvPr/>
        </p:nvSpPr>
        <p:spPr>
          <a:xfrm>
            <a:off x="6316949" y="3789040"/>
            <a:ext cx="200025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 – ПУТНИК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/>
          <p:nvPr/>
        </p:nvSpPr>
        <p:spPr>
          <a:xfrm>
            <a:off x="6286500" y="4684486"/>
            <a:ext cx="200025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ЕЛ – ЬНИК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>
            <a:hlinkClick r:id="" action="ppaction://macro?name=wrk_refresh"/>
          </p:cNvPr>
          <p:cNvSpPr/>
          <p:nvPr/>
        </p:nvSpPr>
        <p:spPr>
          <a:xfrm>
            <a:off x="1714500" y="5643563"/>
            <a:ext cx="2643188" cy="642937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  <p:sp>
        <p:nvSpPr>
          <p:cNvPr id="21" name="Скругленный прямоугольник 20">
            <a:hlinkClick r:id="" action="ppaction://macro?name=wrk_finished"/>
          </p:cNvPr>
          <p:cNvSpPr/>
          <p:nvPr/>
        </p:nvSpPr>
        <p:spPr>
          <a:xfrm>
            <a:off x="4572000" y="5643563"/>
            <a:ext cx="3000375" cy="642937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  <p:sp>
        <p:nvSpPr>
          <p:cNvPr id="18" name="Скругленный прямоугольник 17">
            <a:hlinkClick r:id="" action="ppaction://macro?name=NET_MN"/>
          </p:cNvPr>
          <p:cNvSpPr/>
          <p:nvPr/>
        </p:nvSpPr>
        <p:spPr>
          <a:xfrm>
            <a:off x="3571875" y="3789040"/>
            <a:ext cx="200025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ПЕРВ – ЫЙ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>
            <a:hlinkClick r:id="" action="ppaction://macro?name=NET_MN"/>
          </p:cNvPr>
          <p:cNvSpPr/>
          <p:nvPr/>
        </p:nvSpPr>
        <p:spPr>
          <a:xfrm>
            <a:off x="923954" y="4722359"/>
            <a:ext cx="200025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ИНД – ЮК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>
            <a:hlinkClick r:id="" action="ppaction://macro?name=NET_MN"/>
          </p:cNvPr>
          <p:cNvSpPr/>
          <p:nvPr/>
        </p:nvSpPr>
        <p:spPr>
          <a:xfrm>
            <a:off x="3529693" y="2029138"/>
            <a:ext cx="200025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ПЕ – НЬКИ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Скругленный прямоугольник 22">
            <a:hlinkClick r:id="" action="ppaction://macro?name=DA_MN"/>
          </p:cNvPr>
          <p:cNvSpPr/>
          <p:nvPr/>
        </p:nvSpPr>
        <p:spPr>
          <a:xfrm>
            <a:off x="3571875" y="2831194"/>
            <a:ext cx="200025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БЕ – СЕ – ДА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>
            <a:hlinkClick r:id="" action="ppaction://macro?name=DA_MN"/>
          </p:cNvPr>
          <p:cNvSpPr/>
          <p:nvPr/>
        </p:nvSpPr>
        <p:spPr>
          <a:xfrm>
            <a:off x="6316949" y="2921681"/>
            <a:ext cx="200025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УГО – ЛОК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>
            <a:hlinkClick r:id="" action="ppaction://macro?name=DA_MN"/>
          </p:cNvPr>
          <p:cNvSpPr/>
          <p:nvPr/>
        </p:nvSpPr>
        <p:spPr>
          <a:xfrm>
            <a:off x="890283" y="1982967"/>
            <a:ext cx="200025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МАЙ – КА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22400" y="3714750"/>
            <a:ext cx="8126064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Bookman Old Style" pitchFamily="18" charset="0"/>
                <a:cs typeface="Arial" pitchFamily="34" charset="0"/>
              </a:rPr>
              <a:t>и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зменить слово или подобрать однокоренное так, чтобы безударная гласная стала ударной</a:t>
            </a:r>
            <a:endParaRPr lang="ru-RU" sz="2400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02250" y="2276872"/>
            <a:ext cx="8146214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Bookman Old Style" pitchFamily="18" charset="0"/>
                <a:cs typeface="Arial" pitchFamily="34" charset="0"/>
              </a:rPr>
              <a:t>н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адо изменить форму слова  или подобрать такое однокоренное слово, чтобы после согласного стоял гласный или согласный </a:t>
            </a:r>
            <a:r>
              <a:rPr lang="ru-RU" sz="2400" b="1" dirty="0" smtClean="0">
                <a:latin typeface="Bookman Old Style" pitchFamily="18" charset="0"/>
                <a:cs typeface="Arial" pitchFamily="34" charset="0"/>
              </a:rPr>
              <a:t>н</a:t>
            </a:r>
            <a:endParaRPr lang="ru-RU" sz="2400" b="1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22400" y="5157192"/>
            <a:ext cx="8126064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Bookman Old Style" pitchFamily="18" charset="0"/>
                <a:cs typeface="Arial" pitchFamily="34" charset="0"/>
              </a:rPr>
              <a:t>п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одобрать такое проверочное слово, в котором этот согласный произноситься чётко </a:t>
            </a:r>
            <a:endParaRPr lang="ru-RU" sz="2400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8638" y="1196752"/>
            <a:ext cx="8229600" cy="11807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Bookman Old Style" pitchFamily="18" charset="0"/>
              </a:rPr>
              <a:t>Чтобы проверить слово с безударной гласной в корне слова, надо …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Bookman Old Style" pitchFamily="18" charset="0"/>
              </a:rPr>
              <a:t>Выбери верное утверждение </a:t>
            </a:r>
            <a:endParaRPr lang="ru-RU" sz="36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latin typeface="Bookman Old Style" pitchFamily="18" charset="0"/>
                <a:cs typeface="Arial" charset="0"/>
              </a:rPr>
              <a:t>Выбери слова, в которых надо вставить букву А</a:t>
            </a:r>
          </a:p>
        </p:txBody>
      </p:sp>
      <p:sp>
        <p:nvSpPr>
          <p:cNvPr id="4" name="Скругленный прямоугольник 3">
            <a:hlinkClick r:id="" action="ppaction://macro?name=DA_MN"/>
          </p:cNvPr>
          <p:cNvSpPr/>
          <p:nvPr/>
        </p:nvSpPr>
        <p:spPr>
          <a:xfrm>
            <a:off x="958631" y="2517186"/>
            <a:ext cx="2012939" cy="7841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Ч…СОВОЙ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>
            <a:hlinkClick r:id="" action="ppaction://macro?name=DA_MN"/>
          </p:cNvPr>
          <p:cNvSpPr/>
          <p:nvPr/>
        </p:nvSpPr>
        <p:spPr>
          <a:xfrm>
            <a:off x="971331" y="4573426"/>
            <a:ext cx="2010685" cy="756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ПОД…РИТЬ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/>
          <p:nvPr/>
        </p:nvSpPr>
        <p:spPr>
          <a:xfrm>
            <a:off x="3695276" y="2517186"/>
            <a:ext cx="1963334" cy="745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В…РЁНЫЙ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/>
          <p:nvPr/>
        </p:nvSpPr>
        <p:spPr>
          <a:xfrm>
            <a:off x="3658360" y="4573426"/>
            <a:ext cx="2000250" cy="7046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В…ДИЦА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/>
          <p:nvPr/>
        </p:nvSpPr>
        <p:spPr>
          <a:xfrm>
            <a:off x="6260582" y="2517186"/>
            <a:ext cx="1974332" cy="7120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ПО…СОК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/>
          <p:nvPr/>
        </p:nvSpPr>
        <p:spPr>
          <a:xfrm>
            <a:off x="6260582" y="4605846"/>
            <a:ext cx="2000250" cy="724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М…СТИТЬ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>
            <a:hlinkClick r:id="" action="ppaction://macro?name=wrk_refresh"/>
          </p:cNvPr>
          <p:cNvSpPr/>
          <p:nvPr/>
        </p:nvSpPr>
        <p:spPr>
          <a:xfrm>
            <a:off x="1714500" y="5643563"/>
            <a:ext cx="2643188" cy="642937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  <p:sp>
        <p:nvSpPr>
          <p:cNvPr id="21" name="Скругленный прямоугольник 20">
            <a:hlinkClick r:id="" action="ppaction://macro?name=wrk_finished"/>
          </p:cNvPr>
          <p:cNvSpPr/>
          <p:nvPr/>
        </p:nvSpPr>
        <p:spPr>
          <a:xfrm>
            <a:off x="4572000" y="5643563"/>
            <a:ext cx="3000375" cy="642937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  <p:sp>
        <p:nvSpPr>
          <p:cNvPr id="18" name="Скругленный прямоугольник 17">
            <a:hlinkClick r:id="" action="ppaction://macro?name=DA_MN"/>
          </p:cNvPr>
          <p:cNvSpPr/>
          <p:nvPr/>
        </p:nvSpPr>
        <p:spPr>
          <a:xfrm>
            <a:off x="6278771" y="3575618"/>
            <a:ext cx="2000250" cy="741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П…РНОЕ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>
            <a:hlinkClick r:id="" action="ppaction://macro?name=DA_MN"/>
          </p:cNvPr>
          <p:cNvSpPr/>
          <p:nvPr/>
        </p:nvSpPr>
        <p:spPr>
          <a:xfrm>
            <a:off x="3699783" y="1419678"/>
            <a:ext cx="2000250" cy="8118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Д…ЛЁКИЙ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>
            <a:hlinkClick r:id="" action="ppaction://macro?name=NET_MN"/>
          </p:cNvPr>
          <p:cNvSpPr/>
          <p:nvPr/>
        </p:nvSpPr>
        <p:spPr>
          <a:xfrm>
            <a:off x="958631" y="3540919"/>
            <a:ext cx="2000250" cy="776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СЛ…НЁНОК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Скругленный прямоугольник 22">
            <a:hlinkClick r:id="" action="ppaction://macro?name=NET_MN"/>
          </p:cNvPr>
          <p:cNvSpPr/>
          <p:nvPr/>
        </p:nvSpPr>
        <p:spPr>
          <a:xfrm>
            <a:off x="3649131" y="3540352"/>
            <a:ext cx="2018708" cy="776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К…РМУШКА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ый прямоугольник 23">
            <a:hlinkClick r:id="" action="ppaction://macro?name=NET_MN"/>
          </p:cNvPr>
          <p:cNvSpPr/>
          <p:nvPr/>
        </p:nvSpPr>
        <p:spPr>
          <a:xfrm>
            <a:off x="6286500" y="1455963"/>
            <a:ext cx="2000250" cy="775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Б…КОВОЙ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>
            <a:hlinkClick r:id="" action="ppaction://macro?name=NET_MN"/>
          </p:cNvPr>
          <p:cNvSpPr/>
          <p:nvPr/>
        </p:nvSpPr>
        <p:spPr>
          <a:xfrm>
            <a:off x="982887" y="1455964"/>
            <a:ext cx="1964425" cy="775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ГЛ…ДЕТЬ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417605" y="5315644"/>
            <a:ext cx="8126064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Bookman Old Style" pitchFamily="18" charset="0"/>
                <a:cs typeface="Arial" pitchFamily="34" charset="0"/>
              </a:rPr>
              <a:t>надо изменить форму слова  или подобрать такое однокоренное слово, чтобы после согласного стоял гласный или согласный </a:t>
            </a:r>
            <a:r>
              <a:rPr lang="ru-RU" sz="2400" b="1" dirty="0">
                <a:latin typeface="Bookman Old Style" pitchFamily="18" charset="0"/>
                <a:cs typeface="Arial" pitchFamily="34" charset="0"/>
              </a:rPr>
              <a:t>н</a:t>
            </a:r>
            <a:endParaRPr lang="ru-RU" sz="2400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417605" y="3789040"/>
            <a:ext cx="8146214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изменить </a:t>
            </a:r>
            <a:r>
              <a:rPr lang="ru-RU" sz="2400" dirty="0">
                <a:latin typeface="Bookman Old Style" pitchFamily="18" charset="0"/>
                <a:cs typeface="Arial" pitchFamily="34" charset="0"/>
              </a:rPr>
              <a:t>слово или подобрать однокоренное так, чтобы безударная гласная стала ударной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487694" y="2276872"/>
            <a:ext cx="8126064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Bookman Old Style" pitchFamily="18" charset="0"/>
                <a:cs typeface="Arial" pitchFamily="34" charset="0"/>
              </a:rPr>
              <a:t>п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одобрать такое проверочное слово, в котором этот согласный произноситься чётко </a:t>
            </a:r>
            <a:endParaRPr lang="ru-RU" sz="2400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8789" y="1196752"/>
            <a:ext cx="8229600" cy="11807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Bookman Old Style" pitchFamily="18" charset="0"/>
              </a:rPr>
              <a:t>Чтобы проверить слово с парной согласной в корне слова, надо …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Bookman Old Style" pitchFamily="18" charset="0"/>
              </a:rPr>
              <a:t>Выбери верное утверждение </a:t>
            </a:r>
            <a:endParaRPr lang="ru-RU" sz="36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4199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312963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latin typeface="Bookman Old Style" pitchFamily="18" charset="0"/>
                <a:cs typeface="Arial" charset="0"/>
              </a:rPr>
              <a:t>Найди слова, написанные с ошибкой</a:t>
            </a:r>
          </a:p>
        </p:txBody>
      </p:sp>
      <p:sp>
        <p:nvSpPr>
          <p:cNvPr id="4" name="Скругленный прямоугольник 3">
            <a:hlinkClick r:id="" action="ppaction://macro?name=DA_MN"/>
          </p:cNvPr>
          <p:cNvSpPr/>
          <p:nvPr/>
        </p:nvSpPr>
        <p:spPr>
          <a:xfrm>
            <a:off x="958631" y="2517186"/>
            <a:ext cx="2012939" cy="7841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БУЛАФКА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>
            <a:hlinkClick r:id="" action="ppaction://macro?name=DA_MN"/>
          </p:cNvPr>
          <p:cNvSpPr/>
          <p:nvPr/>
        </p:nvSpPr>
        <p:spPr>
          <a:xfrm>
            <a:off x="971331" y="4573426"/>
            <a:ext cx="2010685" cy="756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ИГРУЖКА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/>
          <p:nvPr/>
        </p:nvSpPr>
        <p:spPr>
          <a:xfrm>
            <a:off x="3634501" y="2528997"/>
            <a:ext cx="1963334" cy="745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ЖИТКИЙ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/>
          <p:nvPr/>
        </p:nvSpPr>
        <p:spPr>
          <a:xfrm>
            <a:off x="3658360" y="4573426"/>
            <a:ext cx="2000250" cy="7046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РЕЗКИЙ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/>
          <p:nvPr/>
        </p:nvSpPr>
        <p:spPr>
          <a:xfrm>
            <a:off x="6260582" y="2517186"/>
            <a:ext cx="1974332" cy="7120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ДРОЗД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/>
          <p:nvPr/>
        </p:nvSpPr>
        <p:spPr>
          <a:xfrm>
            <a:off x="6260582" y="4605846"/>
            <a:ext cx="2000250" cy="724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НЕЗАБУДКА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>
            <a:hlinkClick r:id="" action="ppaction://macro?name=wrk_refresh"/>
          </p:cNvPr>
          <p:cNvSpPr/>
          <p:nvPr/>
        </p:nvSpPr>
        <p:spPr>
          <a:xfrm>
            <a:off x="1714500" y="5643563"/>
            <a:ext cx="2643188" cy="642937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  <p:sp>
        <p:nvSpPr>
          <p:cNvPr id="21" name="Скругленный прямоугольник 20">
            <a:hlinkClick r:id="" action="ppaction://macro?name=wrk_finished"/>
          </p:cNvPr>
          <p:cNvSpPr/>
          <p:nvPr/>
        </p:nvSpPr>
        <p:spPr>
          <a:xfrm>
            <a:off x="4572000" y="5643563"/>
            <a:ext cx="3000375" cy="642937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  <p:sp>
        <p:nvSpPr>
          <p:cNvPr id="18" name="Скругленный прямоугольник 17">
            <a:hlinkClick r:id="" action="ppaction://macro?name=DA_MN"/>
          </p:cNvPr>
          <p:cNvSpPr/>
          <p:nvPr/>
        </p:nvSpPr>
        <p:spPr>
          <a:xfrm>
            <a:off x="6278771" y="3575618"/>
            <a:ext cx="2000250" cy="741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ЛЁХКИЙ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>
            <a:hlinkClick r:id="" action="ppaction://macro?name=DA_MN"/>
          </p:cNvPr>
          <p:cNvSpPr/>
          <p:nvPr/>
        </p:nvSpPr>
        <p:spPr>
          <a:xfrm>
            <a:off x="932683" y="1419677"/>
            <a:ext cx="2000250" cy="8118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РОМАЖКА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>
            <a:hlinkClick r:id="" action="ppaction://macro?name=NET_MN"/>
          </p:cNvPr>
          <p:cNvSpPr/>
          <p:nvPr/>
        </p:nvSpPr>
        <p:spPr>
          <a:xfrm>
            <a:off x="958631" y="3540919"/>
            <a:ext cx="2000250" cy="776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МЯГКИЙ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Скругленный прямоугольник 22">
            <a:hlinkClick r:id="" action="ppaction://macro?name=NET_MN"/>
          </p:cNvPr>
          <p:cNvSpPr/>
          <p:nvPr/>
        </p:nvSpPr>
        <p:spPr>
          <a:xfrm>
            <a:off x="3649131" y="3540352"/>
            <a:ext cx="2018708" cy="776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ХЛЕБ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ый прямоугольник 23">
            <a:hlinkClick r:id="" action="ppaction://macro?name=NET_MN"/>
          </p:cNvPr>
          <p:cNvSpPr/>
          <p:nvPr/>
        </p:nvSpPr>
        <p:spPr>
          <a:xfrm>
            <a:off x="6286500" y="1455963"/>
            <a:ext cx="2000250" cy="775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ПИРОЖКИ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>
            <a:hlinkClick r:id="" action="ppaction://macro?name=NET_MN"/>
          </p:cNvPr>
          <p:cNvSpPr/>
          <p:nvPr/>
        </p:nvSpPr>
        <p:spPr>
          <a:xfrm>
            <a:off x="3633410" y="1459164"/>
            <a:ext cx="1964425" cy="775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СУГРОБ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63663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02250" y="5157192"/>
            <a:ext cx="8126064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>
              <a:latin typeface="Bookman Old Style" pitchFamily="18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подобрать </a:t>
            </a:r>
            <a:r>
              <a:rPr lang="ru-RU" sz="2400" dirty="0">
                <a:latin typeface="Bookman Old Style" pitchFamily="18" charset="0"/>
                <a:cs typeface="Arial" pitchFamily="34" charset="0"/>
              </a:rPr>
              <a:t>такое проверочное слово, в котором этот согласный произноситься чётко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02250" y="2276872"/>
            <a:ext cx="8146214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Bookman Old Style" pitchFamily="18" charset="0"/>
                <a:cs typeface="Arial" pitchFamily="34" charset="0"/>
              </a:rPr>
              <a:t>н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адо изменить форму слова  или подобрать такое однокоренное слово, чтобы после согласного стоял гласный или согласный </a:t>
            </a:r>
            <a:r>
              <a:rPr lang="ru-RU" sz="2400" b="1" dirty="0" smtClean="0">
                <a:latin typeface="Bookman Old Style" pitchFamily="18" charset="0"/>
                <a:cs typeface="Arial" pitchFamily="34" charset="0"/>
              </a:rPr>
              <a:t>н</a:t>
            </a:r>
            <a:endParaRPr lang="ru-RU" sz="2400" b="1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22400" y="3645024"/>
            <a:ext cx="8126064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Bookman Old Style" pitchFamily="18" charset="0"/>
                <a:cs typeface="Arial" pitchFamily="34" charset="0"/>
              </a:rPr>
              <a:t>изменить слово или подобрать однокоренное так, чтобы безударная гласная стала </a:t>
            </a:r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ударной</a:t>
            </a:r>
            <a:endParaRPr lang="ru-RU" sz="2400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11807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Bookman Old Style" pitchFamily="18" charset="0"/>
              </a:rPr>
              <a:t>Чтобы проверить слово с непроизносимой согласной в корне слова, надо …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Bookman Old Style" pitchFamily="18" charset="0"/>
              </a:rPr>
              <a:t>Выбери верное утверждение </a:t>
            </a:r>
            <a:endParaRPr lang="ru-RU" sz="36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2050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0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1922</TotalTime>
  <Words>389</Words>
  <Application>Microsoft Office PowerPoint</Application>
  <PresentationFormat>Экран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ОРФОГРАММЫ</vt:lpstr>
      <vt:lpstr>Результат теста</vt:lpstr>
      <vt:lpstr>Написание каких орфограмм тебе известно?</vt:lpstr>
      <vt:lpstr>Найди слова, которые разделены для переноса верно</vt:lpstr>
      <vt:lpstr>Выбери верное утверждение </vt:lpstr>
      <vt:lpstr>Выбери слова, в которых надо вставить букву А</vt:lpstr>
      <vt:lpstr>Выбери верное утверждение </vt:lpstr>
      <vt:lpstr>Найди слова, написанные с ошибкой</vt:lpstr>
      <vt:lpstr>Выбери верное утверждение </vt:lpstr>
      <vt:lpstr>Укажи слова, в которые надо вставить непроизносимую согласную</vt:lpstr>
      <vt:lpstr>Выбери верный вариант ответа</vt:lpstr>
      <vt:lpstr>Найди ошибки и исправь их</vt:lpstr>
    </vt:vector>
  </TitlesOfParts>
  <Company>ind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ind</dc:creator>
  <cp:lastModifiedBy>1</cp:lastModifiedBy>
  <cp:revision>728</cp:revision>
  <dcterms:created xsi:type="dcterms:W3CDTF">2007-04-26T13:09:51Z</dcterms:created>
  <dcterms:modified xsi:type="dcterms:W3CDTF">2012-10-22T19:12:24Z</dcterms:modified>
</cp:coreProperties>
</file>