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58" r:id="rId4"/>
    <p:sldId id="260" r:id="rId5"/>
    <p:sldId id="265" r:id="rId6"/>
    <p:sldId id="266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E9C99-90DA-41D6-9FE7-5A4A37FA121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9996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C59E3-3256-47F1-B8FD-7818108C4D5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8653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2A673-E202-4F21-9AEF-EE88873B055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1535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9222E-7144-4548-BE60-D299E8CF06A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9453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F0AF9-056A-40F8-873C-7DFB71DA273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7715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20F9D-E2D2-401E-AF8B-2A0CD934733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0251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0E0F7-FEAD-47DA-B972-D1FD95A44F5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3805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3E04B-1565-4C8C-9E43-7B9EEE7589C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1722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92E84-9E2E-4F61-A834-249414DD127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6944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1A5DF-AB0D-4D16-BEE8-2F3905A008A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04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E9EAC-DC52-4F83-B03F-9AA2C043CEB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0126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B72019-6C9B-4ED4-B068-072D72F61896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6220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2051720" y="1052736"/>
            <a:ext cx="6984776" cy="33843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20000"/>
                    </a:gs>
                    <a:gs pos="100000">
                      <a:srgbClr val="A20000"/>
                    </a:gs>
                  </a:gsLst>
                  <a:lin ang="5400000" scaled="1"/>
                </a:gradFill>
                <a:latin typeface="Georgia"/>
              </a:rPr>
              <a:t>МБОУ </a:t>
            </a:r>
            <a:r>
              <a:rPr lang="ru-RU" sz="2400" i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20000"/>
                    </a:gs>
                    <a:gs pos="100000">
                      <a:srgbClr val="A20000"/>
                    </a:gs>
                  </a:gsLst>
                  <a:lin ang="5400000" scaled="1"/>
                </a:gradFill>
                <a:latin typeface="Georgia"/>
              </a:rPr>
              <a:t>«</a:t>
            </a:r>
            <a:r>
              <a:rPr lang="ru-RU" sz="2400" i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20000"/>
                    </a:gs>
                    <a:gs pos="100000">
                      <a:srgbClr val="A20000"/>
                    </a:gs>
                  </a:gsLst>
                  <a:lin ang="5400000" scaled="1"/>
                </a:gradFill>
                <a:latin typeface="Georgia"/>
              </a:rPr>
              <a:t>Малошильнинская</a:t>
            </a:r>
            <a:r>
              <a:rPr lang="ru-RU" sz="2400" i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20000"/>
                    </a:gs>
                    <a:gs pos="100000">
                      <a:srgbClr val="A20000"/>
                    </a:gs>
                  </a:gsLst>
                  <a:lin ang="5400000" scaled="1"/>
                </a:gradFill>
                <a:latin typeface="Georgia"/>
              </a:rPr>
              <a:t> </a:t>
            </a:r>
            <a:r>
              <a:rPr lang="ru-RU" sz="2400" i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20000"/>
                    </a:gs>
                    <a:gs pos="100000">
                      <a:srgbClr val="A20000"/>
                    </a:gs>
                  </a:gsLst>
                  <a:lin ang="5400000" scaled="1"/>
                </a:gradFill>
                <a:latin typeface="Georgia"/>
              </a:rPr>
              <a:t>СОШ»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i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20000"/>
                  </a:gs>
                  <a:gs pos="100000">
                    <a:srgbClr val="A20000"/>
                  </a:gs>
                </a:gsLst>
                <a:lin ang="5400000" scaled="1"/>
              </a:gradFill>
              <a:latin typeface="Georgia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i="1" kern="10" dirty="0" smtClean="0">
              <a:ln w="9525">
                <a:solidFill>
                  <a:srgbClr val="8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20000"/>
                  </a:gs>
                  <a:gs pos="100000">
                    <a:srgbClr val="A20000"/>
                  </a:gs>
                </a:gsLst>
                <a:lin ang="5400000" scaled="1"/>
              </a:gradFill>
              <a:latin typeface="Georgia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i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20000"/>
                    </a:gs>
                    <a:gs pos="100000">
                      <a:srgbClr val="A20000"/>
                    </a:gs>
                  </a:gsLst>
                  <a:lin ang="5400000" scaled="1"/>
                </a:gradFill>
                <a:latin typeface="Georgia"/>
              </a:rPr>
              <a:t>Сальникова Елена Петровна,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600" i="1" kern="10" dirty="0" smtClean="0">
              <a:ln w="9525">
                <a:solidFill>
                  <a:srgbClr val="8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20000"/>
                  </a:gs>
                  <a:gs pos="100000">
                    <a:srgbClr val="A20000"/>
                  </a:gs>
                </a:gsLst>
                <a:lin ang="5400000" scaled="1"/>
              </a:gradFill>
              <a:latin typeface="Georgia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i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20000"/>
                    </a:gs>
                    <a:gs pos="100000">
                      <a:srgbClr val="A20000"/>
                    </a:gs>
                  </a:gsLst>
                  <a:lin ang="5400000" scaled="1"/>
                </a:gradFill>
                <a:latin typeface="Georgia"/>
              </a:rPr>
              <a:t>учитель начальных классов </a:t>
            </a:r>
            <a:endParaRPr lang="ru-RU" sz="3600" i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20000"/>
                  </a:gs>
                  <a:gs pos="100000">
                    <a:srgbClr val="A20000"/>
                  </a:gs>
                </a:gsLst>
                <a:lin ang="5400000" scaled="1"/>
              </a:gradFill>
              <a:latin typeface="Georgi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483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Информационная справка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75856" y="1843950"/>
            <a:ext cx="54726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Comic Sans MS" pitchFamily="66" charset="0"/>
              </a:rPr>
              <a:t>   </a:t>
            </a:r>
            <a:r>
              <a:rPr lang="ru-RU" sz="2000" b="1" dirty="0" smtClean="0">
                <a:solidFill>
                  <a:srgbClr val="000000"/>
                </a:solidFill>
                <a:latin typeface="Calibri" pitchFamily="34" charset="0"/>
              </a:rPr>
              <a:t>Сальникова </a:t>
            </a:r>
            <a:r>
              <a:rPr lang="ru-RU" sz="2000" b="1" dirty="0">
                <a:solidFill>
                  <a:srgbClr val="000000"/>
                </a:solidFill>
                <a:latin typeface="Calibri" pitchFamily="34" charset="0"/>
              </a:rPr>
              <a:t>Елена Петровна, </a:t>
            </a:r>
            <a:r>
              <a:rPr lang="ru-RU" sz="2000" b="1" dirty="0" smtClean="0">
                <a:solidFill>
                  <a:srgbClr val="000000"/>
                </a:solidFill>
                <a:latin typeface="Calibri" pitchFamily="34" charset="0"/>
              </a:rPr>
              <a:t>14.01.1968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srgbClr val="000000"/>
              </a:solidFill>
              <a:latin typeface="Calibri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b="1" dirty="0">
                <a:solidFill>
                  <a:srgbClr val="000000"/>
                </a:solidFill>
                <a:latin typeface="Calibri" pitchFamily="34" charset="0"/>
              </a:rPr>
              <a:t>   Образование.</a:t>
            </a:r>
            <a:r>
              <a:rPr lang="ru-RU" sz="2000" dirty="0">
                <a:solidFill>
                  <a:srgbClr val="000000"/>
                </a:solidFill>
                <a:latin typeface="Calibri" pitchFamily="34" charset="0"/>
              </a:rPr>
              <a:t> Высшее. </a:t>
            </a:r>
            <a:r>
              <a:rPr lang="ru-RU" sz="2000" dirty="0" err="1">
                <a:solidFill>
                  <a:srgbClr val="000000"/>
                </a:solidFill>
                <a:latin typeface="Calibri" pitchFamily="34" charset="0"/>
              </a:rPr>
              <a:t>Елабужский</a:t>
            </a:r>
            <a:r>
              <a:rPr lang="ru-RU" sz="2000" dirty="0">
                <a:solidFill>
                  <a:srgbClr val="000000"/>
                </a:solidFill>
                <a:latin typeface="Calibri" pitchFamily="34" charset="0"/>
              </a:rPr>
              <a:t> государственный педагогический институт;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0000"/>
                </a:solidFill>
                <a:latin typeface="Calibri" pitchFamily="34" charset="0"/>
              </a:rPr>
              <a:t>     </a:t>
            </a:r>
            <a:r>
              <a:rPr lang="ru-RU" sz="2000" b="1" i="1" dirty="0">
                <a:solidFill>
                  <a:srgbClr val="000000"/>
                </a:solidFill>
                <a:latin typeface="Calibri" pitchFamily="34" charset="0"/>
              </a:rPr>
              <a:t>специальность</a:t>
            </a:r>
            <a:r>
              <a:rPr lang="ru-RU" sz="2000" dirty="0">
                <a:solidFill>
                  <a:srgbClr val="000000"/>
                </a:solidFill>
                <a:latin typeface="Calibri" pitchFamily="34" charset="0"/>
              </a:rPr>
              <a:t> «Педагогика и методика начального обучения»;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0000"/>
                </a:solidFill>
                <a:latin typeface="Calibri" pitchFamily="34" charset="0"/>
              </a:rPr>
              <a:t>     </a:t>
            </a:r>
            <a:r>
              <a:rPr lang="ru-RU" sz="2000" b="1" i="1" dirty="0">
                <a:solidFill>
                  <a:srgbClr val="000000"/>
                </a:solidFill>
                <a:latin typeface="Calibri" pitchFamily="34" charset="0"/>
              </a:rPr>
              <a:t>квалификация</a:t>
            </a:r>
            <a:r>
              <a:rPr lang="ru-RU" sz="2000" dirty="0">
                <a:solidFill>
                  <a:srgbClr val="000000"/>
                </a:solidFill>
                <a:latin typeface="Calibri" pitchFamily="34" charset="0"/>
              </a:rPr>
              <a:t> «Учитель начальных классов»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>
                <a:solidFill>
                  <a:srgbClr val="000000"/>
                </a:solidFill>
                <a:latin typeface="Calibri" pitchFamily="34" charset="0"/>
              </a:rPr>
              <a:t>  </a:t>
            </a:r>
            <a:r>
              <a:rPr lang="ru-RU" sz="2000" b="1" dirty="0">
                <a:solidFill>
                  <a:srgbClr val="000000"/>
                </a:solidFill>
                <a:latin typeface="Calibri" pitchFamily="34" charset="0"/>
              </a:rPr>
              <a:t>Трудовой стаж:</a:t>
            </a:r>
            <a:r>
              <a:rPr lang="ru-RU" sz="2000" dirty="0">
                <a:solidFill>
                  <a:srgbClr val="000000"/>
                </a:solidFill>
                <a:latin typeface="Calibri" pitchFamily="34" charset="0"/>
              </a:rPr>
              <a:t> 25 лет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>
                <a:solidFill>
                  <a:srgbClr val="000000"/>
                </a:solidFill>
                <a:latin typeface="Calibri" pitchFamily="34" charset="0"/>
              </a:rPr>
              <a:t>  </a:t>
            </a:r>
            <a:r>
              <a:rPr lang="ru-RU" sz="2000" b="1" dirty="0">
                <a:solidFill>
                  <a:srgbClr val="000000"/>
                </a:solidFill>
                <a:latin typeface="Calibri" pitchFamily="34" charset="0"/>
              </a:rPr>
              <a:t>Педагогический стаж (по специальности):</a:t>
            </a:r>
            <a:r>
              <a:rPr lang="ru-RU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ru-RU" sz="20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</a:rPr>
              <a:t>25 </a:t>
            </a:r>
            <a:r>
              <a:rPr lang="ru-RU" sz="2000" dirty="0">
                <a:solidFill>
                  <a:srgbClr val="000000"/>
                </a:solidFill>
                <a:latin typeface="Calibri" pitchFamily="34" charset="0"/>
              </a:rPr>
              <a:t>лет/25 лет</a:t>
            </a:r>
          </a:p>
          <a:p>
            <a:endParaRPr lang="ru-RU" sz="2000" dirty="0"/>
          </a:p>
        </p:txBody>
      </p:sp>
      <p:pic>
        <p:nvPicPr>
          <p:cNvPr id="4" name="Picture 2" descr="C:\Users\Елена Петровна\Desktop\Сканирование С.Е.П\фотог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62" y="1843950"/>
            <a:ext cx="2376264" cy="29833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7872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562074"/>
          </a:xfrm>
        </p:spPr>
        <p:txBody>
          <a:bodyPr/>
          <a:lstStyle/>
          <a:p>
            <a:r>
              <a:rPr lang="ru-RU" sz="5400" i="1" dirty="0" smtClean="0">
                <a:latin typeface="Times New Roman"/>
                <a:ea typeface="Times New Roman"/>
              </a:rPr>
              <a:t/>
            </a:r>
            <a:br>
              <a:rPr lang="ru-RU" sz="5400" i="1" dirty="0" smtClean="0">
                <a:latin typeface="Times New Roman"/>
                <a:ea typeface="Times New Roman"/>
              </a:rPr>
            </a:br>
            <a:r>
              <a:rPr lang="ru-RU" sz="5400" b="1" dirty="0" smtClean="0"/>
              <a:t> </a:t>
            </a:r>
            <a:r>
              <a:rPr lang="ru-RU" sz="2400" b="1" dirty="0" smtClean="0"/>
              <a:t>Выбор образовательной программы </a:t>
            </a:r>
            <a:r>
              <a:rPr lang="ru-RU" sz="5400" i="1" dirty="0">
                <a:latin typeface="Times New Roman"/>
                <a:ea typeface="Times New Roman"/>
              </a:rPr>
              <a:t/>
            </a:r>
            <a:br>
              <a:rPr lang="ru-RU" sz="5400" i="1" dirty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980729"/>
            <a:ext cx="4248472" cy="4536504"/>
          </a:xfrm>
        </p:spPr>
        <p:txBody>
          <a:bodyPr/>
          <a:lstStyle/>
          <a:p>
            <a:pPr marL="0" lvl="0" indent="0" algn="r" eaLnBrk="1" fontAlgn="auto" hangingPunct="1">
              <a:spcAft>
                <a:spcPts val="0"/>
              </a:spcAft>
              <a:buNone/>
            </a:pPr>
            <a:r>
              <a:rPr lang="ru-RU" sz="1400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Скажи мне, и я забуду. </a:t>
            </a:r>
          </a:p>
          <a:p>
            <a:pPr marL="0" lvl="0" indent="0" algn="r" eaLnBrk="1" fontAlgn="auto" hangingPunct="1">
              <a:spcAft>
                <a:spcPts val="0"/>
              </a:spcAft>
              <a:buNone/>
            </a:pPr>
            <a:r>
              <a:rPr lang="ru-RU" sz="11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Покажи мне, и я запомню. </a:t>
            </a:r>
          </a:p>
          <a:p>
            <a:pPr marL="0" lvl="0" indent="0" algn="r" eaLnBrk="1" fontAlgn="auto" hangingPunct="1">
              <a:spcAft>
                <a:spcPts val="0"/>
              </a:spcAft>
              <a:buNone/>
            </a:pPr>
            <a:r>
              <a:rPr lang="ru-RU" sz="11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Дай мне действовать самому, и я научусь. </a:t>
            </a:r>
          </a:p>
          <a:p>
            <a:pPr marL="0" lvl="0" indent="0" algn="r" eaLnBrk="1" fontAlgn="auto" hangingPunct="1">
              <a:spcAft>
                <a:spcPts val="0"/>
              </a:spcAft>
              <a:buNone/>
            </a:pPr>
            <a:r>
              <a:rPr lang="ru-RU" sz="11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Китайская мудрость </a:t>
            </a:r>
          </a:p>
          <a:p>
            <a:pPr marL="0" lvl="0" indent="0" algn="just" eaLnBrk="1" fontAlgn="auto" hangingPunct="1">
              <a:spcAft>
                <a:spcPts val="0"/>
              </a:spcAft>
              <a:buNone/>
            </a:pPr>
            <a:r>
              <a:rPr lang="ru-RU" sz="16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своей педагогической деятельности придерживаюсь кредо «Каждый ученик – личность». Поэтому в работе руководствуюсь инновационной программой </a:t>
            </a:r>
            <a:r>
              <a:rPr lang="ru-RU" sz="1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«Школа 2100». </a:t>
            </a:r>
            <a:r>
              <a:rPr lang="ru-RU" sz="1600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Она соответствует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требованиям ФГОС</a:t>
            </a:r>
            <a:r>
              <a:rPr lang="ru-RU" sz="1600" dirty="0" smtClean="0"/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600" u="sng" dirty="0" smtClean="0"/>
              <a:t> </a:t>
            </a:r>
            <a:r>
              <a:rPr lang="ru-RU" sz="1600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главной  </a:t>
            </a:r>
            <a:r>
              <a:rPr lang="ru-RU" sz="16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задаче  современного  обучения:  решение  проблемы       </a:t>
            </a:r>
            <a:r>
              <a:rPr lang="ru-RU" sz="1600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личностно-ориентированного             </a:t>
            </a:r>
            <a:r>
              <a:rPr lang="ru-RU" sz="16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образования,       т.е.   такого  образования,  в  котором  личность  ученика  была  бы  в  центре  внимания  педагога,     в   котором       деятельность       учения      —    познавательная  деятельность, а не преподавание, была бы   ведущей в тандеме учитель—ученик</a:t>
            </a:r>
            <a:r>
              <a:rPr lang="ru-RU" sz="1800" kern="1200" dirty="0">
                <a:solidFill>
                  <a:prstClr val="black"/>
                </a:solidFill>
                <a:latin typeface="Calibri"/>
              </a:rPr>
              <a:t>.  </a:t>
            </a:r>
            <a:endParaRPr lang="ru-RU" sz="3600" dirty="0"/>
          </a:p>
        </p:txBody>
      </p:sp>
      <p:pic>
        <p:nvPicPr>
          <p:cNvPr id="6" name="Picture 4" descr="F:\фотографии\4 класс 2010 год Динара\CIMG09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2787774" cy="3717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6878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/>
              <a:t>Технология </a:t>
            </a:r>
            <a:r>
              <a:rPr lang="ru-RU" sz="2400" b="1" dirty="0" err="1" smtClean="0"/>
              <a:t>деятельностного</a:t>
            </a:r>
            <a:r>
              <a:rPr lang="ru-RU" sz="2400" b="1" dirty="0" smtClean="0"/>
              <a:t> метода </a:t>
            </a:r>
            <a:r>
              <a:rPr lang="ru-RU" sz="2400" dirty="0" smtClean="0"/>
              <a:t>– </a:t>
            </a:r>
            <a:r>
              <a:rPr lang="ru-RU" sz="2400" b="1" dirty="0" smtClean="0"/>
              <a:t>проблемно-диалогическое обучение.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1268760"/>
            <a:ext cx="4608512" cy="4032448"/>
          </a:xfrm>
        </p:spPr>
        <p:txBody>
          <a:bodyPr/>
          <a:lstStyle/>
          <a:p>
            <a:pPr marL="0" indent="0" algn="just" eaLnBrk="1" fontAlgn="auto" hangingPunct="1">
              <a:spcAft>
                <a:spcPts val="0"/>
              </a:spcAft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Главная задача школы сегодня – не просто вооружить выпускника фиксированным набором знаний «на всю жизнь», а сформировать у него умение учиться. То есть речь идет о формировании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умений. Осуществлять эту деятельность можно на основе использования современных образовательных технологий.</a:t>
            </a:r>
          </a:p>
          <a:p>
            <a:pPr marL="0" lvl="0" indent="0" algn="just" eaLnBrk="1" fontAlgn="auto" hangingPunct="1">
              <a:spcAft>
                <a:spcPts val="0"/>
              </a:spcAft>
              <a:buNone/>
            </a:pPr>
            <a:r>
              <a:rPr lang="ru-RU" sz="1600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Концепция</a:t>
            </a:r>
            <a:r>
              <a:rPr lang="ru-RU" sz="16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которой я придерживаюсь – это развитие личности ребёнка на основе формирования его учебной деятельности. Считаю, что знания  должны выступать не как готовый результат, который надо усвоить, а как результат определённого рода деятельности, и именно эта деятельность, её способы должны стать предметом усвоения. Исходя из этого, ставлю перед собой цель: помочь каждому ученику  овладеть </a:t>
            </a:r>
            <a:r>
              <a:rPr lang="ru-RU" sz="1600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учебной деятельностью, т.е.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 научить  учащихся  учиться.</a:t>
            </a:r>
            <a:endParaRPr lang="ru-RU" sz="1600" dirty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Содержимое 7" descr="100_0106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139" t="5870" r="8371"/>
          <a:stretch/>
        </p:blipFill>
        <p:spPr>
          <a:xfrm>
            <a:off x="467544" y="1628800"/>
            <a:ext cx="3658221" cy="30933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7091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47248" cy="1008112"/>
          </a:xfrm>
        </p:spPr>
        <p:txBody>
          <a:bodyPr/>
          <a:lstStyle/>
          <a:p>
            <a:r>
              <a:rPr lang="ru-RU" sz="2400" b="1" dirty="0" smtClean="0"/>
              <a:t>Технология педагогики сотрудничества</a:t>
            </a:r>
            <a:r>
              <a:rPr lang="ru-RU" sz="2800" b="1" dirty="0" smtClean="0"/>
              <a:t>. 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940152" y="1340768"/>
            <a:ext cx="2448272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партнерство и сотрудничество в отношениях педагога и ребенка. Мы совместно вырабатываем цели, содержание, даем оценки, находясь в состоянии сотрудничества, сотворчества</a:t>
            </a:r>
            <a:r>
              <a:rPr lang="ru-RU" sz="1600" dirty="0" smtClean="0"/>
              <a:t>.</a:t>
            </a:r>
          </a:p>
        </p:txBody>
      </p:sp>
      <p:pic>
        <p:nvPicPr>
          <p:cNvPr id="5" name="Picture 3" descr="F:\фотографии\4 класс 2010 год Динара\CIMG032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088" t="809"/>
          <a:stretch/>
        </p:blipFill>
        <p:spPr bwMode="auto">
          <a:xfrm>
            <a:off x="1115616" y="1340768"/>
            <a:ext cx="4304783" cy="38164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6857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91264" cy="576064"/>
          </a:xfrm>
        </p:spPr>
        <p:txBody>
          <a:bodyPr/>
          <a:lstStyle/>
          <a:p>
            <a:r>
              <a:rPr lang="ru-RU" sz="2400" b="1" dirty="0" smtClean="0"/>
              <a:t>Информационно-коммуникативные технологии</a:t>
            </a:r>
            <a:r>
              <a:rPr lang="ru-RU" b="1" dirty="0" smtClean="0"/>
              <a:t>.</a:t>
            </a:r>
            <a:endParaRPr lang="ru-RU" dirty="0"/>
          </a:p>
        </p:txBody>
      </p:sp>
      <p:pic>
        <p:nvPicPr>
          <p:cNvPr id="4" name="Picture 2" descr="C:\Users\Елена Петровна\Desktop\Snapshot\2012-2013\P10100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4032448" cy="34179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5652120" y="1768461"/>
            <a:ext cx="280831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Применение современных технических средств обучения (компьютер,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мультимедийный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проектор, аудио и видеоаппаратура) позволяет сделать обучение ярким, запоминающимся, интересным для учащегося любого возраста, формирует эмоционально положительное отношение к предмету.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467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/>
              <a:t>Игровые технологии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36096" y="1412776"/>
            <a:ext cx="3394720" cy="3773015"/>
          </a:xfrm>
        </p:spPr>
        <p:txBody>
          <a:bodyPr/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Игровые технологии позволяют управлять эмоциональным напряжением в процессе обучения, способствуют овладению умениями, необходимыми для познавательной, трудовой, художественной, спортивной деятельности, для общения. В процессе игры дети незаметно осваивают то, что трудным было ранее.</a:t>
            </a:r>
          </a:p>
          <a:p>
            <a:pPr>
              <a:buNone/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E:\Новая папка (2)\P101008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068" t="16071" r="25234" b="34585"/>
          <a:stretch/>
        </p:blipFill>
        <p:spPr bwMode="auto">
          <a:xfrm>
            <a:off x="886272" y="1700808"/>
            <a:ext cx="4087091" cy="2715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Documents and Settings\Гульсум\Мои документы\2010-11-18\100_00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556792"/>
            <a:ext cx="4865041" cy="33843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="" xmlns:p14="http://schemas.microsoft.com/office/powerpoint/2010/main" val="415293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ru-RU" sz="2400" b="1" dirty="0" err="1" smtClean="0"/>
              <a:t>Здоровьесберегающие</a:t>
            </a:r>
            <a:r>
              <a:rPr lang="ru-RU" sz="2400" b="1" dirty="0" smtClean="0"/>
              <a:t> технологии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324275" y="2276871"/>
            <a:ext cx="242549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Считаю, что одной из задач школы является сохранение здоровья детей. Поэтому провожу с детьми мероприятия по профилактике заболеваний и укреплению здоровья. </a:t>
            </a:r>
          </a:p>
        </p:txBody>
      </p:sp>
      <p:pic>
        <p:nvPicPr>
          <p:cNvPr id="4" name="Picture 5" descr="C:\Users\Елена Петровна\Desktop\фото спектакль\PB0600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16" r="3687" b="32237"/>
          <a:stretch>
            <a:fillRect/>
          </a:stretch>
        </p:blipFill>
        <p:spPr bwMode="auto">
          <a:xfrm>
            <a:off x="539552" y="1916832"/>
            <a:ext cx="5597390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6959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426</Words>
  <Application>Microsoft Office PowerPoint</Application>
  <PresentationFormat>Экран (4:3)</PresentationFormat>
  <Paragraphs>32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Оформление по умолчанию</vt:lpstr>
      <vt:lpstr>Слайд 1</vt:lpstr>
      <vt:lpstr>Информационная справка</vt:lpstr>
      <vt:lpstr>  Выбор образовательной программы  </vt:lpstr>
      <vt:lpstr>Технология деятельностного метода – проблемно-диалогическое обучение.</vt:lpstr>
      <vt:lpstr>Технология педагогики сотрудничества. </vt:lpstr>
      <vt:lpstr>Информационно-коммуникативные технологии.</vt:lpstr>
      <vt:lpstr>Игровые технологии</vt:lpstr>
      <vt:lpstr>Здоровьесберегающие технологии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Петровна</dc:creator>
  <cp:lastModifiedBy>Лена</cp:lastModifiedBy>
  <cp:revision>14</cp:revision>
  <dcterms:created xsi:type="dcterms:W3CDTF">2015-02-01T05:34:27Z</dcterms:created>
  <dcterms:modified xsi:type="dcterms:W3CDTF">2015-02-07T20:13:58Z</dcterms:modified>
</cp:coreProperties>
</file>