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3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725" autoAdjust="0"/>
  </p:normalViewPr>
  <p:slideViewPr>
    <p:cSldViewPr>
      <p:cViewPr>
        <p:scale>
          <a:sx n="42" d="100"/>
          <a:sy n="42" d="100"/>
        </p:scale>
        <p:origin x="-1902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31375-4378-4CDD-A0B9-B9A066DA9695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31A489-FC57-44BF-B9CF-EF64909BD7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2755" y="836712"/>
            <a:ext cx="5041893" cy="280076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ФГОС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 Имя числительное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Конспект урока русского языка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Учитель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  Васильева М.В</a:t>
            </a:r>
            <a:r>
              <a:rPr lang="ru-RU" sz="2000" dirty="0" smtClean="0">
                <a:solidFill>
                  <a:srgbClr val="00B050"/>
                </a:solidFill>
              </a:rPr>
              <a:t>.,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2014/2015 </a:t>
            </a:r>
            <a:r>
              <a:rPr lang="ru-RU" sz="2000" smtClean="0">
                <a:solidFill>
                  <a:srgbClr val="00B050"/>
                </a:solidFill>
              </a:rPr>
              <a:t>уч.год</a:t>
            </a:r>
            <a:endParaRPr lang="ru-RU" sz="2000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26" y="4770175"/>
            <a:ext cx="2819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4644"/>
            <a:ext cx="2160240" cy="275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057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63695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Определить грамматическое значение.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Поставить вопрос.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Определить, это имя или нет.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Узнать, как пишется.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группа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52483"/>
            <a:ext cx="244827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9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2595743"/>
          </a:xfrm>
          <a:solidFill>
            <a:srgbClr val="CCCCFF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Определить средства грамматической связи.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Поставить вопрос.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Придумать название.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Узнать, как пишется.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97152"/>
            <a:ext cx="10763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Соберитесь в группы и исследуйте слово «пять».</a:t>
            </a:r>
          </a:p>
          <a:p>
            <a:r>
              <a:rPr lang="ru-RU" dirty="0" smtClean="0"/>
              <a:t>Зафиксируйте результат исследования в удобной для вас форме.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ru-RU" dirty="0" smtClean="0"/>
              <a:t>Моделирование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869160"/>
            <a:ext cx="1872208" cy="72008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869160"/>
            <a:ext cx="792088" cy="72008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283968" y="4581128"/>
            <a:ext cx="100811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283968" y="5085184"/>
            <a:ext cx="1368152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3968" y="5301208"/>
            <a:ext cx="122413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3968" y="5445224"/>
            <a:ext cx="1008112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2" idx="2"/>
          </p:cNvCxnSpPr>
          <p:nvPr/>
        </p:nvCxnSpPr>
        <p:spPr>
          <a:xfrm>
            <a:off x="4067944" y="5445224"/>
            <a:ext cx="508290" cy="680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6076" y="427000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52120" y="48331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Ч.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81093" y="5399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Л.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99450" y="594149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Р.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91980" y="60688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Вр</a:t>
            </a:r>
            <a:r>
              <a:rPr lang="ru-RU" b="1" dirty="0" smtClean="0"/>
              <a:t>.</a:t>
            </a:r>
            <a:endParaRPr lang="ru-RU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463703" y="5399928"/>
            <a:ext cx="376833" cy="3679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468770" y="5457665"/>
            <a:ext cx="406744" cy="24712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652119" y="4869160"/>
            <a:ext cx="432049" cy="2160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624512" y="4925144"/>
            <a:ext cx="432048" cy="1486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299450" y="5941497"/>
            <a:ext cx="288032" cy="3693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5148064" y="6068849"/>
            <a:ext cx="549053" cy="5731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322089" y="6068849"/>
            <a:ext cx="573947" cy="3693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322089" y="6126163"/>
            <a:ext cx="465935" cy="31201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0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50220"/>
              </p:ext>
            </p:extLst>
          </p:nvPr>
        </p:nvGraphicFramePr>
        <p:xfrm>
          <a:off x="539552" y="1196752"/>
          <a:ext cx="8064896" cy="5090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8"/>
                <a:gridCol w="2304258"/>
                <a:gridCol w="1944216"/>
                <a:gridCol w="1584174"/>
              </a:tblGrid>
              <a:tr h="587582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речи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Лексическое значение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Грамматическое значение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 </a:t>
                      </a:r>
                      <a:endParaRPr lang="ru-RU" dirty="0"/>
                    </a:p>
                  </a:txBody>
                  <a:tcPr marL="82321" marR="82321"/>
                </a:tc>
              </a:tr>
              <a:tr h="839403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существительное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предмет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Ч., П., </a:t>
                      </a:r>
                      <a:r>
                        <a:rPr lang="ru-RU" b="1" dirty="0" smtClean="0"/>
                        <a:t>Р.</a:t>
                      </a:r>
                      <a:endParaRPr lang="ru-RU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 </a:t>
                      </a:r>
                      <a:endParaRPr lang="ru-RU" dirty="0"/>
                    </a:p>
                  </a:txBody>
                  <a:tcPr marL="82321" marR="82321"/>
                </a:tc>
              </a:tr>
              <a:tr h="587582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прилагательное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признак предмета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Ч., П., </a:t>
                      </a:r>
                      <a:r>
                        <a:rPr lang="ru-RU" b="1" dirty="0" smtClean="0"/>
                        <a:t>Р.</a:t>
                      </a:r>
                      <a:endParaRPr lang="ru-RU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Какой?</a:t>
                      </a:r>
                      <a:endParaRPr lang="ru-RU" dirty="0"/>
                    </a:p>
                  </a:txBody>
                  <a:tcPr marL="82321" marR="82321"/>
                </a:tc>
              </a:tr>
              <a:tr h="839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Глагол </a:t>
                      </a:r>
                    </a:p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Называет действие предмета 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Ч.,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., </a:t>
                      </a:r>
                      <a:r>
                        <a:rPr lang="ru-RU" b="0" dirty="0" smtClean="0"/>
                        <a:t>Р. или Л.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делать?</a:t>
                      </a:r>
                      <a:endParaRPr lang="ru-RU" dirty="0"/>
                    </a:p>
                  </a:txBody>
                  <a:tcPr marL="82321" marR="82321"/>
                </a:tc>
              </a:tr>
              <a:tr h="83940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Имя</a:t>
                      </a:r>
                      <a:r>
                        <a:rPr lang="ru-RU" baseline="0" dirty="0" smtClean="0"/>
                        <a:t> числительное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количество предметов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П.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Сколько? </a:t>
                      </a:r>
                      <a:endParaRPr lang="ru-RU" dirty="0"/>
                    </a:p>
                  </a:txBody>
                  <a:tcPr marL="82321" marR="82321"/>
                </a:tc>
              </a:tr>
              <a:tr h="3807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  <a:tr h="3807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  <a:tr h="3807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/>
              <a:t>Самостоятельные части речи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6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591848"/>
              </p:ext>
            </p:extLst>
          </p:nvPr>
        </p:nvGraphicFramePr>
        <p:xfrm>
          <a:off x="179512" y="1196754"/>
          <a:ext cx="8857680" cy="5400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1872208"/>
                <a:gridCol w="1656184"/>
                <a:gridCol w="1008112"/>
                <a:gridCol w="1008112"/>
                <a:gridCol w="936800"/>
              </a:tblGrid>
              <a:tr h="924119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924119">
                <a:tc gridSpan="4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924119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60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48072"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Лестница знаний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5438" y="4615542"/>
            <a:ext cx="10611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Глагол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4379" y="5323420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5576" y="5323420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95536" y="5323420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41" idx="1"/>
          </p:cNvCxnSpPr>
          <p:nvPr/>
        </p:nvCxnSpPr>
        <p:spPr>
          <a:xfrm flipV="1">
            <a:off x="933330" y="5062791"/>
            <a:ext cx="367781" cy="260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971600" y="5323420"/>
            <a:ext cx="288032" cy="113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99592" y="552478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99592" y="5524783"/>
            <a:ext cx="360040" cy="253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01111" y="489351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Ч.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65107" y="5123469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Вр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395227" y="5445223"/>
            <a:ext cx="1337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Р.(</a:t>
            </a:r>
            <a:r>
              <a:rPr lang="ru-RU" sz="1600" dirty="0" err="1"/>
              <a:t>пр.вр</a:t>
            </a:r>
            <a:r>
              <a:rPr lang="ru-RU" sz="1600" dirty="0"/>
              <a:t>.)  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0994" y="5691153"/>
            <a:ext cx="1859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Л.(н.+ </a:t>
            </a:r>
            <a:r>
              <a:rPr lang="ru-RU" sz="1600" dirty="0" err="1" smtClean="0"/>
              <a:t>б.вр</a:t>
            </a:r>
            <a:r>
              <a:rPr lang="ru-RU" sz="1600" dirty="0" smtClean="0"/>
              <a:t>.)</a:t>
            </a:r>
            <a:endParaRPr lang="ru-RU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28549" y="3284984"/>
            <a:ext cx="211667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Имя прилагательное 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69369" y="4005064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755576" y="4005064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81538" y="5313716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65988" y="4005064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45534" y="4017588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17542" y="4005064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933330" y="4017588"/>
            <a:ext cx="3983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899592" y="4126867"/>
            <a:ext cx="401519" cy="136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99592" y="4248671"/>
            <a:ext cx="360040" cy="260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378594" y="3820398"/>
            <a:ext cx="3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Ч.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1372507" y="4123224"/>
            <a:ext cx="43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380924" y="4419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Р.</a:t>
            </a:r>
            <a:endParaRPr lang="ru-RU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1707696" y="4004185"/>
            <a:ext cx="3545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1725508" y="4315923"/>
            <a:ext cx="3545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707697" y="4604602"/>
            <a:ext cx="3545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74379" y="1628799"/>
            <a:ext cx="22322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51520" y="2494582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755576" y="2494581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437216" y="2494582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933330" y="2421731"/>
            <a:ext cx="457173" cy="72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953524" y="2600795"/>
            <a:ext cx="563611" cy="139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953524" y="2700930"/>
            <a:ext cx="378116" cy="307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434773" y="2231463"/>
            <a:ext cx="49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Ч.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534098" y="2555889"/>
            <a:ext cx="42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1312700" y="2925221"/>
            <a:ext cx="367845" cy="359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1336809" y="292522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Р.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345227" y="3382136"/>
            <a:ext cx="193874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Местоименные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2547770" y="4018770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2547771" y="4482798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3635896" y="4257091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3059834" y="4007430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059833" y="4492556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4139952" y="4254238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2696516" y="4018770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2660512" y="4484107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H="1">
            <a:off x="2812542" y="4484106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2730288" y="4492556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69917" y="4203062"/>
            <a:ext cx="409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а</a:t>
            </a:r>
            <a:endParaRPr lang="ru-RU" dirty="0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H="1">
            <a:off x="3779912" y="4245786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3851920" y="4245717"/>
            <a:ext cx="72008" cy="245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660232" y="2339185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540015" y="1484784"/>
            <a:ext cx="488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590903" y="692696"/>
            <a:ext cx="53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112" name="Улыбающееся лицо 111"/>
          <p:cNvSpPr/>
          <p:nvPr/>
        </p:nvSpPr>
        <p:spPr>
          <a:xfrm>
            <a:off x="4461661" y="2225965"/>
            <a:ext cx="360040" cy="3693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Улыбающееся лицо 112"/>
          <p:cNvSpPr/>
          <p:nvPr/>
        </p:nvSpPr>
        <p:spPr>
          <a:xfrm>
            <a:off x="6300192" y="2432902"/>
            <a:ext cx="360040" cy="3693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Улыбающееся лицо 113"/>
          <p:cNvSpPr/>
          <p:nvPr/>
        </p:nvSpPr>
        <p:spPr>
          <a:xfrm>
            <a:off x="7179975" y="1645845"/>
            <a:ext cx="360040" cy="3693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Улыбающееся лицо 114"/>
          <p:cNvSpPr/>
          <p:nvPr/>
        </p:nvSpPr>
        <p:spPr>
          <a:xfrm>
            <a:off x="8230863" y="769640"/>
            <a:ext cx="360040" cy="3693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Улыбающееся лицо 115"/>
          <p:cNvSpPr/>
          <p:nvPr/>
        </p:nvSpPr>
        <p:spPr>
          <a:xfrm>
            <a:off x="365988" y="1215916"/>
            <a:ext cx="360040" cy="3693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Улыбающееся лицо 116"/>
          <p:cNvSpPr/>
          <p:nvPr/>
        </p:nvSpPr>
        <p:spPr>
          <a:xfrm>
            <a:off x="2802296" y="2865154"/>
            <a:ext cx="360040" cy="3693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0" name="Прямая со стрелкой 119"/>
          <p:cNvCxnSpPr/>
          <p:nvPr/>
        </p:nvCxnSpPr>
        <p:spPr>
          <a:xfrm>
            <a:off x="1675121" y="5062791"/>
            <a:ext cx="3545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1707695" y="5313716"/>
            <a:ext cx="3545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39952" y="2700930"/>
            <a:ext cx="1906187" cy="64158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Имя числительное 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461661" y="3502155"/>
            <a:ext cx="746369" cy="24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4932040" y="3515894"/>
            <a:ext cx="1" cy="243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175633" y="3619795"/>
            <a:ext cx="199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5390" y="3435129"/>
            <a:ext cx="44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</a:t>
            </a:r>
            <a:endParaRPr lang="ru-RU" dirty="0"/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5644551" y="3637697"/>
            <a:ext cx="3545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2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Рефлексию проводят учащиеся.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</a:t>
            </a:r>
            <a:r>
              <a:rPr lang="ru-RU" dirty="0" smtClean="0"/>
              <a:t>Итоговая рефлексия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7192"/>
            <a:ext cx="1428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4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Общее грамматическое значение имён числительных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560840" cy="3001888"/>
          </a:xfrm>
        </p:spPr>
        <p:txBody>
          <a:bodyPr>
            <a:normAutofit/>
          </a:bodyPr>
          <a:lstStyle/>
          <a:p>
            <a:pPr algn="l"/>
            <a:r>
              <a:rPr lang="ru-RU" sz="2400" b="1" u="sng" dirty="0" smtClean="0">
                <a:solidFill>
                  <a:srgbClr val="0070C0"/>
                </a:solidFill>
              </a:rPr>
              <a:t>Цель урока</a:t>
            </a:r>
            <a:r>
              <a:rPr lang="ru-RU" sz="2400" dirty="0" smtClean="0">
                <a:solidFill>
                  <a:srgbClr val="0070C0"/>
                </a:solidFill>
              </a:rPr>
              <a:t>: выделить и исследовать новую часть речи</a:t>
            </a:r>
          </a:p>
          <a:p>
            <a:pPr algn="l"/>
            <a:r>
              <a:rPr lang="ru-RU" sz="2400" b="1" u="sng" dirty="0" smtClean="0">
                <a:solidFill>
                  <a:srgbClr val="0070C0"/>
                </a:solidFill>
              </a:rPr>
              <a:t>Тип урока</a:t>
            </a:r>
            <a:r>
              <a:rPr lang="ru-RU" sz="2400" dirty="0" smtClean="0">
                <a:solidFill>
                  <a:srgbClr val="0070C0"/>
                </a:solidFill>
              </a:rPr>
              <a:t>: постановка и решение частной задачи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Оборудование: таблица частей речи, 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листы А-4, маркеры (по количеству групп)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896056"/>
              </p:ext>
            </p:extLst>
          </p:nvPr>
        </p:nvGraphicFramePr>
        <p:xfrm>
          <a:off x="539552" y="1268760"/>
          <a:ext cx="8064896" cy="5341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24"/>
                <a:gridCol w="2520282"/>
                <a:gridCol w="1944216"/>
                <a:gridCol w="1584174"/>
              </a:tblGrid>
              <a:tr h="558062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речи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Лексическое значение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Грамматическое значение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 </a:t>
                      </a:r>
                      <a:endParaRPr lang="ru-RU" dirty="0"/>
                    </a:p>
                  </a:txBody>
                  <a:tcPr marL="82321" marR="82321"/>
                </a:tc>
              </a:tr>
              <a:tr h="656062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существительное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предмет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Ч., П., </a:t>
                      </a:r>
                      <a:r>
                        <a:rPr lang="ru-RU" b="1" dirty="0" smtClean="0"/>
                        <a:t>Р.</a:t>
                      </a:r>
                      <a:endParaRPr lang="ru-RU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 </a:t>
                      </a:r>
                      <a:endParaRPr lang="ru-RU" dirty="0"/>
                    </a:p>
                  </a:txBody>
                  <a:tcPr marL="82321" marR="82321"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прилагательное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признак предмета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Ч., П., </a:t>
                      </a:r>
                      <a:r>
                        <a:rPr lang="ru-RU" b="1" dirty="0" smtClean="0"/>
                        <a:t>Р.</a:t>
                      </a:r>
                      <a:endParaRPr lang="ru-RU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Какой?</a:t>
                      </a:r>
                      <a:endParaRPr lang="ru-RU" dirty="0"/>
                    </a:p>
                  </a:txBody>
                  <a:tcPr marL="82321" marR="82321"/>
                </a:tc>
              </a:tr>
              <a:tr h="55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Глагол </a:t>
                      </a:r>
                    </a:p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Называет действие предмета 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Ч.,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., </a:t>
                      </a:r>
                      <a:r>
                        <a:rPr lang="ru-RU" b="0" dirty="0" smtClean="0"/>
                        <a:t>Р. или Л.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делать?</a:t>
                      </a:r>
                      <a:endParaRPr lang="ru-RU" dirty="0"/>
                    </a:p>
                  </a:txBody>
                  <a:tcPr marL="82321" marR="82321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/>
              <a:t>Самостоятельные части речи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5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3849291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/>
              <a:t>Задание № 1.</a:t>
            </a:r>
          </a:p>
          <a:p>
            <a:pPr marL="0" indent="0">
              <a:buNone/>
            </a:pPr>
            <a:r>
              <a:rPr lang="ru-RU" sz="2800" dirty="0" smtClean="0"/>
              <a:t>Давайте проведём конкурс объяснений. </a:t>
            </a:r>
          </a:p>
          <a:p>
            <a:r>
              <a:rPr lang="ru-RU" sz="2800" i="1" dirty="0" smtClean="0"/>
              <a:t>Задание № 2</a:t>
            </a:r>
          </a:p>
          <a:p>
            <a:pPr marL="0" indent="0">
              <a:buNone/>
            </a:pPr>
            <a:r>
              <a:rPr lang="ru-RU" sz="2800" dirty="0" smtClean="0"/>
              <a:t>Спишите предложение: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</a:rPr>
              <a:t>Плюкатая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</a:rPr>
              <a:t>страюшка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</a:rPr>
              <a:t>кидела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ба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</a:rPr>
              <a:t>серене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ru-RU" sz="2800" i="1" dirty="0" smtClean="0"/>
          </a:p>
          <a:p>
            <a:pPr marL="0" indent="0">
              <a:buNone/>
            </a:pPr>
            <a:r>
              <a:rPr lang="ru-RU" sz="2800" dirty="0" smtClean="0"/>
              <a:t>Выделите части речи.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Создание ситуации успеха.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0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Запишите предложение, определите части речи: </a:t>
            </a:r>
          </a:p>
          <a:p>
            <a:endParaRPr lang="ru-RU" dirty="0" smtClean="0"/>
          </a:p>
          <a:p>
            <a:pPr marL="109728" indent="0">
              <a:buNone/>
            </a:pPr>
            <a:r>
              <a:rPr lang="ru-RU" sz="2800" i="1" dirty="0"/>
              <a:t> </a:t>
            </a:r>
            <a:r>
              <a:rPr lang="ru-RU" sz="2800" i="1" dirty="0" smtClean="0"/>
              <a:t>     Над крышей летают пять голубей.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</a:t>
            </a:r>
            <a:r>
              <a:rPr lang="ru-RU" dirty="0" smtClean="0"/>
              <a:t>Создание ситуации интеллектуального конфликта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49080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9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Сформулируйте проблему, с которой вы столкнулись.</a:t>
            </a:r>
          </a:p>
          <a:p>
            <a:r>
              <a:rPr lang="ru-RU" dirty="0" smtClean="0"/>
              <a:t>Поставьте над этим словом вопросительный знак.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ru-RU" dirty="0" smtClean="0"/>
              <a:t>Постановка частной задачи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77072"/>
            <a:ext cx="19716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7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3123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Организация групповой работы 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2. Обсуждение результатов групповой работы (результаты групповой работы на больших листах вывешиваются на доску)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3. Составление коллективного плана работы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8328"/>
            <a:ext cx="7632848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IV. </a:t>
            </a:r>
            <a:r>
              <a:rPr lang="ru-RU" dirty="0" smtClean="0"/>
              <a:t>Анализ условий частной задачи и её решение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1967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Найти грамматическое значение.</a:t>
            </a:r>
          </a:p>
          <a:p>
            <a:pPr marL="0" indent="0">
              <a:buNone/>
            </a:pPr>
            <a:r>
              <a:rPr lang="ru-RU" sz="2800" dirty="0" smtClean="0"/>
              <a:t>2. Поставить вопрос.</a:t>
            </a:r>
          </a:p>
          <a:p>
            <a:pPr marL="0" indent="0">
              <a:buNone/>
            </a:pPr>
            <a:r>
              <a:rPr lang="ru-RU" sz="2800" dirty="0" smtClean="0"/>
              <a:t>3. Придумать название.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группа 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19716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Определить средства грамматической связи.</a:t>
            </a:r>
          </a:p>
          <a:p>
            <a:pPr marL="0" indent="0">
              <a:buNone/>
            </a:pPr>
            <a:r>
              <a:rPr lang="ru-RU" sz="2800" dirty="0" smtClean="0"/>
              <a:t>2. Поставить вопрос.</a:t>
            </a:r>
          </a:p>
          <a:p>
            <a:pPr marL="0" indent="0">
              <a:buNone/>
            </a:pPr>
            <a:r>
              <a:rPr lang="ru-RU" sz="2800" dirty="0" smtClean="0"/>
              <a:t>3. Определить лексическое значение.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06711"/>
            <a:ext cx="2448272" cy="25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</TotalTime>
  <Words>440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PowerPoint</vt:lpstr>
      <vt:lpstr>Общее грамматическое значение имён числительных</vt:lpstr>
      <vt:lpstr>Самостоятельные части речи </vt:lpstr>
      <vt:lpstr>I. Создание ситуации успеха.</vt:lpstr>
      <vt:lpstr>II. Создание ситуации интеллектуального конфликта</vt:lpstr>
      <vt:lpstr>III. Постановка частной задачи </vt:lpstr>
      <vt:lpstr>IV. Анализ условий частной задачи и её решение </vt:lpstr>
      <vt:lpstr>1 группа </vt:lpstr>
      <vt:lpstr>2 группа</vt:lpstr>
      <vt:lpstr>3 группа</vt:lpstr>
      <vt:lpstr>План </vt:lpstr>
      <vt:lpstr>V. Моделирование </vt:lpstr>
      <vt:lpstr>Самостоятельные части речи </vt:lpstr>
      <vt:lpstr>Лестница знаний</vt:lpstr>
      <vt:lpstr>VI. Итоговая 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грамматическое значение имён числительных</dc:title>
  <dc:creator>Полина</dc:creator>
  <cp:lastModifiedBy>Учитель</cp:lastModifiedBy>
  <cp:revision>33</cp:revision>
  <dcterms:created xsi:type="dcterms:W3CDTF">2013-06-24T18:01:51Z</dcterms:created>
  <dcterms:modified xsi:type="dcterms:W3CDTF">2015-01-21T12:32:55Z</dcterms:modified>
</cp:coreProperties>
</file>