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07508C-D1E0-4CC8-B969-7B3EE1DDBE14}"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7508C-D1E0-4CC8-B969-7B3EE1DDBE14}" type="datetimeFigureOut">
              <a:rPr lang="ru-RU" smtClean="0"/>
              <a:pPr/>
              <a:t>10.02.2014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C0E32-2DE9-4590-A105-DB5DFD092D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reklama.com.ua/2011-10-18/1178327/photos0-800x600.jpe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best-pictures.ru/animation/prazdniki/1_sentyabrya/1_sentyabrya_12.gif"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veselajashkola.ru/wp-content/uploads/2011/10/shkolnye_kartinki_81.gif"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hyperlink" Target="http://veselajashkola.ru/wp-content/uploads/2011/10/shkolnye_kartinki_276.jpg"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humbnail066.mylivepage.com/chunk66/1639276/0/4110.jpg" TargetMode="Externa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hyperlink" Target="http://veselajashkola.ru/wp-content/uploads/2011/10/shkolnye_kartinki_8.gi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veselajashkola.ru/wp-content/uploads/2011/10/shkolnye_kartinki_03.gif" TargetMode="External"/><Relationship Id="rId2" Type="http://schemas.openxmlformats.org/officeDocument/2006/relationships/image" Target="../media/image22.gif"/><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veselajashkola.ru/wp-content/uploads/2011/10/shkolnye_kartinki_32.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veselajashkola.ru/wp-content/uploads/2011/10/shkolnye_kartinki_12.gi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74205s34.edusite.ru/images/psixolognovosti.gi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mtdata.ru/u15/photo5093/20475344490-0/big.jpe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tatic.colnyshko.ru/big/d96fc596e8ad99c39457a09071a67c14.gi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img-fotki.yandex.ru/get/5812/89635038.55b/0_6d23f_3c81635c_X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vbuscaino.free.fr/ptitmessage.gif"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assets.portfolio.com/views/blogs/resources/back-to-school-acbj-large.jpg" TargetMode="External"/><Relationship Id="rId1" Type="http://schemas.openxmlformats.org/officeDocument/2006/relationships/slideLayout" Target="../slideLayouts/slideLayout1.xml"/><Relationship Id="rId5" Type="http://schemas.openxmlformats.org/officeDocument/2006/relationships/image" Target="../media/image33.gif"/><Relationship Id="rId4" Type="http://schemas.openxmlformats.org/officeDocument/2006/relationships/hyperlink" Target="http://74214s013.edusite.ru/images/ucheniki.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nsm01.casimages.com/img/2008/01/10/08011009135999271593616.gif" TargetMode="Externa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hyperlink" Target="http://www.amic.ru/images/gallery_09-2011/640.fad1c3a841c69ac05b6a4f6cbc363807_full.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postcards.rootsweb.ancestry.com/images/hourgla.gif"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kinoru.ru/published/publicdata/KINORU1/attachments/SC/products_pictures/1292231141_Ne-hochu-v-shkolu-Krupnyiy-plan-bez-restavratsii_enl.jp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scdemo.jumpa.ru/media/k2/galleries/337/17.j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par-zvschool.edu.tomsk.ru/files/tvorchestvo.gif"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veselajashkola.ru/wp-content/uploads/2011/10/shkolnye_kartinki_KARANDASH.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veselajashkola.ru/wp-content/uploads/2011/10/shkolnye_kartinki_et4.gi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nyelvalap.hupont.hu/felhasznalok_uj/7/6/76545/fejlec/fejleckep.png"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veselajashkola.ru/wp-content/uploads/2011/10/shkolnye_kartinki_27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veselajashkola.ru/wp-content/uploads/2011/10/shkolnye_kartinki_0.gi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
            <a:ext cx="7772400" cy="2786058"/>
          </a:xfrm>
        </p:spPr>
        <p:txBody>
          <a:bodyPr>
            <a:normAutofit fontScale="90000"/>
          </a:bodyPr>
          <a:lstStyle/>
          <a:p>
            <a:r>
              <a:rPr lang="ru-RU" sz="5300" i="1" dirty="0"/>
              <a:t>Единый орфографический режим в начальной школе.</a:t>
            </a:r>
            <a:r>
              <a:rPr lang="ru-RU" dirty="0"/>
              <a:t/>
            </a:r>
            <a:br>
              <a:rPr lang="ru-RU" dirty="0"/>
            </a:br>
            <a:endParaRPr lang="ru-RU" dirty="0"/>
          </a:p>
        </p:txBody>
      </p:sp>
      <p:pic>
        <p:nvPicPr>
          <p:cNvPr id="45062" name="Picture 6" descr="Картинка 69 из 517">
            <a:hlinkClick r:id="rId2"/>
          </p:cNvPr>
          <p:cNvPicPr>
            <a:picLocks noChangeAspect="1" noChangeArrowheads="1"/>
          </p:cNvPicPr>
          <p:nvPr/>
        </p:nvPicPr>
        <p:blipFill>
          <a:blip r:embed="rId3"/>
          <a:srcRect/>
          <a:stretch>
            <a:fillRect/>
          </a:stretch>
        </p:blipFill>
        <p:spPr bwMode="auto">
          <a:xfrm>
            <a:off x="4067175" y="3057524"/>
            <a:ext cx="5076825" cy="3800476"/>
          </a:xfrm>
          <a:prstGeom prst="rect">
            <a:avLst/>
          </a:prstGeom>
          <a:noFill/>
        </p:spPr>
      </p:pic>
      <p:pic>
        <p:nvPicPr>
          <p:cNvPr id="9" name="Picture 4" descr="http://toogeza.com/wp-content/uploads/2008/12/danya_tetrad.jpg"/>
          <p:cNvPicPr>
            <a:picLocks noChangeAspect="1" noChangeArrowheads="1"/>
          </p:cNvPicPr>
          <p:nvPr/>
        </p:nvPicPr>
        <p:blipFill>
          <a:blip r:embed="rId4"/>
          <a:srcRect/>
          <a:stretch>
            <a:fillRect/>
          </a:stretch>
        </p:blipFill>
        <p:spPr bwMode="auto">
          <a:xfrm>
            <a:off x="285720" y="1816549"/>
            <a:ext cx="3714776" cy="50414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00042"/>
            <a:ext cx="7772400" cy="5572163"/>
          </a:xfrm>
        </p:spPr>
        <p:txBody>
          <a:bodyPr>
            <a:normAutofit fontScale="90000"/>
          </a:bodyPr>
          <a:lstStyle/>
          <a:p>
            <a:r>
              <a:rPr lang="ru-RU" sz="3200" u="sng" dirty="0">
                <a:solidFill>
                  <a:srgbClr val="C00000"/>
                </a:solidFill>
              </a:rPr>
              <a:t>Оформление письменных работ по математике.</a:t>
            </a:r>
            <a:r>
              <a:rPr lang="ru-RU" sz="3200" dirty="0">
                <a:solidFill>
                  <a:srgbClr val="C00000"/>
                </a:solidFill>
              </a:rPr>
              <a:t> </a:t>
            </a:r>
            <a:br>
              <a:rPr lang="ru-RU" sz="3200" dirty="0">
                <a:solidFill>
                  <a:srgbClr val="C00000"/>
                </a:solidFill>
              </a:rPr>
            </a:br>
            <a:r>
              <a:rPr lang="ru-RU" sz="3200" dirty="0">
                <a:solidFill>
                  <a:srgbClr val="C00000"/>
                </a:solidFill>
              </a:rPr>
              <a:t> </a:t>
            </a:r>
            <a:r>
              <a:rPr lang="ru-RU" sz="2200" dirty="0"/>
              <a:t/>
            </a:r>
            <a:br>
              <a:rPr lang="ru-RU" sz="2200" dirty="0"/>
            </a:br>
            <a:r>
              <a:rPr lang="ru-RU" sz="2700" dirty="0"/>
              <a:t>Между классной и домашней работами следует отступать 4 клетки (на пятой клетке начинается следующая работа) </a:t>
            </a:r>
            <a:br>
              <a:rPr lang="ru-RU" sz="2700" dirty="0"/>
            </a:br>
            <a:r>
              <a:rPr lang="ru-RU" sz="2700" dirty="0"/>
              <a:t>Между видами упражнений в классной и домашней работах отступаются две клетки вниз. </a:t>
            </a:r>
            <a:br>
              <a:rPr lang="ru-RU" sz="2700" dirty="0"/>
            </a:br>
            <a:r>
              <a:rPr lang="ru-RU" sz="2700" dirty="0"/>
              <a:t>Следует отметить, что для заглавных букв клетка не отводится, т. е. для них считается одна из двух (четырех) клеток. </a:t>
            </a:r>
            <a:br>
              <a:rPr lang="ru-RU" sz="2700" dirty="0"/>
            </a:br>
            <a:r>
              <a:rPr lang="ru-RU" sz="2700" dirty="0"/>
              <a:t>Между столбиками выражений, уравнений, равенств и прочими отступаются три клетки вправо (пишем на четвертой). </a:t>
            </a:r>
            <a:br>
              <a:rPr lang="ru-RU" sz="2700" dirty="0"/>
            </a:br>
            <a:r>
              <a:rPr lang="ru-RU" sz="2700" dirty="0"/>
              <a:t>Дату можно записывать традиционно посередине.</a:t>
            </a:r>
            <a:br>
              <a:rPr lang="ru-RU" sz="2700" dirty="0"/>
            </a:br>
            <a:r>
              <a:rPr lang="ru-RU" sz="2700" dirty="0"/>
              <a:t> В любой работе отступается одна клетка слева от края тетради (5 мм) Традиционно в тетрадях отмечаются виды заданий. </a:t>
            </a:r>
            <a:r>
              <a:rPr lang="ru-RU" dirty="0"/>
              <a:t/>
            </a:r>
            <a:br>
              <a:rPr lang="ru-RU" dirty="0"/>
            </a:br>
            <a:endParaRPr lang="ru-RU" dirty="0"/>
          </a:p>
        </p:txBody>
      </p:sp>
      <p:pic>
        <p:nvPicPr>
          <p:cNvPr id="26626" name="Picture 2" descr="Картинка 2 из 22">
            <a:hlinkClick r:id="rId2"/>
          </p:cNvPr>
          <p:cNvPicPr>
            <a:picLocks noChangeAspect="1" noChangeArrowheads="1" noCrop="1"/>
          </p:cNvPicPr>
          <p:nvPr/>
        </p:nvPicPr>
        <p:blipFill>
          <a:blip r:embed="rId3" cstate="print"/>
          <a:srcRect/>
          <a:stretch>
            <a:fillRect/>
          </a:stretch>
        </p:blipFill>
        <p:spPr bwMode="auto">
          <a:xfrm>
            <a:off x="7645972" y="5572140"/>
            <a:ext cx="1498027" cy="1285860"/>
          </a:xfrm>
          <a:prstGeom prst="rect">
            <a:avLst/>
          </a:prstGeom>
          <a:noFill/>
        </p:spPr>
      </p:pic>
      <p:pic>
        <p:nvPicPr>
          <p:cNvPr id="26628" name="Picture 4" descr="http://im0-tub-ru.yandex.net/i?id=29685591-61-72"/>
          <p:cNvPicPr>
            <a:picLocks noChangeAspect="1" noChangeArrowheads="1"/>
          </p:cNvPicPr>
          <p:nvPr/>
        </p:nvPicPr>
        <p:blipFill>
          <a:blip r:embed="rId4"/>
          <a:srcRect/>
          <a:stretch>
            <a:fillRect/>
          </a:stretch>
        </p:blipFill>
        <p:spPr bwMode="auto">
          <a:xfrm>
            <a:off x="0" y="5572140"/>
            <a:ext cx="1606160" cy="12858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286519"/>
          </a:xfrm>
        </p:spPr>
        <p:txBody>
          <a:bodyPr>
            <a:normAutofit fontScale="90000"/>
          </a:bodyPr>
          <a:lstStyle/>
          <a:p>
            <a:r>
              <a:rPr lang="ru-RU" sz="2200" dirty="0"/>
              <a:t>Слово «Задача» пишется посередине строки, отмечается номер. </a:t>
            </a:r>
            <a:br>
              <a:rPr lang="ru-RU" sz="2200" dirty="0"/>
            </a:br>
            <a:r>
              <a:rPr lang="ru-RU" sz="2200" dirty="0"/>
              <a:t>Оформление задач также требует соблюдения принятых норм.</a:t>
            </a:r>
            <a:br>
              <a:rPr lang="ru-RU" sz="2200" dirty="0"/>
            </a:br>
            <a:r>
              <a:rPr lang="ru-RU" sz="2200" dirty="0"/>
              <a:t> Краткая запись условия задач оформляется в соответствии их вида. «</a:t>
            </a:r>
            <a:br>
              <a:rPr lang="ru-RU" sz="2200" dirty="0"/>
            </a:br>
            <a:r>
              <a:rPr lang="ru-RU" sz="2200" dirty="0"/>
              <a:t>Главные» слова пишутся с большой буквы. На первых этапах обучения допускается их неполная запись (по начальным буквам). </a:t>
            </a:r>
            <a:br>
              <a:rPr lang="ru-RU" sz="2200" dirty="0"/>
            </a:br>
            <a:r>
              <a:rPr lang="ru-RU" sz="2200" dirty="0"/>
              <a:t>Например:  </a:t>
            </a:r>
            <a:br>
              <a:rPr lang="ru-RU" sz="2200" dirty="0"/>
            </a:br>
            <a:r>
              <a:rPr lang="ru-RU" sz="2200" b="1" i="1" dirty="0" smtClean="0"/>
              <a:t>                               Маленькие- </a:t>
            </a:r>
            <a:r>
              <a:rPr lang="ru-RU" sz="2200" b="1" i="1" dirty="0"/>
              <a:t>7 м.                          </a:t>
            </a:r>
            <a:br>
              <a:rPr lang="ru-RU" sz="2200" b="1" i="1" dirty="0"/>
            </a:br>
            <a:r>
              <a:rPr lang="ru-RU" sz="2200" b="1" i="1" dirty="0"/>
              <a:t>Большие-3м. </a:t>
            </a:r>
            <a:br>
              <a:rPr lang="ru-RU" sz="2200" b="1" i="1" dirty="0"/>
            </a:br>
            <a:r>
              <a:rPr lang="ru-RU" sz="2200" b="1" i="1" dirty="0"/>
              <a:t>М.-7 м.</a:t>
            </a:r>
            <a:br>
              <a:rPr lang="ru-RU" sz="2200" b="1" i="1" dirty="0"/>
            </a:br>
            <a:r>
              <a:rPr lang="ru-RU" sz="2200" b="1" i="1" dirty="0"/>
              <a:t>Б.-3 м. </a:t>
            </a:r>
            <a:r>
              <a:rPr lang="ru-RU" sz="2200" dirty="0"/>
              <a:t/>
            </a:r>
            <a:br>
              <a:rPr lang="ru-RU" sz="2200" dirty="0"/>
            </a:br>
            <a:r>
              <a:rPr lang="ru-RU" sz="2200" dirty="0"/>
              <a:t>Существует несколько форм записи решения задач: по действиям, по действиям с письменными пояснениями, по действиям с записью вопроса, выражением, уравнением. </a:t>
            </a:r>
            <a:br>
              <a:rPr lang="ru-RU" sz="2200" dirty="0"/>
            </a:br>
            <a:r>
              <a:rPr lang="ru-RU" sz="2200" dirty="0"/>
              <a:t>Слово </a:t>
            </a:r>
            <a:r>
              <a:rPr lang="ru-RU" sz="2200" b="1" i="1" dirty="0"/>
              <a:t>«Ответ» </a:t>
            </a:r>
            <a:r>
              <a:rPr lang="ru-RU" sz="2200" dirty="0"/>
              <a:t>пишется с заглавной буквы под решением. В первом классе ответ записывается кратко. Позднее учащиеся должны писать полный ответ. </a:t>
            </a:r>
            <a:br>
              <a:rPr lang="ru-RU" sz="2200" dirty="0"/>
            </a:br>
            <a:r>
              <a:rPr lang="ru-RU" sz="2200" dirty="0"/>
              <a:t>Например: </a:t>
            </a:r>
            <a:r>
              <a:rPr lang="ru-RU" sz="2200" b="1" i="1" dirty="0"/>
              <a:t>Ответ: всего купили 10 мячей. </a:t>
            </a:r>
            <a:r>
              <a:rPr lang="ru-RU" dirty="0"/>
              <a:t/>
            </a:r>
            <a:br>
              <a:rPr lang="ru-RU" dirty="0"/>
            </a:br>
            <a:endParaRPr lang="ru-RU" dirty="0"/>
          </a:p>
        </p:txBody>
      </p:sp>
      <p:pic>
        <p:nvPicPr>
          <p:cNvPr id="24578" name="Picture 2" descr="http://im4-tub-ru.yandex.net/i?id=70256956-71-72"/>
          <p:cNvPicPr>
            <a:picLocks noChangeAspect="1" noChangeArrowheads="1"/>
          </p:cNvPicPr>
          <p:nvPr/>
        </p:nvPicPr>
        <p:blipFill>
          <a:blip r:embed="rId2"/>
          <a:srcRect/>
          <a:stretch>
            <a:fillRect/>
          </a:stretch>
        </p:blipFill>
        <p:spPr bwMode="auto">
          <a:xfrm>
            <a:off x="0" y="4857760"/>
            <a:ext cx="2000240" cy="20002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71480"/>
            <a:ext cx="7772400" cy="5500725"/>
          </a:xfrm>
        </p:spPr>
        <p:txBody>
          <a:bodyPr>
            <a:normAutofit/>
          </a:bodyPr>
          <a:lstStyle/>
          <a:p>
            <a:r>
              <a:rPr lang="ru-RU" sz="2200" dirty="0"/>
              <a:t>При записи условия задачи в виде таблицы, нет необходимости ее вычерчивания. </a:t>
            </a:r>
            <a:br>
              <a:rPr lang="ru-RU" sz="2200" dirty="0"/>
            </a:br>
            <a:r>
              <a:rPr lang="ru-RU" sz="2200" dirty="0"/>
              <a:t>Учащиеся заполняют графы, отступая от них две-три клетки. Названия граф (колонок) пишется с большой буквы. </a:t>
            </a:r>
            <a:br>
              <a:rPr lang="ru-RU" sz="2200" dirty="0"/>
            </a:br>
            <a:r>
              <a:rPr lang="ru-RU" sz="2200" dirty="0"/>
              <a:t> </a:t>
            </a:r>
            <a:br>
              <a:rPr lang="ru-RU" sz="2200" dirty="0"/>
            </a:br>
            <a:r>
              <a:rPr lang="ru-RU" sz="2200" dirty="0"/>
              <a:t>При оформлении решения выражений на порядок действий следует требовать от учащихся соблюдения следующих норм: - записать выражение полностью; - указать цифрами над знаками порядок действий; - расписать выполняемые действия по порядку (применяя устные или письменные приемы вычислений), отступив вниз одну клетку; - записать окончательное значение выражения. </a:t>
            </a:r>
            <a:br>
              <a:rPr lang="ru-RU" sz="2200" dirty="0"/>
            </a:br>
            <a:r>
              <a:rPr lang="ru-RU" dirty="0"/>
              <a:t> </a:t>
            </a:r>
            <a:br>
              <a:rPr lang="ru-RU" dirty="0"/>
            </a:br>
            <a:endParaRPr lang="ru-RU" dirty="0"/>
          </a:p>
        </p:txBody>
      </p:sp>
      <p:pic>
        <p:nvPicPr>
          <p:cNvPr id="23556" name="Picture 4" descr="http://im8-tub-ru.yandex.net/i?id=163128107-00-72"/>
          <p:cNvPicPr>
            <a:picLocks noChangeAspect="1" noChangeArrowheads="1"/>
          </p:cNvPicPr>
          <p:nvPr/>
        </p:nvPicPr>
        <p:blipFill>
          <a:blip r:embed="rId2"/>
          <a:srcRect/>
          <a:stretch>
            <a:fillRect/>
          </a:stretch>
        </p:blipFill>
        <p:spPr bwMode="auto">
          <a:xfrm>
            <a:off x="214282" y="4643436"/>
            <a:ext cx="2000264" cy="2000264"/>
          </a:xfrm>
          <a:prstGeom prst="rect">
            <a:avLst/>
          </a:prstGeom>
          <a:noFill/>
        </p:spPr>
      </p:pic>
      <p:pic>
        <p:nvPicPr>
          <p:cNvPr id="23558" name="Picture 6" descr="школьные картинки к презентации">
            <a:hlinkClick r:id="rId3"/>
          </p:cNvPr>
          <p:cNvPicPr>
            <a:picLocks noChangeAspect="1" noChangeArrowheads="1" noCrop="1"/>
          </p:cNvPicPr>
          <p:nvPr/>
        </p:nvPicPr>
        <p:blipFill>
          <a:blip r:embed="rId4"/>
          <a:srcRect/>
          <a:stretch>
            <a:fillRect/>
          </a:stretch>
        </p:blipFill>
        <p:spPr bwMode="auto">
          <a:xfrm>
            <a:off x="6929454" y="4429132"/>
            <a:ext cx="2210270" cy="24288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215081"/>
          </a:xfrm>
        </p:spPr>
        <p:txBody>
          <a:bodyPr>
            <a:noAutofit/>
          </a:bodyPr>
          <a:lstStyle/>
          <a:p>
            <a:r>
              <a:rPr lang="ru-RU" sz="1800" dirty="0"/>
              <a:t>Оформлению записи задач геометрического типа учащихся также необходимо обучать. </a:t>
            </a:r>
            <a:br>
              <a:rPr lang="ru-RU" sz="1800" dirty="0"/>
            </a:br>
            <a:r>
              <a:rPr lang="ru-RU" sz="1800" dirty="0"/>
              <a:t>Все чертежи выполняются простым карандашом по линейке. </a:t>
            </a:r>
            <a:br>
              <a:rPr lang="ru-RU" sz="1800" dirty="0"/>
            </a:br>
            <a:r>
              <a:rPr lang="ru-RU" sz="1800" dirty="0"/>
              <a:t>Измерения можно подписывать ручкой. </a:t>
            </a:r>
            <a:r>
              <a:rPr lang="ru-RU" sz="1800" dirty="0" smtClean="0"/>
              <a:t>Обозначения </a:t>
            </a:r>
            <a:r>
              <a:rPr lang="ru-RU" sz="1800" dirty="0"/>
              <a:t>буквами выполняются печатным шрифтом, прописными буквами латинского алфавита. </a:t>
            </a:r>
            <a:r>
              <a:rPr lang="ru-RU" sz="1800" b="1" dirty="0"/>
              <a:t>В С А Д.</a:t>
            </a:r>
            <a:r>
              <a:rPr lang="ru-RU" sz="1800" dirty="0"/>
              <a:t/>
            </a:r>
            <a:br>
              <a:rPr lang="ru-RU" sz="1800" dirty="0"/>
            </a:br>
            <a:r>
              <a:rPr lang="ru-RU" sz="1800" dirty="0"/>
              <a:t> Слова длина, ширина прямоугольника не допускается обозначать кратко латинскими буквами. </a:t>
            </a:r>
            <a:br>
              <a:rPr lang="ru-RU" sz="1800" dirty="0"/>
            </a:br>
            <a:r>
              <a:rPr lang="ru-RU" sz="1800" dirty="0"/>
              <a:t> </a:t>
            </a:r>
            <a:br>
              <a:rPr lang="ru-RU" sz="1800" dirty="0"/>
            </a:br>
            <a:r>
              <a:rPr lang="ru-RU" sz="1800" dirty="0"/>
              <a:t>Задача: Длина прямоугольника 12 см, его ширина равна 6 см. Вычислите периметр и площадь прямоугольника. </a:t>
            </a:r>
            <a:br>
              <a:rPr lang="ru-RU" sz="1800" dirty="0"/>
            </a:br>
            <a:r>
              <a:rPr lang="ru-RU" sz="1800" dirty="0"/>
              <a:t> </a:t>
            </a:r>
            <a:br>
              <a:rPr lang="ru-RU" sz="1800" dirty="0"/>
            </a:br>
            <a:r>
              <a:rPr lang="ru-RU" sz="1800" dirty="0"/>
              <a:t>Образец краткой записи и решения задачи: </a:t>
            </a:r>
            <a:br>
              <a:rPr lang="ru-RU" sz="1800" dirty="0"/>
            </a:br>
            <a:r>
              <a:rPr lang="ru-RU" sz="1800" b="1" i="1" dirty="0"/>
              <a:t>Длина –12 см </a:t>
            </a:r>
            <a:br>
              <a:rPr lang="ru-RU" sz="1800" b="1" i="1" dirty="0"/>
            </a:br>
            <a:r>
              <a:rPr lang="ru-RU" sz="1800" b="1" i="1" dirty="0"/>
              <a:t>Ширина – 6 см </a:t>
            </a:r>
            <a:br>
              <a:rPr lang="ru-RU" sz="1800" b="1" i="1" dirty="0"/>
            </a:br>
            <a:r>
              <a:rPr lang="ru-RU" sz="1800" b="1" i="1" dirty="0"/>
              <a:t>Периметр -? см </a:t>
            </a:r>
            <a:br>
              <a:rPr lang="ru-RU" sz="1800" b="1" i="1" dirty="0"/>
            </a:br>
            <a:r>
              <a:rPr lang="ru-RU" sz="1800" b="1" i="1" dirty="0"/>
              <a:t>Площадь - ? см2 </a:t>
            </a:r>
            <a:br>
              <a:rPr lang="ru-RU" sz="1800" b="1" i="1" dirty="0"/>
            </a:br>
            <a:r>
              <a:rPr lang="ru-RU" sz="1800" b="1" i="1" dirty="0"/>
              <a:t>(12+6)*2=36 (см) </a:t>
            </a:r>
            <a:br>
              <a:rPr lang="ru-RU" sz="1800" b="1" i="1" dirty="0"/>
            </a:br>
            <a:r>
              <a:rPr lang="ru-RU" sz="1800" b="1" i="1" dirty="0"/>
              <a:t>12*6=72 (см2) </a:t>
            </a:r>
            <a:br>
              <a:rPr lang="ru-RU" sz="1800" b="1" i="1" dirty="0"/>
            </a:br>
            <a:r>
              <a:rPr lang="ru-RU" sz="1800" b="1" i="1" dirty="0"/>
              <a:t>Ответ: Периметр-36 см, площадь=72 см2 (</a:t>
            </a:r>
            <a:r>
              <a:rPr lang="ru-RU" sz="1800" b="1" i="1" dirty="0" err="1"/>
              <a:t>д</a:t>
            </a:r>
            <a:r>
              <a:rPr lang="ru-RU" sz="1800" b="1" i="1" dirty="0"/>
              <a:t>/</a:t>
            </a:r>
            <a:r>
              <a:rPr lang="ru-RU" sz="1800" b="1" i="1" dirty="0" err="1"/>
              <a:t>з</a:t>
            </a:r>
            <a:r>
              <a:rPr lang="ru-RU" sz="1800" b="1" i="1" dirty="0"/>
              <a:t>) </a:t>
            </a:r>
            <a:r>
              <a:rPr lang="ru-RU" sz="1800" dirty="0"/>
              <a:t/>
            </a:r>
            <a:br>
              <a:rPr lang="ru-RU" sz="1800" dirty="0"/>
            </a:br>
            <a:r>
              <a:rPr lang="ru-RU" sz="1800" dirty="0"/>
              <a:t> </a:t>
            </a:r>
            <a:br>
              <a:rPr lang="ru-RU" sz="1800" dirty="0"/>
            </a:br>
            <a:r>
              <a:rPr lang="ru-RU" sz="1800" dirty="0"/>
              <a:t>Чертить фигуру следует лишь тогда, когда это требует условие задачи. </a:t>
            </a:r>
            <a:br>
              <a:rPr lang="ru-RU" sz="1800" dirty="0"/>
            </a:br>
            <a:endParaRPr lang="ru-RU" sz="1800" dirty="0"/>
          </a:p>
        </p:txBody>
      </p:sp>
      <p:pic>
        <p:nvPicPr>
          <p:cNvPr id="22530" name="Picture 2" descr="http://im0-tub-ru.yandex.net/i?id=505956621-18-72"/>
          <p:cNvPicPr>
            <a:picLocks noChangeAspect="1" noChangeArrowheads="1"/>
          </p:cNvPicPr>
          <p:nvPr/>
        </p:nvPicPr>
        <p:blipFill>
          <a:blip r:embed="rId2"/>
          <a:srcRect/>
          <a:stretch>
            <a:fillRect/>
          </a:stretch>
        </p:blipFill>
        <p:spPr bwMode="auto">
          <a:xfrm>
            <a:off x="145694" y="2612280"/>
            <a:ext cx="1925976" cy="2602670"/>
          </a:xfrm>
          <a:prstGeom prst="rect">
            <a:avLst/>
          </a:prstGeom>
          <a:noFill/>
        </p:spPr>
      </p:pic>
      <p:pic>
        <p:nvPicPr>
          <p:cNvPr id="22532" name="Picture 4" descr="школьные картинки к презентации">
            <a:hlinkClick r:id="rId3"/>
          </p:cNvPr>
          <p:cNvPicPr>
            <a:picLocks noChangeAspect="1" noChangeArrowheads="1"/>
          </p:cNvPicPr>
          <p:nvPr/>
        </p:nvPicPr>
        <p:blipFill>
          <a:blip r:embed="rId4"/>
          <a:srcRect/>
          <a:stretch>
            <a:fillRect/>
          </a:stretch>
        </p:blipFill>
        <p:spPr bwMode="auto">
          <a:xfrm>
            <a:off x="7000892" y="2714620"/>
            <a:ext cx="2143130" cy="21431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00108"/>
            <a:ext cx="7772400" cy="3500461"/>
          </a:xfrm>
        </p:spPr>
        <p:txBody>
          <a:bodyPr>
            <a:noAutofit/>
          </a:bodyPr>
          <a:lstStyle/>
          <a:p>
            <a:r>
              <a:rPr lang="ru-RU" sz="2800" dirty="0"/>
              <a:t>При оформлении математического диктанта следует соблюдать следующие требования: - записывать только ответы в строчку через запятую, отступая одну клетку - рядом с числом писать наименования единиц измерений и предлоги на, в .. раз. </a:t>
            </a:r>
            <a:br>
              <a:rPr lang="ru-RU" sz="2800" dirty="0"/>
            </a:br>
            <a:r>
              <a:rPr lang="ru-RU" sz="2800" dirty="0"/>
              <a:t>Образец</a:t>
            </a:r>
            <a:r>
              <a:rPr lang="ru-RU" sz="2800" b="1" i="1" dirty="0"/>
              <a:t>: 675, 564, на 78, в 7 раз. </a:t>
            </a:r>
            <a:r>
              <a:rPr lang="ru-RU" sz="2800" dirty="0"/>
              <a:t/>
            </a:r>
            <a:br>
              <a:rPr lang="ru-RU" sz="2800" dirty="0"/>
            </a:br>
            <a:endParaRPr lang="ru-RU" sz="2800" dirty="0"/>
          </a:p>
        </p:txBody>
      </p:sp>
      <p:pic>
        <p:nvPicPr>
          <p:cNvPr id="21506" name="Picture 2" descr="Картинка 2 из 4792">
            <a:hlinkClick r:id="rId2"/>
          </p:cNvPr>
          <p:cNvPicPr>
            <a:picLocks noChangeAspect="1" noChangeArrowheads="1"/>
          </p:cNvPicPr>
          <p:nvPr/>
        </p:nvPicPr>
        <p:blipFill>
          <a:blip r:embed="rId3"/>
          <a:srcRect/>
          <a:stretch>
            <a:fillRect/>
          </a:stretch>
        </p:blipFill>
        <p:spPr bwMode="auto">
          <a:xfrm>
            <a:off x="5786446" y="4143380"/>
            <a:ext cx="3047987" cy="2438390"/>
          </a:xfrm>
          <a:prstGeom prst="rect">
            <a:avLst/>
          </a:prstGeom>
          <a:noFill/>
        </p:spPr>
      </p:pic>
      <p:pic>
        <p:nvPicPr>
          <p:cNvPr id="21508" name="Picture 4" descr="школьные картинки к презентации">
            <a:hlinkClick r:id="rId4"/>
          </p:cNvPr>
          <p:cNvPicPr>
            <a:picLocks noChangeAspect="1" noChangeArrowheads="1" noCrop="1"/>
          </p:cNvPicPr>
          <p:nvPr/>
        </p:nvPicPr>
        <p:blipFill>
          <a:blip r:embed="rId5"/>
          <a:srcRect/>
          <a:stretch>
            <a:fillRect/>
          </a:stretch>
        </p:blipFill>
        <p:spPr bwMode="auto">
          <a:xfrm>
            <a:off x="0" y="4143380"/>
            <a:ext cx="2500321" cy="25003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00042"/>
            <a:ext cx="7772400" cy="5429287"/>
          </a:xfrm>
        </p:spPr>
        <p:txBody>
          <a:bodyPr>
            <a:noAutofit/>
          </a:bodyPr>
          <a:lstStyle/>
          <a:p>
            <a:r>
              <a:rPr lang="ru-RU" sz="3200" u="sng" dirty="0">
                <a:solidFill>
                  <a:srgbClr val="C00000"/>
                </a:solidFill>
              </a:rPr>
              <a:t>Исправление ошибок </a:t>
            </a:r>
            <a:r>
              <a:rPr lang="ru-RU" sz="2800" dirty="0"/>
              <a:t/>
            </a:r>
            <a:br>
              <a:rPr lang="ru-RU" sz="2800" dirty="0"/>
            </a:br>
            <a:r>
              <a:rPr lang="ru-RU" sz="2800" dirty="0"/>
              <a:t>Неверно написанную букву или пунктуационный знак </a:t>
            </a:r>
            <a:r>
              <a:rPr lang="ru-RU" sz="2800" u="sng" dirty="0"/>
              <a:t>зачёркивать косой линией </a:t>
            </a:r>
            <a:r>
              <a:rPr lang="ru-RU" sz="2800" dirty="0"/>
              <a:t>, </a:t>
            </a:r>
            <a:r>
              <a:rPr lang="ru-RU" sz="2800" u="sng" dirty="0"/>
              <a:t>часть слова, </a:t>
            </a:r>
            <a:r>
              <a:rPr lang="ru-RU" sz="2800" u="sng" dirty="0" smtClean="0"/>
              <a:t>слово, </a:t>
            </a:r>
            <a:r>
              <a:rPr lang="ru-RU" sz="2800" u="sng" dirty="0"/>
              <a:t>предложение – тонкой горизонтальной линией</a:t>
            </a:r>
            <a:r>
              <a:rPr lang="ru-RU" sz="2800" dirty="0"/>
              <a:t>, вместо зачёркнутого надписать нужные буквы, слова, предложения, не употреблять для исправления скобки, т.к. они являются пунктуационным знаком. Не разрешается пользоваться резинкой или другими способами подчистки написанного. </a:t>
            </a:r>
            <a:br>
              <a:rPr lang="ru-RU" sz="2800" dirty="0"/>
            </a:br>
            <a:endParaRPr lang="ru-RU" sz="2800" dirty="0"/>
          </a:p>
        </p:txBody>
      </p:sp>
      <p:pic>
        <p:nvPicPr>
          <p:cNvPr id="20482" name="Picture 2" descr="http://veselajashkola.ru/wp-content/uploads/2011/10/shkolnye_kartinki_49.gif"/>
          <p:cNvPicPr>
            <a:picLocks noChangeAspect="1" noChangeArrowheads="1" noCrop="1"/>
          </p:cNvPicPr>
          <p:nvPr/>
        </p:nvPicPr>
        <p:blipFill>
          <a:blip r:embed="rId2"/>
          <a:srcRect/>
          <a:stretch>
            <a:fillRect/>
          </a:stretch>
        </p:blipFill>
        <p:spPr bwMode="auto">
          <a:xfrm>
            <a:off x="214282" y="4714884"/>
            <a:ext cx="1500166" cy="1958550"/>
          </a:xfrm>
          <a:prstGeom prst="rect">
            <a:avLst/>
          </a:prstGeom>
          <a:noFill/>
        </p:spPr>
      </p:pic>
      <p:pic>
        <p:nvPicPr>
          <p:cNvPr id="20484" name="Picture 4" descr="школьные картинки к презентации">
            <a:hlinkClick r:id="rId3"/>
          </p:cNvPr>
          <p:cNvPicPr>
            <a:picLocks noChangeAspect="1" noChangeArrowheads="1" noCrop="1"/>
          </p:cNvPicPr>
          <p:nvPr/>
        </p:nvPicPr>
        <p:blipFill>
          <a:blip r:embed="rId4"/>
          <a:srcRect/>
          <a:stretch>
            <a:fillRect/>
          </a:stretch>
        </p:blipFill>
        <p:spPr bwMode="auto">
          <a:xfrm>
            <a:off x="7072330" y="4786322"/>
            <a:ext cx="1857388" cy="18573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142985"/>
            <a:ext cx="7772400" cy="5143536"/>
          </a:xfrm>
        </p:spPr>
        <p:txBody>
          <a:bodyPr>
            <a:normAutofit fontScale="90000"/>
          </a:bodyPr>
          <a:lstStyle/>
          <a:p>
            <a:r>
              <a:rPr lang="ru-RU" sz="3600" u="sng" dirty="0">
                <a:solidFill>
                  <a:srgbClr val="C00000"/>
                </a:solidFill>
              </a:rPr>
              <a:t>Ведение дневников в начальной школе.</a:t>
            </a:r>
            <a:r>
              <a:rPr lang="ru-RU" sz="3600" dirty="0">
                <a:solidFill>
                  <a:srgbClr val="C00000"/>
                </a:solidFill>
              </a:rPr>
              <a:t> </a:t>
            </a:r>
            <a:r>
              <a:rPr lang="ru-RU" sz="3100" dirty="0"/>
              <a:t/>
            </a:r>
            <a:br>
              <a:rPr lang="ru-RU" sz="3100" dirty="0"/>
            </a:br>
            <a:r>
              <a:rPr lang="ru-RU" sz="3100" dirty="0"/>
              <a:t>Дневник является официальным школьным документом. Существуют определенные требования к его ведению. </a:t>
            </a:r>
            <a:br>
              <a:rPr lang="ru-RU" sz="3100" dirty="0"/>
            </a:br>
            <a:r>
              <a:rPr lang="ru-RU" sz="3100" dirty="0"/>
              <a:t>Обязательное наличие дневников требуется с </a:t>
            </a:r>
            <a:r>
              <a:rPr lang="ru-RU" sz="3100" dirty="0" smtClean="0"/>
              <a:t/>
            </a:r>
            <a:br>
              <a:rPr lang="ru-RU" sz="3100" dirty="0" smtClean="0"/>
            </a:br>
            <a:r>
              <a:rPr lang="ru-RU" sz="3100" dirty="0" smtClean="0"/>
              <a:t>1-го </a:t>
            </a:r>
            <a:r>
              <a:rPr lang="ru-RU" sz="3100" dirty="0"/>
              <a:t>класса. Но в некоторых случаях (с учетом </a:t>
            </a:r>
            <a:r>
              <a:rPr lang="ru-RU" sz="3100" dirty="0" err="1"/>
              <a:t>сформированности</a:t>
            </a:r>
            <a:r>
              <a:rPr lang="ru-RU" sz="3100" dirty="0"/>
              <a:t> у школьников навыков чтения и письма) по решению педсовета и родительского собрания допускается ведение дневников с 1-2 класса. </a:t>
            </a:r>
            <a:r>
              <a:rPr lang="ru-RU" dirty="0"/>
              <a:t/>
            </a:r>
            <a:br>
              <a:rPr lang="ru-RU" dirty="0"/>
            </a:br>
            <a:endParaRPr lang="ru-RU" dirty="0"/>
          </a:p>
        </p:txBody>
      </p:sp>
      <p:pic>
        <p:nvPicPr>
          <p:cNvPr id="19458" name="Picture 2" descr="школьные картинки к презентации">
            <a:hlinkClick r:id="rId2"/>
          </p:cNvPr>
          <p:cNvPicPr>
            <a:picLocks noChangeAspect="1" noChangeArrowheads="1"/>
          </p:cNvPicPr>
          <p:nvPr/>
        </p:nvPicPr>
        <p:blipFill>
          <a:blip r:embed="rId3"/>
          <a:srcRect/>
          <a:stretch>
            <a:fillRect/>
          </a:stretch>
        </p:blipFill>
        <p:spPr bwMode="auto">
          <a:xfrm>
            <a:off x="2786050" y="0"/>
            <a:ext cx="2857500" cy="12573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4"/>
            <a:ext cx="7772400" cy="6000792"/>
          </a:xfrm>
        </p:spPr>
        <p:txBody>
          <a:bodyPr>
            <a:noAutofit/>
          </a:bodyPr>
          <a:lstStyle/>
          <a:p>
            <a:r>
              <a:rPr lang="ru-RU" sz="2800" dirty="0"/>
              <a:t>Дневники ведутся при помощи родителей и учителя.</a:t>
            </a:r>
            <a:br>
              <a:rPr lang="ru-RU" sz="2800" dirty="0"/>
            </a:br>
            <a:r>
              <a:rPr lang="ru-RU" sz="2800" dirty="0"/>
              <a:t> записи </a:t>
            </a:r>
            <a:r>
              <a:rPr lang="ru-RU" sz="2800" dirty="0" smtClean="0"/>
              <a:t>выполняются </a:t>
            </a:r>
            <a:r>
              <a:rPr lang="ru-RU" sz="2800" dirty="0"/>
              <a:t>аккуратно, разборчиво, грамотно, чернилами синего цвета; </a:t>
            </a:r>
            <a:br>
              <a:rPr lang="ru-RU" sz="2800" dirty="0"/>
            </a:br>
            <a:r>
              <a:rPr lang="ru-RU" sz="2800" dirty="0"/>
              <a:t> требуется заполнение </a:t>
            </a:r>
            <a:r>
              <a:rPr lang="ru-RU" sz="2800" dirty="0" smtClean="0"/>
              <a:t>всех </a:t>
            </a:r>
            <a:r>
              <a:rPr lang="ru-RU" sz="2800" dirty="0"/>
              <a:t>имеющихся разделов (пунктов) данного дневника (начиная с титульного листа); </a:t>
            </a:r>
            <a:br>
              <a:rPr lang="ru-RU" sz="2800" dirty="0"/>
            </a:br>
            <a:r>
              <a:rPr lang="ru-RU" sz="2800" dirty="0"/>
              <a:t> сведения о расписании уроков</a:t>
            </a:r>
            <a:r>
              <a:rPr lang="ru-RU" sz="2800" dirty="0" smtClean="0"/>
              <a:t>, </a:t>
            </a:r>
            <a:r>
              <a:rPr lang="ru-RU" sz="2800" dirty="0"/>
              <a:t>звонков, названий предметов, фамилий преподавателей заполняются под руководством учителя;</a:t>
            </a:r>
            <a:br>
              <a:rPr lang="ru-RU" sz="2800" dirty="0"/>
            </a:br>
            <a:r>
              <a:rPr lang="ru-RU" sz="2800" dirty="0"/>
              <a:t> названия месяца и </a:t>
            </a:r>
            <a:r>
              <a:rPr lang="ru-RU" sz="2800" dirty="0" smtClean="0"/>
              <a:t>предметов</a:t>
            </a:r>
            <a:r>
              <a:rPr lang="ru-RU" sz="2800" dirty="0"/>
              <a:t>  следует писать с маленькой </a:t>
            </a:r>
            <a:r>
              <a:rPr lang="ru-RU" sz="2800" dirty="0" smtClean="0"/>
              <a:t>буквы Допускается </a:t>
            </a:r>
            <a:r>
              <a:rPr lang="ru-RU" sz="2800" dirty="0"/>
              <a:t>сокращенная запись </a:t>
            </a:r>
            <a:r>
              <a:rPr lang="ru-RU" sz="2800" b="1" i="1" dirty="0"/>
              <a:t>(</a:t>
            </a:r>
            <a:r>
              <a:rPr lang="ru-RU" sz="2800" b="1" i="1" dirty="0" err="1"/>
              <a:t>матем</a:t>
            </a:r>
            <a:r>
              <a:rPr lang="ru-RU" sz="2800" b="1" i="1" dirty="0"/>
              <a:t>., лит. чт., </a:t>
            </a:r>
            <a:r>
              <a:rPr lang="ru-RU" sz="2800" b="1" i="1" dirty="0" err="1"/>
              <a:t>окр.мир</a:t>
            </a:r>
            <a:r>
              <a:rPr lang="ru-RU" sz="2800" b="1" i="1" dirty="0"/>
              <a:t>, </a:t>
            </a:r>
            <a:r>
              <a:rPr lang="ru-RU" sz="2800" b="1" i="1" dirty="0" err="1"/>
              <a:t>физ-ра</a:t>
            </a:r>
            <a:r>
              <a:rPr lang="ru-RU" sz="2800" b="1" i="1" dirty="0"/>
              <a:t>, изо )</a:t>
            </a:r>
            <a:r>
              <a:rPr lang="ru-RU" sz="2800" b="1" i="1" dirty="0" smtClean="0"/>
              <a:t> </a:t>
            </a:r>
            <a:r>
              <a:rPr lang="ru-RU" sz="2800" dirty="0"/>
              <a:t/>
            </a:r>
            <a:br>
              <a:rPr lang="ru-RU" sz="2800" dirty="0"/>
            </a:br>
            <a:endParaRPr lang="ru-RU" sz="2800" dirty="0"/>
          </a:p>
        </p:txBody>
      </p:sp>
      <p:pic>
        <p:nvPicPr>
          <p:cNvPr id="18434" name="Picture 2" descr="школьные картинки к презентации">
            <a:hlinkClick r:id="rId2"/>
          </p:cNvPr>
          <p:cNvPicPr>
            <a:picLocks noChangeAspect="1" noChangeArrowheads="1" noCrop="1"/>
          </p:cNvPicPr>
          <p:nvPr/>
        </p:nvPicPr>
        <p:blipFill>
          <a:blip r:embed="rId3"/>
          <a:srcRect/>
          <a:stretch>
            <a:fillRect/>
          </a:stretch>
        </p:blipFill>
        <p:spPr bwMode="auto">
          <a:xfrm>
            <a:off x="214282" y="2500306"/>
            <a:ext cx="1285875" cy="1047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143643"/>
          </a:xfrm>
        </p:spPr>
        <p:txBody>
          <a:bodyPr>
            <a:normAutofit fontScale="90000"/>
          </a:bodyPr>
          <a:lstStyle/>
          <a:p>
            <a:r>
              <a:rPr lang="ru-RU" sz="2800" dirty="0" smtClean="0"/>
              <a:t>запись домашнего задания производится в отведенной графе. Обычно оно записывается на день, следующего урока. Следует требовать от учащихся регулярно отмечать номер упражнения, страницу, особые примечания (наизусть, пересказ) образец</a:t>
            </a:r>
            <a:r>
              <a:rPr lang="ru-RU" sz="2800" b="1" i="1" dirty="0" smtClean="0"/>
              <a:t>: с.132, упр.453 с 154-155 (пересказ) </a:t>
            </a:r>
            <a:r>
              <a:rPr lang="ru-RU" sz="2800" dirty="0" smtClean="0"/>
              <a:t/>
            </a:r>
            <a:br>
              <a:rPr lang="ru-RU" sz="2800" dirty="0" smtClean="0"/>
            </a:br>
            <a:r>
              <a:rPr lang="ru-RU" sz="2800" dirty="0" smtClean="0"/>
              <a:t> в графе «оценка» и «роспись» учителем выставляются оценки в соответствии с оценкой в журнале. Ученик подает дневник учителю по первому его требованию. При выставлении оценок за различные виды проверочных работ допускаются дополнительные записи рядом с оценкой: </a:t>
            </a:r>
            <a:r>
              <a:rPr lang="ru-RU" sz="2800" b="1" i="1" dirty="0" smtClean="0"/>
              <a:t>диктант (Д.), контрольная работа (к.р.) и т.д. </a:t>
            </a:r>
            <a:r>
              <a:rPr lang="ru-RU" sz="2800" dirty="0"/>
              <a:t/>
            </a:r>
            <a:br>
              <a:rPr lang="ru-RU" sz="2800" dirty="0"/>
            </a:b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857999"/>
          </a:xfrm>
        </p:spPr>
        <p:txBody>
          <a:bodyPr>
            <a:normAutofit fontScale="90000"/>
          </a:bodyPr>
          <a:lstStyle/>
          <a:p>
            <a:r>
              <a:rPr lang="ru-RU" dirty="0"/>
              <a:t> </a:t>
            </a:r>
            <a:r>
              <a:rPr lang="ru-RU" sz="2700" dirty="0" smtClean="0"/>
              <a:t>в начальной школе практикуется применение поощрительных, похвальных, назидательных и прочих записей: «Молодец!», «Умница!», «Надо постараться!»; в современных дневниках отводится специальная графа для замечаний учителя, сообщений для родителей и прочее. </a:t>
            </a:r>
            <a:br>
              <a:rPr lang="ru-RU" sz="2700" dirty="0" smtClean="0"/>
            </a:br>
            <a:r>
              <a:rPr lang="ru-RU" sz="2700" dirty="0" smtClean="0"/>
              <a:t> </a:t>
            </a:r>
            <a:r>
              <a:rPr lang="ru-RU" sz="2700" b="1" dirty="0" smtClean="0"/>
              <a:t>классный руководитель </a:t>
            </a:r>
            <a:r>
              <a:rPr lang="ru-RU" sz="2700" dirty="0" smtClean="0"/>
              <a:t>еженедельно проверяет ведение дневников, следит за </a:t>
            </a:r>
            <a:r>
              <a:rPr lang="ru-RU" sz="2700" dirty="0" err="1" smtClean="0"/>
              <a:t>накопляемостью</a:t>
            </a:r>
            <a:r>
              <a:rPr lang="ru-RU" sz="2700" dirty="0" smtClean="0"/>
              <a:t> оценок. Многие учителя выставляют оценки за ведение дневника учащимися, что несомненно является стимулом для повышения учебной культуры; </a:t>
            </a:r>
            <a:br>
              <a:rPr lang="ru-RU" sz="2700" dirty="0" smtClean="0"/>
            </a:br>
            <a:r>
              <a:rPr lang="ru-RU" sz="2700" b="1" dirty="0" smtClean="0"/>
              <a:t> родители </a:t>
            </a:r>
            <a:r>
              <a:rPr lang="ru-RU" sz="2700" dirty="0" smtClean="0"/>
              <a:t>регулярно просматривают дневники и ставят свою роспись. </a:t>
            </a:r>
            <a:br>
              <a:rPr lang="ru-RU" sz="2700" dirty="0" smtClean="0"/>
            </a:br>
            <a:r>
              <a:rPr lang="ru-RU" sz="2700" dirty="0" smtClean="0"/>
              <a:t> </a:t>
            </a:r>
            <a:r>
              <a:rPr lang="ru-RU" sz="2700" b="1" dirty="0" smtClean="0"/>
              <a:t>Администрация школы </a:t>
            </a:r>
            <a:r>
              <a:rPr lang="ru-RU" sz="2700" dirty="0" smtClean="0"/>
              <a:t>проводит контроль за соблюдением правил ведения дневников учащимися и системой работы классного руководителя по осуществлению связи с родителям</a:t>
            </a:r>
            <a:br>
              <a:rPr lang="ru-RU" sz="2700" dirty="0" smtClean="0"/>
            </a:br>
            <a:r>
              <a:rPr lang="ru-RU" sz="2700" dirty="0" smtClean="0"/>
              <a:t> </a:t>
            </a:r>
            <a:br>
              <a:rPr lang="ru-RU" sz="2700" dirty="0" smtClean="0"/>
            </a:br>
            <a:endParaRPr lang="ru-RU"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57167"/>
            <a:ext cx="7772400" cy="4643470"/>
          </a:xfrm>
        </p:spPr>
        <p:txBody>
          <a:bodyPr>
            <a:normAutofit fontScale="90000"/>
          </a:bodyPr>
          <a:lstStyle/>
          <a:p>
            <a:r>
              <a:rPr lang="ru-RU" u="sng" dirty="0">
                <a:solidFill>
                  <a:srgbClr val="C00000"/>
                </a:solidFill>
              </a:rPr>
              <a:t>Порядок ведения и оформления тетрадей. </a:t>
            </a:r>
            <a:r>
              <a:rPr lang="ru-RU" sz="3100" dirty="0"/>
              <a:t/>
            </a:r>
            <a:br>
              <a:rPr lang="ru-RU" sz="3100" dirty="0"/>
            </a:br>
            <a:r>
              <a:rPr lang="ru-RU" sz="3100" dirty="0"/>
              <a:t> Все записи в тетрадях следует </a:t>
            </a:r>
            <a:r>
              <a:rPr lang="ru-RU" sz="3100" dirty="0" smtClean="0"/>
              <a:t>оформлять </a:t>
            </a:r>
            <a:r>
              <a:rPr lang="ru-RU" sz="3100" dirty="0"/>
              <a:t>каллиграфическим аккуратным почерком. </a:t>
            </a:r>
            <a:br>
              <a:rPr lang="ru-RU" sz="3100" dirty="0"/>
            </a:br>
            <a:r>
              <a:rPr lang="ru-RU" sz="3100" dirty="0"/>
              <a:t> Пользоваться шариковой ручкой с </a:t>
            </a:r>
            <a:r>
              <a:rPr lang="ru-RU" sz="3100" dirty="0" smtClean="0"/>
              <a:t>чернилами </a:t>
            </a:r>
            <a:r>
              <a:rPr lang="ru-RU" sz="3100" dirty="0"/>
              <a:t>фиолетового (синего) цвета. </a:t>
            </a:r>
            <a:br>
              <a:rPr lang="ru-RU" sz="3100" dirty="0"/>
            </a:br>
            <a:r>
              <a:rPr lang="ru-RU" sz="3100" dirty="0"/>
              <a:t> Все подчеркивания, </a:t>
            </a:r>
            <a:r>
              <a:rPr lang="ru-RU" sz="3100" dirty="0" smtClean="0"/>
              <a:t>начертания </a:t>
            </a:r>
            <a:r>
              <a:rPr lang="ru-RU" sz="3100" dirty="0"/>
              <a:t>геометрических фигур выполняются простым карандашом. </a:t>
            </a:r>
            <a:br>
              <a:rPr lang="ru-RU" sz="3100" dirty="0"/>
            </a:br>
            <a:r>
              <a:rPr lang="ru-RU" sz="3100" dirty="0"/>
              <a:t> </a:t>
            </a:r>
            <a:r>
              <a:rPr lang="ru-RU" dirty="0"/>
              <a:t/>
            </a:r>
            <a:br>
              <a:rPr lang="ru-RU" dirty="0"/>
            </a:br>
            <a:endParaRPr lang="ru-RU" dirty="0"/>
          </a:p>
        </p:txBody>
      </p:sp>
      <p:pic>
        <p:nvPicPr>
          <p:cNvPr id="33794" name="Picture 2" descr="http://im6-tub-ru.yandex.net/i?id=298810319-08-72"/>
          <p:cNvPicPr>
            <a:picLocks noChangeAspect="1" noChangeArrowheads="1"/>
          </p:cNvPicPr>
          <p:nvPr/>
        </p:nvPicPr>
        <p:blipFill>
          <a:blip r:embed="rId2"/>
          <a:srcRect/>
          <a:stretch>
            <a:fillRect/>
          </a:stretch>
        </p:blipFill>
        <p:spPr bwMode="auto">
          <a:xfrm>
            <a:off x="0" y="4259105"/>
            <a:ext cx="3643306" cy="2598895"/>
          </a:xfrm>
          <a:prstGeom prst="rect">
            <a:avLst/>
          </a:prstGeom>
          <a:noFill/>
        </p:spPr>
      </p:pic>
      <p:pic>
        <p:nvPicPr>
          <p:cNvPr id="9" name="Picture 4" descr="http://img-fotki.yandex.ru/get/5808/svetlera.3ea/0_6353c_d96d655a_XL.jpg"/>
          <p:cNvPicPr>
            <a:picLocks noChangeAspect="1" noChangeArrowheads="1"/>
          </p:cNvPicPr>
          <p:nvPr/>
        </p:nvPicPr>
        <p:blipFill>
          <a:blip r:embed="rId3"/>
          <a:srcRect/>
          <a:stretch>
            <a:fillRect/>
          </a:stretch>
        </p:blipFill>
        <p:spPr bwMode="auto">
          <a:xfrm>
            <a:off x="6500794" y="4214794"/>
            <a:ext cx="2643206" cy="264320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85728"/>
            <a:ext cx="7772400" cy="5572163"/>
          </a:xfrm>
        </p:spPr>
        <p:txBody>
          <a:bodyPr>
            <a:normAutofit fontScale="90000"/>
          </a:bodyPr>
          <a:lstStyle/>
          <a:p>
            <a:r>
              <a:rPr lang="ru-RU" sz="4000" u="sng" dirty="0">
                <a:solidFill>
                  <a:srgbClr val="C00000"/>
                </a:solidFill>
              </a:rPr>
              <a:t>Нормы оценок в начальной школе</a:t>
            </a:r>
            <a:r>
              <a:rPr lang="ru-RU" sz="2400" dirty="0"/>
              <a:t/>
            </a:r>
            <a:br>
              <a:rPr lang="ru-RU" sz="2400" dirty="0"/>
            </a:br>
            <a:r>
              <a:rPr lang="ru-RU" sz="3600" dirty="0"/>
              <a:t>Русский язык. </a:t>
            </a:r>
            <a:r>
              <a:rPr lang="ru-RU" sz="2400" dirty="0"/>
              <a:t/>
            </a:r>
            <a:br>
              <a:rPr lang="ru-RU" sz="2400" dirty="0"/>
            </a:br>
            <a:r>
              <a:rPr lang="ru-RU" sz="2400" b="1" dirty="0"/>
              <a:t>Диктант. </a:t>
            </a:r>
            <a:r>
              <a:rPr lang="ru-RU" sz="2400" dirty="0"/>
              <a:t/>
            </a:r>
            <a:br>
              <a:rPr lang="ru-RU" sz="2400" dirty="0"/>
            </a:br>
            <a:r>
              <a:rPr lang="ru-RU" sz="2400" dirty="0"/>
              <a:t>«5» – ставится, если нет ошибок и исправлений; работа написана аккуратно в соответствии с требованиями каллиграфии.</a:t>
            </a:r>
            <a:br>
              <a:rPr lang="ru-RU" sz="2400" dirty="0"/>
            </a:br>
            <a:r>
              <a:rPr lang="ru-RU" sz="2400" dirty="0"/>
              <a:t>«4» – ставится, если не более двух орфографических ошибок; работа выполнена чисто, но есть небольшие отклонения от каллиграфических норм. </a:t>
            </a:r>
            <a:br>
              <a:rPr lang="ru-RU" sz="2400" dirty="0"/>
            </a:br>
            <a:r>
              <a:rPr lang="ru-RU" sz="2400" dirty="0"/>
              <a:t>«3» – ставится, если допущено 3 – 5 ошибок, работа написана небрежно. </a:t>
            </a:r>
            <a:br>
              <a:rPr lang="ru-RU" sz="2400" dirty="0"/>
            </a:br>
            <a:r>
              <a:rPr lang="ru-RU" sz="2400" dirty="0"/>
              <a:t>«2» – ставится, если допущено более 5 орфографических ошибок, работа написана неряшливо. </a:t>
            </a:r>
            <a:br>
              <a:rPr lang="ru-RU" sz="2400" dirty="0"/>
            </a:br>
            <a:r>
              <a:rPr lang="ru-RU" sz="2400" dirty="0"/>
              <a:t>«1» – ставится, если допущено 8 орфографических ошибок. </a:t>
            </a:r>
            <a:br>
              <a:rPr lang="ru-RU" sz="2400" dirty="0"/>
            </a:b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357957"/>
          </a:xfrm>
        </p:spPr>
        <p:txBody>
          <a:bodyPr>
            <a:normAutofit fontScale="90000"/>
          </a:bodyPr>
          <a:lstStyle/>
          <a:p>
            <a:r>
              <a:rPr lang="ru-RU" sz="2400" dirty="0"/>
              <a:t>Ошибкой в диктанте следует считать: </a:t>
            </a:r>
            <a:br>
              <a:rPr lang="ru-RU" sz="2400" dirty="0"/>
            </a:br>
            <a:r>
              <a:rPr lang="ru-RU" sz="2400" dirty="0"/>
              <a:t>• нарушение правил орфографии при написании слов; </a:t>
            </a:r>
            <a:br>
              <a:rPr lang="ru-RU" sz="2400" dirty="0"/>
            </a:br>
            <a:r>
              <a:rPr lang="ru-RU" sz="2400" dirty="0"/>
              <a:t>• пропуск и искажение букв в словах; </a:t>
            </a:r>
            <a:br>
              <a:rPr lang="ru-RU" sz="2400" dirty="0"/>
            </a:br>
            <a:r>
              <a:rPr lang="ru-RU" sz="2400" dirty="0"/>
              <a:t>• замену слов; </a:t>
            </a:r>
            <a:br>
              <a:rPr lang="ru-RU" sz="2400" dirty="0"/>
            </a:br>
            <a:r>
              <a:rPr lang="ru-RU" sz="2400" dirty="0"/>
              <a:t>• отсутствие знаков препинания в пределах программы данного класса; </a:t>
            </a:r>
            <a:br>
              <a:rPr lang="ru-RU" sz="2400" dirty="0"/>
            </a:br>
            <a:r>
              <a:rPr lang="ru-RU" sz="2400" dirty="0"/>
              <a:t>• неправильное написание слов, которые не проверяются правилом (списки таких слов даны в программе каждого класса). </a:t>
            </a:r>
            <a:br>
              <a:rPr lang="ru-RU" sz="2400" dirty="0"/>
            </a:br>
            <a:r>
              <a:rPr lang="ru-RU" sz="2400" dirty="0"/>
              <a:t>За ошибку не считаются: </a:t>
            </a:r>
            <a:br>
              <a:rPr lang="ru-RU" sz="2400" dirty="0"/>
            </a:br>
            <a:r>
              <a:rPr lang="ru-RU" sz="2400" dirty="0"/>
              <a:t>• ошибки на те разделы орфографии и пунктуации, которые ни в данном классе, ни в предшествующих классах не изучались; </a:t>
            </a:r>
            <a:br>
              <a:rPr lang="ru-RU" sz="2400" dirty="0"/>
            </a:br>
            <a:r>
              <a:rPr lang="ru-RU" sz="2400" dirty="0"/>
              <a:t>• пропуск точки в конце предложения, если первое слово следующего предложения написано с заглавной буквы; </a:t>
            </a:r>
            <a:br>
              <a:rPr lang="ru-RU" sz="2400" dirty="0"/>
            </a:br>
            <a:r>
              <a:rPr lang="ru-RU" sz="2400" dirty="0"/>
              <a:t>• единичный случай замены одного слова без искажения смысла. </a:t>
            </a:r>
            <a:br>
              <a:rPr lang="ru-RU" sz="2400" dirty="0"/>
            </a:br>
            <a:endParaRPr lang="ru-RU" sz="2400" dirty="0"/>
          </a:p>
        </p:txBody>
      </p:sp>
      <p:pic>
        <p:nvPicPr>
          <p:cNvPr id="14338" name="Picture 2" descr="Картинка 259 из 6149">
            <a:hlinkClick r:id="rId2"/>
          </p:cNvPr>
          <p:cNvPicPr>
            <a:picLocks noChangeAspect="1" noChangeArrowheads="1"/>
          </p:cNvPicPr>
          <p:nvPr/>
        </p:nvPicPr>
        <p:blipFill>
          <a:blip r:embed="rId3"/>
          <a:srcRect/>
          <a:stretch>
            <a:fillRect/>
          </a:stretch>
        </p:blipFill>
        <p:spPr bwMode="auto">
          <a:xfrm>
            <a:off x="-357222" y="0"/>
            <a:ext cx="1580551" cy="28098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8"/>
            <a:ext cx="7772400" cy="5357851"/>
          </a:xfrm>
        </p:spPr>
        <p:txBody>
          <a:bodyPr>
            <a:normAutofit fontScale="90000"/>
          </a:bodyPr>
          <a:lstStyle/>
          <a:p>
            <a:r>
              <a:rPr lang="ru-RU" sz="2700" dirty="0"/>
              <a:t>За одну ошибку в диктанте считаются: </a:t>
            </a:r>
            <a:br>
              <a:rPr lang="ru-RU" sz="2700" dirty="0"/>
            </a:br>
            <a:r>
              <a:rPr lang="ru-RU" sz="2700" dirty="0"/>
              <a:t>- два исправления; </a:t>
            </a:r>
            <a:br>
              <a:rPr lang="ru-RU" sz="2700" dirty="0"/>
            </a:br>
            <a:r>
              <a:rPr lang="ru-RU" sz="2700" dirty="0"/>
              <a:t>- две пунктуационные ошибки; </a:t>
            </a:r>
            <a:br>
              <a:rPr lang="ru-RU" sz="2700" dirty="0"/>
            </a:br>
            <a:r>
              <a:rPr lang="ru-RU" sz="2700" dirty="0"/>
              <a:t>- повторение ошибок в одном и том же слове, например, в слове «ножи» дважды написано в конце «</a:t>
            </a:r>
            <a:r>
              <a:rPr lang="ru-RU" sz="2700" dirty="0" err="1"/>
              <a:t>ы</a:t>
            </a:r>
            <a:r>
              <a:rPr lang="ru-RU" sz="2700" dirty="0"/>
              <a:t>». Если же подобная ошибка встречается в другом слове, она считается за ошибку. </a:t>
            </a:r>
            <a:br>
              <a:rPr lang="ru-RU" sz="2700" dirty="0"/>
            </a:br>
            <a:r>
              <a:rPr lang="ru-RU" sz="2700" dirty="0"/>
              <a:t>Негрубыми ошибками считаются следующие: </a:t>
            </a:r>
            <a:br>
              <a:rPr lang="ru-RU" sz="2700" dirty="0"/>
            </a:br>
            <a:r>
              <a:rPr lang="ru-RU" sz="2700" dirty="0"/>
              <a:t>- повторение одной и той же буквы в слове; </a:t>
            </a:r>
            <a:br>
              <a:rPr lang="ru-RU" sz="2700" dirty="0"/>
            </a:br>
            <a:r>
              <a:rPr lang="ru-RU" sz="2700" dirty="0"/>
              <a:t>- недописанное слово; </a:t>
            </a:r>
            <a:br>
              <a:rPr lang="ru-RU" sz="2700" dirty="0"/>
            </a:br>
            <a:r>
              <a:rPr lang="ru-RU" sz="2700" dirty="0"/>
              <a:t>- перенос слова, одна часть которого написана на одной строке, а вторая опущена; </a:t>
            </a:r>
            <a:br>
              <a:rPr lang="ru-RU" sz="2700" dirty="0"/>
            </a:br>
            <a:r>
              <a:rPr lang="ru-RU" sz="2700" dirty="0"/>
              <a:t>- дважды записанное одно и то же слово в предложении. </a:t>
            </a:r>
            <a:r>
              <a:rPr lang="ru-RU" dirty="0"/>
              <a:t/>
            </a:r>
            <a:br>
              <a:rPr lang="ru-RU" dirty="0"/>
            </a:br>
            <a:endParaRPr lang="ru-RU" dirty="0"/>
          </a:p>
        </p:txBody>
      </p:sp>
      <p:pic>
        <p:nvPicPr>
          <p:cNvPr id="13314" name="Picture 2" descr="http://mtdata.ru/u15/photo5093/20475344490-0/big.jpeg">
            <a:hlinkClick r:id="rId2"/>
          </p:cNvPr>
          <p:cNvPicPr>
            <a:picLocks noChangeAspect="1" noChangeArrowheads="1"/>
          </p:cNvPicPr>
          <p:nvPr/>
        </p:nvPicPr>
        <p:blipFill>
          <a:blip r:embed="rId3"/>
          <a:srcRect/>
          <a:stretch>
            <a:fillRect/>
          </a:stretch>
        </p:blipFill>
        <p:spPr bwMode="auto">
          <a:xfrm>
            <a:off x="7500950" y="0"/>
            <a:ext cx="1643050" cy="1643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14290"/>
            <a:ext cx="7772400" cy="6357982"/>
          </a:xfrm>
        </p:spPr>
        <p:txBody>
          <a:bodyPr>
            <a:normAutofit fontScale="90000"/>
          </a:bodyPr>
          <a:lstStyle/>
          <a:p>
            <a:r>
              <a:rPr lang="ru-RU" sz="2700" b="1" dirty="0"/>
              <a:t>Грамматическое задание. </a:t>
            </a:r>
            <a:r>
              <a:rPr lang="ru-RU" sz="2700" dirty="0"/>
              <a:t/>
            </a:r>
            <a:br>
              <a:rPr lang="ru-RU" sz="2700" dirty="0"/>
            </a:br>
            <a:r>
              <a:rPr lang="ru-RU" sz="2700" dirty="0"/>
              <a:t>«5» – ставится за безошибочное выполнение всех заданий, когда ученик обнаруживает осознанное усвоение определений, правил и умение самостоятельно применять знания при выполнении работы; </a:t>
            </a:r>
            <a:br>
              <a:rPr lang="ru-RU" sz="2700" dirty="0"/>
            </a:br>
            <a:r>
              <a:rPr lang="ru-RU" sz="2700" dirty="0"/>
              <a:t>«4» - ставится, если ученик обнаруживает осознанное усвоение правил, умеет применять свои знания в ходе разбора слов и предложений и правильно выполнил не менее 3/4 заданий; </a:t>
            </a:r>
            <a:br>
              <a:rPr lang="ru-RU" sz="2700" dirty="0"/>
            </a:br>
            <a:r>
              <a:rPr lang="ru-RU" sz="2700" dirty="0"/>
              <a:t>«3» – ставится, если ученик обнаруживает усвоение определённой части из изученного материала, в работе правильно выполнил не менее 1/2 заданий; </a:t>
            </a:r>
            <a:br>
              <a:rPr lang="ru-RU" sz="2700" dirty="0"/>
            </a:br>
            <a:r>
              <a:rPr lang="ru-RU" sz="2700" dirty="0"/>
              <a:t>«2» – ставится, если ученик обнаруживает плохое знание учебного материала, не справляется с большинством грамматических заданий; </a:t>
            </a:r>
            <a:br>
              <a:rPr lang="ru-RU" sz="2700" dirty="0"/>
            </a:br>
            <a:r>
              <a:rPr lang="ru-RU" sz="2700" dirty="0"/>
              <a:t>«1» – ставится, если ученик не смог правильно выполнить ни одного задания. </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14290"/>
            <a:ext cx="7772400" cy="5072097"/>
          </a:xfrm>
        </p:spPr>
        <p:txBody>
          <a:bodyPr>
            <a:normAutofit fontScale="90000"/>
          </a:bodyPr>
          <a:lstStyle/>
          <a:p>
            <a:r>
              <a:rPr lang="ru-RU" sz="2800" b="1" dirty="0"/>
              <a:t>Списывание текста. </a:t>
            </a:r>
            <a:r>
              <a:rPr lang="ru-RU" sz="2800" dirty="0"/>
              <a:t/>
            </a:r>
            <a:br>
              <a:rPr lang="ru-RU" sz="2800" dirty="0"/>
            </a:br>
            <a:r>
              <a:rPr lang="ru-RU" sz="2800" dirty="0"/>
              <a:t>«5» - ставится за безошибочное аккуратное выполнение работы; </a:t>
            </a:r>
            <a:br>
              <a:rPr lang="ru-RU" sz="2800" dirty="0"/>
            </a:br>
            <a:r>
              <a:rPr lang="ru-RU" sz="2800" dirty="0"/>
              <a:t>«4» – ставится, если в работе 1 – 2 орфографические ошибки и 1 исправление (1 </a:t>
            </a:r>
            <a:r>
              <a:rPr lang="ru-RU" sz="2800" dirty="0" err="1"/>
              <a:t>кл</a:t>
            </a:r>
            <a:r>
              <a:rPr lang="ru-RU" sz="2800" dirty="0"/>
              <a:t>.); 1 ошибка и 1 исправление (2 и 3 </a:t>
            </a:r>
            <a:r>
              <a:rPr lang="ru-RU" sz="2800" dirty="0" err="1"/>
              <a:t>кл</a:t>
            </a:r>
            <a:r>
              <a:rPr lang="ru-RU" sz="2800" dirty="0"/>
              <a:t>.); </a:t>
            </a:r>
            <a:br>
              <a:rPr lang="ru-RU" sz="2800" dirty="0"/>
            </a:br>
            <a:r>
              <a:rPr lang="ru-RU" sz="2800" dirty="0"/>
              <a:t>«3» – ставится, если в работе допущены 3 орфографические ошибки и 1 исправление (1 </a:t>
            </a:r>
            <a:r>
              <a:rPr lang="ru-RU" sz="2800" dirty="0" err="1"/>
              <a:t>кл</a:t>
            </a:r>
            <a:r>
              <a:rPr lang="ru-RU" sz="2800" dirty="0"/>
              <a:t>.);  2 ошибки и 1 исправление (2 и 3 </a:t>
            </a:r>
            <a:r>
              <a:rPr lang="ru-RU" sz="2800" dirty="0" err="1"/>
              <a:t>кл</a:t>
            </a:r>
            <a:r>
              <a:rPr lang="ru-RU" sz="2800" dirty="0"/>
              <a:t>.); </a:t>
            </a:r>
            <a:br>
              <a:rPr lang="ru-RU" sz="2800" dirty="0"/>
            </a:br>
            <a:r>
              <a:rPr lang="ru-RU" sz="2800" dirty="0"/>
              <a:t>«2» – ставится, если в работе допущены 4 орфографические ошибки (1 </a:t>
            </a:r>
            <a:r>
              <a:rPr lang="ru-RU" sz="2800" dirty="0" err="1"/>
              <a:t>кл</a:t>
            </a:r>
            <a:r>
              <a:rPr lang="ru-RU" sz="2800" dirty="0"/>
              <a:t>.); 3 ошибки (2 и 3 </a:t>
            </a:r>
            <a:r>
              <a:rPr lang="ru-RU" sz="2800" dirty="0" err="1"/>
              <a:t>кл</a:t>
            </a:r>
            <a:r>
              <a:rPr lang="ru-RU" sz="2800" dirty="0"/>
              <a:t>.); </a:t>
            </a:r>
            <a:br>
              <a:rPr lang="ru-RU" sz="2800" dirty="0"/>
            </a:br>
            <a:r>
              <a:rPr lang="ru-RU" sz="2800" dirty="0"/>
              <a:t>«1» – ставится, если в работе допущено более 4 </a:t>
            </a:r>
            <a:r>
              <a:rPr lang="ru-RU" sz="2800" dirty="0" err="1"/>
              <a:t>орфогр</a:t>
            </a:r>
            <a:r>
              <a:rPr lang="ru-RU" sz="2800" dirty="0"/>
              <a:t>. ошибок (1 </a:t>
            </a:r>
            <a:r>
              <a:rPr lang="ru-RU" sz="2800" dirty="0" err="1"/>
              <a:t>кл</a:t>
            </a:r>
            <a:r>
              <a:rPr lang="ru-RU" sz="2800" dirty="0"/>
              <a:t>.); более 3 ошибок (2 и 3 </a:t>
            </a:r>
            <a:r>
              <a:rPr lang="ru-RU" sz="2800" dirty="0" err="1"/>
              <a:t>кл</a:t>
            </a:r>
            <a:r>
              <a:rPr lang="ru-RU" sz="2800" dirty="0"/>
              <a:t>.). </a:t>
            </a:r>
            <a:br>
              <a:rPr lang="ru-RU" sz="2800" dirty="0"/>
            </a:b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00043"/>
            <a:ext cx="7772400" cy="5715040"/>
          </a:xfrm>
        </p:spPr>
        <p:txBody>
          <a:bodyPr>
            <a:normAutofit fontScale="90000"/>
          </a:bodyPr>
          <a:lstStyle/>
          <a:p>
            <a:r>
              <a:rPr lang="ru-RU" sz="2700" b="1" dirty="0"/>
              <a:t>Контрольный диктант. </a:t>
            </a:r>
            <a:r>
              <a:rPr lang="ru-RU" sz="2200" dirty="0"/>
              <a:t/>
            </a:r>
            <a:br>
              <a:rPr lang="ru-RU" sz="2200" dirty="0"/>
            </a:br>
            <a:r>
              <a:rPr lang="ru-RU" sz="2200" dirty="0"/>
              <a:t>1. Объём соответствует количеству слов по нормам чтения (за 1 минуту). </a:t>
            </a:r>
            <a:br>
              <a:rPr lang="ru-RU" sz="2200" dirty="0"/>
            </a:br>
            <a:r>
              <a:rPr lang="ru-RU" sz="2200" dirty="0"/>
              <a:t>2. Негрубые ошибки: исключения из правил; повторение одной и той же буквы; </a:t>
            </a:r>
            <a:br>
              <a:rPr lang="ru-RU" sz="2200" dirty="0"/>
            </a:br>
            <a:r>
              <a:rPr lang="ru-RU" sz="2200" dirty="0"/>
              <a:t>перенос слов; единичный пропуск буквы на конце слова; </a:t>
            </a:r>
            <a:br>
              <a:rPr lang="ru-RU" sz="2200" dirty="0"/>
            </a:br>
            <a:r>
              <a:rPr lang="ru-RU" sz="2200" dirty="0"/>
              <a:t>3. Однотипные ошибки: первые три однотипные ошибки = 1 ошибке, но каждая следующая подобная считается за отдельную ошибку. </a:t>
            </a:r>
            <a:br>
              <a:rPr lang="ru-RU" sz="2200" dirty="0"/>
            </a:br>
            <a:r>
              <a:rPr lang="ru-RU" sz="2200" dirty="0" smtClean="0"/>
              <a:t>4. </a:t>
            </a:r>
            <a:r>
              <a:rPr lang="ru-RU" sz="2200" dirty="0"/>
              <a:t>При трёх поправках оценка снижается на 1 балл. </a:t>
            </a:r>
            <a:br>
              <a:rPr lang="ru-RU" sz="2200" dirty="0"/>
            </a:br>
            <a:r>
              <a:rPr lang="ru-RU" sz="2200" dirty="0"/>
              <a:t>Оценки за контрольный диктант. </a:t>
            </a:r>
            <a:br>
              <a:rPr lang="ru-RU" sz="2200" dirty="0"/>
            </a:br>
            <a:r>
              <a:rPr lang="ru-RU" sz="2200" dirty="0"/>
              <a:t>«5» – не ставится при трёх исправлениях, но при одной негрубой ошибке можно ставить; </a:t>
            </a:r>
            <a:br>
              <a:rPr lang="ru-RU" sz="2200" dirty="0"/>
            </a:br>
            <a:r>
              <a:rPr lang="ru-RU" sz="2200" dirty="0"/>
              <a:t>«4» – 2 </a:t>
            </a:r>
            <a:r>
              <a:rPr lang="ru-RU" sz="2200" dirty="0" err="1"/>
              <a:t>орфограф</a:t>
            </a:r>
            <a:r>
              <a:rPr lang="ru-RU" sz="2200" dirty="0"/>
              <a:t>. и 2 </a:t>
            </a:r>
            <a:r>
              <a:rPr lang="ru-RU" sz="2200" dirty="0" err="1"/>
              <a:t>пунктуац</a:t>
            </a:r>
            <a:r>
              <a:rPr lang="ru-RU" sz="2200" dirty="0"/>
              <a:t>. ошибки или 1 </a:t>
            </a:r>
            <a:r>
              <a:rPr lang="ru-RU" sz="2200" dirty="0" err="1"/>
              <a:t>орфограф</a:t>
            </a:r>
            <a:r>
              <a:rPr lang="ru-RU" sz="2200" dirty="0"/>
              <a:t>. и 3 </a:t>
            </a:r>
            <a:r>
              <a:rPr lang="ru-RU" sz="2200" dirty="0" err="1"/>
              <a:t>пунктуац</a:t>
            </a:r>
            <a:r>
              <a:rPr lang="ru-RU" sz="2200" dirty="0"/>
              <a:t>.; </a:t>
            </a:r>
            <a:br>
              <a:rPr lang="ru-RU" sz="2200" dirty="0"/>
            </a:br>
            <a:r>
              <a:rPr lang="ru-RU" sz="2200" dirty="0"/>
              <a:t>«3» – 3 – 4 </a:t>
            </a:r>
            <a:r>
              <a:rPr lang="ru-RU" sz="2200" dirty="0" err="1"/>
              <a:t>орфограф</a:t>
            </a:r>
            <a:r>
              <a:rPr lang="ru-RU" sz="2200" dirty="0"/>
              <a:t>. и 4 </a:t>
            </a:r>
            <a:r>
              <a:rPr lang="ru-RU" sz="2200" dirty="0" err="1"/>
              <a:t>пунктуац</a:t>
            </a:r>
            <a:r>
              <a:rPr lang="ru-RU" sz="2200" dirty="0"/>
              <a:t>. ошибки, а также при 5 </a:t>
            </a:r>
            <a:r>
              <a:rPr lang="ru-RU" sz="2200" dirty="0" err="1"/>
              <a:t>орфограф</a:t>
            </a:r>
            <a:r>
              <a:rPr lang="ru-RU" sz="2200" dirty="0"/>
              <a:t>. ошибках; </a:t>
            </a:r>
            <a:br>
              <a:rPr lang="ru-RU" sz="2200" dirty="0"/>
            </a:br>
            <a:r>
              <a:rPr lang="ru-RU" sz="2200" dirty="0"/>
              <a:t>«2» - более 5 – 8 </a:t>
            </a:r>
            <a:r>
              <a:rPr lang="ru-RU" sz="2200" dirty="0" err="1"/>
              <a:t>орфограф</a:t>
            </a:r>
            <a:r>
              <a:rPr lang="ru-RU" sz="2200" dirty="0"/>
              <a:t>. ошибок; </a:t>
            </a:r>
            <a:br>
              <a:rPr lang="ru-RU" sz="2200" dirty="0"/>
            </a:br>
            <a:r>
              <a:rPr lang="ru-RU" sz="2200" dirty="0"/>
              <a:t>«1» – более 8 </a:t>
            </a:r>
            <a:r>
              <a:rPr lang="ru-RU" sz="2200" dirty="0" err="1"/>
              <a:t>орфограф</a:t>
            </a:r>
            <a:r>
              <a:rPr lang="ru-RU" sz="2200" dirty="0"/>
              <a:t>. ошибок. </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8"/>
            <a:ext cx="7772400" cy="4929221"/>
          </a:xfrm>
        </p:spPr>
        <p:txBody>
          <a:bodyPr>
            <a:normAutofit fontScale="90000"/>
          </a:bodyPr>
          <a:lstStyle/>
          <a:p>
            <a:r>
              <a:rPr lang="ru-RU" sz="4000" u="sng" dirty="0">
                <a:solidFill>
                  <a:srgbClr val="C00000"/>
                </a:solidFill>
              </a:rPr>
              <a:t>Оценки за грамматические задания. </a:t>
            </a:r>
            <a:br>
              <a:rPr lang="ru-RU" sz="4000" u="sng" dirty="0">
                <a:solidFill>
                  <a:srgbClr val="C00000"/>
                </a:solidFill>
              </a:rPr>
            </a:br>
            <a:r>
              <a:rPr lang="ru-RU" sz="4000" dirty="0"/>
              <a:t>«5» – всё верно; </a:t>
            </a:r>
            <a:br>
              <a:rPr lang="ru-RU" sz="4000" dirty="0"/>
            </a:br>
            <a:r>
              <a:rPr lang="ru-RU" sz="4000" dirty="0"/>
              <a:t>«4» – не менее 3/4 верно; </a:t>
            </a:r>
            <a:br>
              <a:rPr lang="ru-RU" sz="4000" dirty="0"/>
            </a:br>
            <a:r>
              <a:rPr lang="ru-RU" sz="4000" dirty="0"/>
              <a:t>«3» – не менее 1/2 верно; </a:t>
            </a:r>
            <a:br>
              <a:rPr lang="ru-RU" sz="4000" dirty="0"/>
            </a:br>
            <a:r>
              <a:rPr lang="ru-RU" sz="4000" dirty="0"/>
              <a:t>«2» – не выполнено больше половины общего объёма заданий; </a:t>
            </a:r>
            <a:br>
              <a:rPr lang="ru-RU" sz="4000" dirty="0"/>
            </a:br>
            <a:r>
              <a:rPr lang="ru-RU" sz="4000" dirty="0"/>
              <a:t>«1» – не выполнено ни одно задание. </a:t>
            </a:r>
            <a:r>
              <a:rPr lang="ru-RU" dirty="0"/>
              <a:t/>
            </a:r>
            <a:br>
              <a:rPr lang="ru-RU" dirty="0"/>
            </a:br>
            <a:endParaRPr lang="ru-RU" dirty="0"/>
          </a:p>
        </p:txBody>
      </p:sp>
      <p:pic>
        <p:nvPicPr>
          <p:cNvPr id="9218" name="Picture 2" descr="Картинка 14 из 4792">
            <a:hlinkClick r:id="rId2"/>
          </p:cNvPr>
          <p:cNvPicPr>
            <a:picLocks noChangeAspect="1" noChangeArrowheads="1" noCrop="1"/>
          </p:cNvPicPr>
          <p:nvPr/>
        </p:nvPicPr>
        <p:blipFill>
          <a:blip r:embed="rId3"/>
          <a:srcRect/>
          <a:stretch>
            <a:fillRect/>
          </a:stretch>
        </p:blipFill>
        <p:spPr bwMode="auto">
          <a:xfrm>
            <a:off x="7643834" y="4651872"/>
            <a:ext cx="1500166" cy="220612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14356"/>
            <a:ext cx="7772400" cy="4643469"/>
          </a:xfrm>
        </p:spPr>
        <p:txBody>
          <a:bodyPr>
            <a:noAutofit/>
          </a:bodyPr>
          <a:lstStyle/>
          <a:p>
            <a:r>
              <a:rPr lang="ru-RU" sz="2800" b="1" dirty="0"/>
              <a:t>Словарный диктант</a:t>
            </a:r>
            <a:r>
              <a:rPr lang="ru-RU" sz="2400" dirty="0"/>
              <a:t/>
            </a:r>
            <a:br>
              <a:rPr lang="ru-RU" sz="2400" dirty="0"/>
            </a:br>
            <a:r>
              <a:rPr lang="ru-RU" sz="3200" dirty="0"/>
              <a:t> (оценивается строже контрольного диктанта)</a:t>
            </a:r>
            <a:br>
              <a:rPr lang="ru-RU" sz="3200" dirty="0"/>
            </a:br>
            <a:r>
              <a:rPr lang="ru-RU" sz="3200" dirty="0"/>
              <a:t>Количество слов для словарного диктанта. </a:t>
            </a:r>
            <a:br>
              <a:rPr lang="ru-RU" sz="3200" dirty="0"/>
            </a:br>
            <a:r>
              <a:rPr lang="ru-RU" sz="3200" dirty="0"/>
              <a:t>«5» – нет ошибок; 1 класс – 7 – 8 слов; </a:t>
            </a:r>
            <a:br>
              <a:rPr lang="ru-RU" sz="3200" dirty="0"/>
            </a:br>
            <a:r>
              <a:rPr lang="ru-RU" sz="3200" dirty="0"/>
              <a:t>«4» – 1 – 2 ошибки; 2 класс – 10 – 12 слов; </a:t>
            </a:r>
            <a:br>
              <a:rPr lang="ru-RU" sz="3200" dirty="0"/>
            </a:br>
            <a:r>
              <a:rPr lang="ru-RU" sz="3200" dirty="0"/>
              <a:t>«3» – 3 – 4 ошибки (если 15 – 20 слов); 3 класс – 12 – 15 слов; </a:t>
            </a:r>
            <a:br>
              <a:rPr lang="ru-RU" sz="3200" dirty="0"/>
            </a:br>
            <a:r>
              <a:rPr lang="ru-RU" sz="3200" dirty="0"/>
              <a:t>«2» – 5 – 7 ошибок; 4 класс – до 20 слов. </a:t>
            </a:r>
            <a:br>
              <a:rPr lang="ru-RU" sz="3200" dirty="0"/>
            </a:br>
            <a:r>
              <a:rPr lang="ru-RU" sz="3200" dirty="0"/>
              <a:t>«1» – более 7 ошибок. </a:t>
            </a:r>
            <a:br>
              <a:rPr lang="ru-RU" sz="3200" dirty="0"/>
            </a:br>
            <a:endParaRPr lang="ru-RU" sz="3200" dirty="0"/>
          </a:p>
        </p:txBody>
      </p:sp>
      <p:pic>
        <p:nvPicPr>
          <p:cNvPr id="8194" name="Picture 2" descr="Картинка 25 из 4792">
            <a:hlinkClick r:id="rId2"/>
          </p:cNvPr>
          <p:cNvPicPr>
            <a:picLocks noChangeAspect="1" noChangeArrowheads="1"/>
          </p:cNvPicPr>
          <p:nvPr/>
        </p:nvPicPr>
        <p:blipFill>
          <a:blip r:embed="rId3"/>
          <a:srcRect/>
          <a:stretch>
            <a:fillRect/>
          </a:stretch>
        </p:blipFill>
        <p:spPr bwMode="auto">
          <a:xfrm>
            <a:off x="0" y="4262446"/>
            <a:ext cx="1459999" cy="25955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71480"/>
            <a:ext cx="7772400" cy="4929221"/>
          </a:xfrm>
        </p:spPr>
        <p:txBody>
          <a:bodyPr>
            <a:noAutofit/>
          </a:bodyPr>
          <a:lstStyle/>
          <a:p>
            <a:r>
              <a:rPr lang="ru-RU" sz="3200" b="1" dirty="0"/>
              <a:t>Контрольное списывание. </a:t>
            </a:r>
            <a:r>
              <a:rPr lang="ru-RU" sz="2800" dirty="0"/>
              <a:t/>
            </a:r>
            <a:br>
              <a:rPr lang="ru-RU" sz="2800" dirty="0"/>
            </a:br>
            <a:r>
              <a:rPr lang="ru-RU" sz="2800" dirty="0"/>
              <a:t>«5» – нет ошибок; </a:t>
            </a:r>
            <a:br>
              <a:rPr lang="ru-RU" sz="2800" dirty="0"/>
            </a:br>
            <a:r>
              <a:rPr lang="ru-RU" sz="2800" dirty="0"/>
              <a:t>«4» – 1 – 2 ошибки или 1 исправление (1 </a:t>
            </a:r>
            <a:r>
              <a:rPr lang="ru-RU" sz="2800" dirty="0" err="1"/>
              <a:t>кл</a:t>
            </a:r>
            <a:r>
              <a:rPr lang="ru-RU" sz="2800" dirty="0" smtClean="0"/>
              <a:t>.),</a:t>
            </a:r>
            <a:br>
              <a:rPr lang="ru-RU" sz="2800" dirty="0" smtClean="0"/>
            </a:br>
            <a:r>
              <a:rPr lang="ru-RU" sz="2800" dirty="0" smtClean="0"/>
              <a:t> </a:t>
            </a:r>
            <a:r>
              <a:rPr lang="ru-RU" sz="2800" dirty="0"/>
              <a:t>1 ошибка или 1 исправление (2 – 4 </a:t>
            </a:r>
            <a:r>
              <a:rPr lang="ru-RU" sz="2800" dirty="0" err="1"/>
              <a:t>кл</a:t>
            </a:r>
            <a:r>
              <a:rPr lang="ru-RU" sz="2800" dirty="0"/>
              <a:t>.); </a:t>
            </a:r>
            <a:br>
              <a:rPr lang="ru-RU" sz="2800" dirty="0"/>
            </a:br>
            <a:r>
              <a:rPr lang="ru-RU" sz="2800" dirty="0"/>
              <a:t>«3» – 3 ошибки и 1 исправление (1 </a:t>
            </a:r>
            <a:r>
              <a:rPr lang="ru-RU" sz="2800" dirty="0" err="1"/>
              <a:t>кл</a:t>
            </a:r>
            <a:r>
              <a:rPr lang="ru-RU" sz="2800" dirty="0" smtClean="0"/>
              <a:t>.),</a:t>
            </a:r>
            <a:br>
              <a:rPr lang="ru-RU" sz="2800" dirty="0" smtClean="0"/>
            </a:br>
            <a:r>
              <a:rPr lang="ru-RU" sz="2800" dirty="0" smtClean="0"/>
              <a:t> </a:t>
            </a:r>
            <a:r>
              <a:rPr lang="ru-RU" sz="2800" dirty="0"/>
              <a:t>2 ошибки и 1 исправление (2 – 4 </a:t>
            </a:r>
            <a:r>
              <a:rPr lang="ru-RU" sz="2800" dirty="0" err="1"/>
              <a:t>кл</a:t>
            </a:r>
            <a:r>
              <a:rPr lang="ru-RU" sz="2800" dirty="0"/>
              <a:t>.); </a:t>
            </a:r>
            <a:br>
              <a:rPr lang="ru-RU" sz="2800" dirty="0"/>
            </a:br>
            <a:r>
              <a:rPr lang="ru-RU" sz="2800" dirty="0"/>
              <a:t>«2» – 4 ошибки (1 </a:t>
            </a:r>
            <a:r>
              <a:rPr lang="ru-RU" sz="2800" dirty="0" err="1"/>
              <a:t>кл</a:t>
            </a:r>
            <a:r>
              <a:rPr lang="ru-RU" sz="2800" dirty="0"/>
              <a:t>.), 3 ошибки (2 – 4 </a:t>
            </a:r>
            <a:r>
              <a:rPr lang="ru-RU" sz="2800" dirty="0" err="1"/>
              <a:t>кл</a:t>
            </a:r>
            <a:r>
              <a:rPr lang="ru-RU" sz="2800" dirty="0"/>
              <a:t>.); </a:t>
            </a:r>
            <a:br>
              <a:rPr lang="ru-RU" sz="2800" dirty="0"/>
            </a:br>
            <a:r>
              <a:rPr lang="ru-RU" sz="2800" dirty="0"/>
              <a:t>«1» – более 4 ошибок (1 </a:t>
            </a:r>
            <a:r>
              <a:rPr lang="ru-RU" sz="2800" dirty="0" err="1"/>
              <a:t>кл</a:t>
            </a:r>
            <a:r>
              <a:rPr lang="ru-RU" sz="2800" dirty="0"/>
              <a:t>.), более 3 ошибок (2 – 4 </a:t>
            </a:r>
            <a:r>
              <a:rPr lang="ru-RU" sz="2800" dirty="0" err="1"/>
              <a:t>кл</a:t>
            </a:r>
            <a:r>
              <a:rPr lang="ru-RU" sz="2800" dirty="0"/>
              <a:t>.). </a:t>
            </a:r>
            <a:br>
              <a:rPr lang="ru-RU" sz="2800" dirty="0"/>
            </a:br>
            <a:endParaRPr lang="ru-RU" sz="2800" dirty="0"/>
          </a:p>
        </p:txBody>
      </p:sp>
      <p:pic>
        <p:nvPicPr>
          <p:cNvPr id="7170" name="Picture 2" descr="http://im0-tub-ru.yandex.net/i?id=350377690-48-72"/>
          <p:cNvPicPr>
            <a:picLocks noChangeAspect="1" noChangeArrowheads="1"/>
          </p:cNvPicPr>
          <p:nvPr/>
        </p:nvPicPr>
        <p:blipFill>
          <a:blip r:embed="rId2"/>
          <a:srcRect/>
          <a:stretch>
            <a:fillRect/>
          </a:stretch>
        </p:blipFill>
        <p:spPr bwMode="auto">
          <a:xfrm>
            <a:off x="0" y="4357716"/>
            <a:ext cx="2285984" cy="2285984"/>
          </a:xfrm>
          <a:prstGeom prst="rect">
            <a:avLst/>
          </a:prstGeom>
          <a:noFill/>
        </p:spPr>
      </p:pic>
      <p:pic>
        <p:nvPicPr>
          <p:cNvPr id="7172" name="Picture 4" descr="Картинка 155 из 4791">
            <a:hlinkClick r:id="rId3"/>
          </p:cNvPr>
          <p:cNvPicPr>
            <a:picLocks noChangeAspect="1" noChangeArrowheads="1" noCrop="1"/>
          </p:cNvPicPr>
          <p:nvPr/>
        </p:nvPicPr>
        <p:blipFill>
          <a:blip r:embed="rId4"/>
          <a:srcRect/>
          <a:stretch>
            <a:fillRect/>
          </a:stretch>
        </p:blipFill>
        <p:spPr bwMode="auto">
          <a:xfrm>
            <a:off x="5929323" y="4852653"/>
            <a:ext cx="3214678" cy="20053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71547"/>
            <a:ext cx="7772400" cy="4357718"/>
          </a:xfrm>
        </p:spPr>
        <p:txBody>
          <a:bodyPr>
            <a:normAutofit fontScale="90000"/>
          </a:bodyPr>
          <a:lstStyle/>
          <a:p>
            <a:r>
              <a:rPr lang="ru-RU" sz="4000" b="1" dirty="0"/>
              <a:t>Математика. </a:t>
            </a:r>
            <a:r>
              <a:rPr lang="ru-RU" sz="3100" dirty="0"/>
              <a:t/>
            </a:r>
            <a:br>
              <a:rPr lang="ru-RU" sz="3100" dirty="0"/>
            </a:br>
            <a:r>
              <a:rPr lang="ru-RU" sz="3100" b="1" dirty="0"/>
              <a:t>Контрольная работа. </a:t>
            </a:r>
            <a:r>
              <a:rPr lang="ru-RU" sz="3100" dirty="0"/>
              <a:t/>
            </a:r>
            <a:br>
              <a:rPr lang="ru-RU" sz="3100" dirty="0"/>
            </a:br>
            <a:r>
              <a:rPr lang="ru-RU" sz="3100" dirty="0"/>
              <a:t>Примеры. Задачи. </a:t>
            </a:r>
            <a:br>
              <a:rPr lang="ru-RU" sz="3100" dirty="0"/>
            </a:br>
            <a:r>
              <a:rPr lang="ru-RU" sz="3100" dirty="0"/>
              <a:t>«5» – без ошибок; </a:t>
            </a:r>
            <a:br>
              <a:rPr lang="ru-RU" sz="3100" dirty="0"/>
            </a:br>
            <a:r>
              <a:rPr lang="ru-RU" sz="3100" dirty="0"/>
              <a:t>«4» – 1 – 2 ошибки; </a:t>
            </a:r>
            <a:br>
              <a:rPr lang="ru-RU" sz="3100" dirty="0"/>
            </a:br>
            <a:r>
              <a:rPr lang="ru-RU" sz="3100" dirty="0" smtClean="0"/>
              <a:t> «</a:t>
            </a:r>
            <a:r>
              <a:rPr lang="ru-RU" sz="3100" dirty="0"/>
              <a:t>3» – 2 – 3 ошибки (более половины работы сделано верно). </a:t>
            </a:r>
            <a:br>
              <a:rPr lang="ru-RU" sz="3100" dirty="0"/>
            </a:br>
            <a:r>
              <a:rPr lang="ru-RU" sz="3100" dirty="0"/>
              <a:t>«2» – 4 и более ошибок. </a:t>
            </a:r>
            <a:r>
              <a:rPr lang="ru-RU" dirty="0"/>
              <a:t/>
            </a:r>
            <a:br>
              <a:rPr lang="ru-RU" dirty="0"/>
            </a:br>
            <a:endParaRPr lang="ru-RU" dirty="0"/>
          </a:p>
        </p:txBody>
      </p:sp>
      <p:pic>
        <p:nvPicPr>
          <p:cNvPr id="6146" name="Picture 2" descr="http://assets.portfolio.com/views/blogs/resources/back-to-school-acbj-large.jpg">
            <a:hlinkClick r:id="rId2"/>
          </p:cNvPr>
          <p:cNvPicPr>
            <a:picLocks noChangeAspect="1" noChangeArrowheads="1"/>
          </p:cNvPicPr>
          <p:nvPr/>
        </p:nvPicPr>
        <p:blipFill>
          <a:blip r:embed="rId3"/>
          <a:srcRect/>
          <a:stretch>
            <a:fillRect/>
          </a:stretch>
        </p:blipFill>
        <p:spPr bwMode="auto">
          <a:xfrm>
            <a:off x="0" y="4705350"/>
            <a:ext cx="3543300" cy="2152650"/>
          </a:xfrm>
          <a:prstGeom prst="rect">
            <a:avLst/>
          </a:prstGeom>
          <a:noFill/>
        </p:spPr>
      </p:pic>
      <p:pic>
        <p:nvPicPr>
          <p:cNvPr id="6148" name="Picture 4" descr="http://74214s013.edusite.ru/images/ucheniki.gif">
            <a:hlinkClick r:id="rId4"/>
          </p:cNvPr>
          <p:cNvPicPr>
            <a:picLocks noChangeAspect="1" noChangeArrowheads="1"/>
          </p:cNvPicPr>
          <p:nvPr/>
        </p:nvPicPr>
        <p:blipFill>
          <a:blip r:embed="rId5"/>
          <a:srcRect/>
          <a:stretch>
            <a:fillRect/>
          </a:stretch>
        </p:blipFill>
        <p:spPr bwMode="auto">
          <a:xfrm>
            <a:off x="5693363" y="4786322"/>
            <a:ext cx="3450638" cy="20716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57166"/>
            <a:ext cx="7772400" cy="5786479"/>
          </a:xfrm>
        </p:spPr>
        <p:txBody>
          <a:bodyPr>
            <a:noAutofit/>
          </a:bodyPr>
          <a:lstStyle/>
          <a:p>
            <a:r>
              <a:rPr lang="ru-RU" sz="2000" dirty="0"/>
              <a:t>В начальной школе ученики имеют тетради для выполнения всех видов обучающих и контрольных работ по базовым предметам. </a:t>
            </a:r>
            <a:br>
              <a:rPr lang="ru-RU" sz="2000" dirty="0"/>
            </a:br>
            <a:r>
              <a:rPr lang="ru-RU" sz="2000" dirty="0"/>
              <a:t>Математика и русский язык: </a:t>
            </a:r>
            <a:br>
              <a:rPr lang="ru-RU" sz="2000" dirty="0"/>
            </a:br>
            <a:r>
              <a:rPr lang="ru-RU" sz="2000" dirty="0"/>
              <a:t>Тетради №1 и №2 ( для текущих работ) Тетрадь №3 ( для контрольных работ.) Изложение и сочинение относятся к работам творческого характера и подписываются как тетради для творческих работ. </a:t>
            </a:r>
            <a:br>
              <a:rPr lang="ru-RU" sz="2000" dirty="0"/>
            </a:br>
            <a:r>
              <a:rPr lang="ru-RU" sz="2000" dirty="0"/>
              <a:t>Допускается наличие тетрадей по литературному чтению, в которых выполняются творческие виды работ (сочинения, рисунки, планы к произведениям, определения литературных понятий и пр.) </a:t>
            </a:r>
            <a:br>
              <a:rPr lang="ru-RU" sz="2000" dirty="0"/>
            </a:br>
            <a:r>
              <a:rPr lang="ru-RU" sz="2000" dirty="0"/>
              <a:t>Для уроков окружающего мира возможно использование тетрадей на печатной основе, но чаще в практике учащиеся имеют обычные рабочие тетради. </a:t>
            </a:r>
            <a:br>
              <a:rPr lang="ru-RU" sz="2000" dirty="0"/>
            </a:br>
            <a:r>
              <a:rPr lang="ru-RU" sz="2000" dirty="0"/>
              <a:t>В соответствии с программными требованиями допускается наличие тетрадей по музыке, иностранному языку, факультативных курсов и др. </a:t>
            </a:r>
            <a:br>
              <a:rPr lang="ru-RU" sz="2000" dirty="0"/>
            </a:br>
            <a:r>
              <a:rPr lang="ru-RU" sz="2000" dirty="0"/>
              <a:t>Не требуется ведение тетрадей по труду, ИЗО, физической культуре, ОБЖ, ПДД. </a:t>
            </a:r>
            <a:br>
              <a:rPr lang="ru-RU" sz="2000" dirty="0"/>
            </a:br>
            <a:endParaRPr lang="ru-RU" sz="2000" dirty="0"/>
          </a:p>
        </p:txBody>
      </p:sp>
      <p:pic>
        <p:nvPicPr>
          <p:cNvPr id="32770" name="Picture 2" descr="http://im0-tub-ru.yandex.net/i?id=344880439-02-72"/>
          <p:cNvPicPr>
            <a:picLocks noChangeAspect="1" noChangeArrowheads="1"/>
          </p:cNvPicPr>
          <p:nvPr/>
        </p:nvPicPr>
        <p:blipFill>
          <a:blip r:embed="rId2"/>
          <a:srcRect/>
          <a:stretch>
            <a:fillRect/>
          </a:stretch>
        </p:blipFill>
        <p:spPr bwMode="auto">
          <a:xfrm>
            <a:off x="0" y="5568192"/>
            <a:ext cx="928662" cy="1289808"/>
          </a:xfrm>
          <a:prstGeom prst="rect">
            <a:avLst/>
          </a:prstGeom>
          <a:noFill/>
        </p:spPr>
      </p:pic>
      <p:pic>
        <p:nvPicPr>
          <p:cNvPr id="32772" name="Picture 4" descr="http://im3-tub-ru.yandex.net/i?id=159309831-39-72"/>
          <p:cNvPicPr>
            <a:picLocks noChangeAspect="1" noChangeArrowheads="1"/>
          </p:cNvPicPr>
          <p:nvPr/>
        </p:nvPicPr>
        <p:blipFill>
          <a:blip r:embed="rId3"/>
          <a:srcRect/>
          <a:stretch>
            <a:fillRect/>
          </a:stretch>
        </p:blipFill>
        <p:spPr bwMode="auto">
          <a:xfrm>
            <a:off x="7915275" y="5629274"/>
            <a:ext cx="1228725" cy="12287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85728"/>
            <a:ext cx="7772400" cy="5286411"/>
          </a:xfrm>
        </p:spPr>
        <p:txBody>
          <a:bodyPr>
            <a:normAutofit/>
          </a:bodyPr>
          <a:lstStyle/>
          <a:p>
            <a:r>
              <a:rPr lang="ru-RU" sz="3100" b="1" dirty="0"/>
              <a:t>Комбинированная. </a:t>
            </a:r>
            <a:r>
              <a:rPr lang="ru-RU" sz="3100" dirty="0"/>
              <a:t/>
            </a:r>
            <a:br>
              <a:rPr lang="ru-RU" sz="3100" dirty="0"/>
            </a:br>
            <a:r>
              <a:rPr lang="ru-RU" sz="3100" dirty="0"/>
              <a:t>«5» – нет ошибок; </a:t>
            </a:r>
            <a:br>
              <a:rPr lang="ru-RU" sz="3100" dirty="0"/>
            </a:br>
            <a:r>
              <a:rPr lang="ru-RU" sz="3100" dirty="0"/>
              <a:t>«4» – 1 – 2 ошибки, но не в задаче; </a:t>
            </a:r>
            <a:br>
              <a:rPr lang="ru-RU" sz="3100" dirty="0"/>
            </a:br>
            <a:r>
              <a:rPr lang="ru-RU" sz="3100" dirty="0"/>
              <a:t>«3» – 2 – 3 ошибки, 3 – 4 негрубые ошибки, но ход решения задачи верен; </a:t>
            </a:r>
            <a:br>
              <a:rPr lang="ru-RU" sz="3100" dirty="0"/>
            </a:br>
            <a:r>
              <a:rPr lang="ru-RU" sz="3100" dirty="0"/>
              <a:t>«2» – не решена задача или более 4 грубых ошибок. </a:t>
            </a:r>
            <a:r>
              <a:rPr lang="ru-RU" dirty="0"/>
              <a:t/>
            </a:r>
            <a:br>
              <a:rPr lang="ru-RU" dirty="0"/>
            </a:br>
            <a:endParaRPr lang="ru-RU" dirty="0"/>
          </a:p>
        </p:txBody>
      </p:sp>
      <p:pic>
        <p:nvPicPr>
          <p:cNvPr id="5122" name="Picture 2" descr="http://nsm01.casimages.com/img/2008/01/10/08011009135999271593616.gif">
            <a:hlinkClick r:id="rId2"/>
          </p:cNvPr>
          <p:cNvPicPr>
            <a:picLocks noChangeAspect="1" noChangeArrowheads="1" noCrop="1"/>
          </p:cNvPicPr>
          <p:nvPr/>
        </p:nvPicPr>
        <p:blipFill>
          <a:blip r:embed="rId3"/>
          <a:srcRect/>
          <a:stretch>
            <a:fillRect/>
          </a:stretch>
        </p:blipFill>
        <p:spPr bwMode="auto">
          <a:xfrm>
            <a:off x="0" y="4182302"/>
            <a:ext cx="3233730" cy="2675698"/>
          </a:xfrm>
          <a:prstGeom prst="rect">
            <a:avLst/>
          </a:prstGeom>
          <a:noFill/>
        </p:spPr>
      </p:pic>
      <p:pic>
        <p:nvPicPr>
          <p:cNvPr id="5124" name="Picture 4" descr="Картинка 103 из 4792">
            <a:hlinkClick r:id="rId4"/>
          </p:cNvPr>
          <p:cNvPicPr>
            <a:picLocks noChangeAspect="1" noChangeArrowheads="1"/>
          </p:cNvPicPr>
          <p:nvPr/>
        </p:nvPicPr>
        <p:blipFill>
          <a:blip r:embed="rId5"/>
          <a:srcRect/>
          <a:stretch>
            <a:fillRect/>
          </a:stretch>
        </p:blipFill>
        <p:spPr bwMode="auto">
          <a:xfrm>
            <a:off x="6786578" y="3816165"/>
            <a:ext cx="2357422" cy="304183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5"/>
            <a:ext cx="7772400" cy="5572164"/>
          </a:xfrm>
        </p:spPr>
        <p:txBody>
          <a:bodyPr>
            <a:noAutofit/>
          </a:bodyPr>
          <a:lstStyle/>
          <a:p>
            <a:r>
              <a:rPr lang="ru-RU" sz="2400" b="1" dirty="0"/>
              <a:t>Грубые ошибки: </a:t>
            </a:r>
            <a:r>
              <a:rPr lang="ru-RU" sz="2400" dirty="0"/>
              <a:t>вычислительные ошибки в примерах и задачах; порядок действий, неправильное решение задачи; не доведение до конца решения задачи, примера; невыполненное задание. </a:t>
            </a:r>
            <a:br>
              <a:rPr lang="ru-RU" sz="2400" dirty="0"/>
            </a:br>
            <a:r>
              <a:rPr lang="ru-RU" sz="2400" b="1" dirty="0"/>
              <a:t>Негрубые ошибки: </a:t>
            </a:r>
            <a:r>
              <a:rPr lang="ru-RU" sz="2400" dirty="0"/>
              <a:t>нерациональные приёмы вычисления; неправильная постановка вопроса к действию при решении задачи; неверно оформленный ответ задачи; неправильное списывание данных; не доведение до конца преобразований. </a:t>
            </a:r>
            <a:br>
              <a:rPr lang="ru-RU" sz="2400" dirty="0"/>
            </a:br>
            <a:r>
              <a:rPr lang="ru-RU" sz="2400" dirty="0"/>
              <a:t>За </a:t>
            </a:r>
            <a:r>
              <a:rPr lang="ru-RU" sz="2400" b="1" dirty="0"/>
              <a:t>грамматические</a:t>
            </a:r>
            <a:r>
              <a:rPr lang="ru-RU" sz="2400" dirty="0"/>
              <a:t> ошибки, допущенные в работе по математике, </a:t>
            </a:r>
            <a:r>
              <a:rPr lang="ru-RU" sz="2400" b="1" dirty="0"/>
              <a:t>оценка не снижается</a:t>
            </a:r>
            <a:r>
              <a:rPr lang="ru-RU" sz="2400" dirty="0"/>
              <a:t>. </a:t>
            </a:r>
            <a:br>
              <a:rPr lang="ru-RU" sz="2400" dirty="0"/>
            </a:br>
            <a:r>
              <a:rPr lang="ru-RU" sz="2400" dirty="0"/>
              <a:t>За </a:t>
            </a:r>
            <a:r>
              <a:rPr lang="ru-RU" sz="2400" b="1" dirty="0"/>
              <a:t>небрежно оформленную работу</a:t>
            </a:r>
            <a:r>
              <a:rPr lang="ru-RU" sz="2400" dirty="0"/>
              <a:t>, несоблюдение правил и каллиграфии оценка снижается </a:t>
            </a:r>
            <a:r>
              <a:rPr lang="ru-RU" sz="2400" b="1" dirty="0"/>
              <a:t>на один балл.</a:t>
            </a:r>
            <a:r>
              <a:rPr lang="ru-RU" sz="2400" dirty="0"/>
              <a:t/>
            </a:r>
            <a:br>
              <a:rPr lang="ru-RU" sz="2400" dirty="0"/>
            </a:br>
            <a:endParaRPr lang="ru-RU" sz="2400" dirty="0"/>
          </a:p>
        </p:txBody>
      </p:sp>
      <p:pic>
        <p:nvPicPr>
          <p:cNvPr id="4098" name="Picture 2" descr="Картинка 119 из 4792">
            <a:hlinkClick r:id="rId2"/>
          </p:cNvPr>
          <p:cNvPicPr>
            <a:picLocks noChangeAspect="1" noChangeArrowheads="1" noCrop="1"/>
          </p:cNvPicPr>
          <p:nvPr/>
        </p:nvPicPr>
        <p:blipFill>
          <a:blip r:embed="rId3"/>
          <a:srcRect/>
          <a:stretch>
            <a:fillRect/>
          </a:stretch>
        </p:blipFill>
        <p:spPr bwMode="auto">
          <a:xfrm>
            <a:off x="0" y="1142984"/>
            <a:ext cx="1483712" cy="17859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8"/>
            <a:ext cx="7772400" cy="5572163"/>
          </a:xfrm>
        </p:spPr>
        <p:txBody>
          <a:bodyPr>
            <a:normAutofit fontScale="90000"/>
          </a:bodyPr>
          <a:lstStyle/>
          <a:p>
            <a:r>
              <a:rPr lang="ru-RU" sz="3600" b="1" dirty="0">
                <a:solidFill>
                  <a:srgbClr val="C00000"/>
                </a:solidFill>
              </a:rPr>
              <a:t>Русский язык.</a:t>
            </a:r>
            <a:r>
              <a:rPr lang="ru-RU" sz="2000" dirty="0"/>
              <a:t/>
            </a:r>
            <a:br>
              <a:rPr lang="ru-RU" sz="2000" dirty="0"/>
            </a:br>
            <a:r>
              <a:rPr lang="ru-RU" sz="2000" dirty="0"/>
              <a:t>Количество итоговых работ не должно превышать следующие нормы:</a:t>
            </a:r>
            <a:br>
              <a:rPr lang="ru-RU" sz="2000" dirty="0"/>
            </a:br>
            <a:r>
              <a:rPr lang="ru-RU" sz="2000" dirty="0"/>
              <a:t> II полугодие – 1 диктант (с грамматическим заданием), 2 списывания текста. Сочинения в начальной школе проводятся только в виде обучающих работ.</a:t>
            </a:r>
            <a:br>
              <a:rPr lang="ru-RU" sz="2000" dirty="0"/>
            </a:br>
            <a:r>
              <a:rPr lang="ru-RU" sz="2000" dirty="0"/>
              <a:t>Тексты диктантов должны быть средней трудности; содержать орфограммы на ранее и вновь изученные правила. </a:t>
            </a:r>
            <a:r>
              <a:rPr lang="ru-RU" sz="2000" dirty="0" smtClean="0"/>
              <a:t/>
            </a:r>
            <a:br>
              <a:rPr lang="ru-RU" sz="2000" dirty="0" smtClean="0"/>
            </a:br>
            <a:r>
              <a:rPr lang="ru-RU" sz="2000" b="1" dirty="0" smtClean="0"/>
              <a:t>Для </a:t>
            </a:r>
            <a:r>
              <a:rPr lang="ru-RU" sz="2000" b="1" dirty="0"/>
              <a:t>1-го класса </a:t>
            </a:r>
            <a:r>
              <a:rPr lang="ru-RU" sz="2000" dirty="0"/>
              <a:t>подбираются тексты, включающие в себя слова, в которых написание не расходится с произношением.</a:t>
            </a:r>
            <a:br>
              <a:rPr lang="ru-RU" sz="2000" dirty="0"/>
            </a:br>
            <a:r>
              <a:rPr lang="ru-RU" sz="2000" dirty="0"/>
              <a:t>Объем диктанта и текста для списывания должен быть следующим: в течение года - 2-3 строчные и прописные буквы, 2-3 слога, 2-3 слова или предложение из 2-3 слов. В конце года - текст из 15 слов для диктанта, текст из 15 слов для списывания.</a:t>
            </a:r>
            <a:br>
              <a:rPr lang="ru-RU" sz="2000" dirty="0"/>
            </a:br>
            <a:r>
              <a:rPr lang="ru-RU" sz="2000" dirty="0"/>
              <a:t>На проведение контрольных работ, включающих в себя грамматические задания 25-30 минут</a:t>
            </a:r>
            <a:r>
              <a:rPr lang="ru-RU" sz="2000" dirty="0" smtClean="0"/>
              <a:t>.</a:t>
            </a:r>
            <a:r>
              <a:rPr lang="ru-RU" sz="2000" dirty="0"/>
              <a:t> </a:t>
            </a:r>
            <a:r>
              <a:rPr lang="ru-RU" sz="2000" dirty="0" smtClean="0"/>
              <a:t/>
            </a:r>
            <a:br>
              <a:rPr lang="ru-RU" sz="2000" dirty="0" smtClean="0"/>
            </a:br>
            <a:r>
              <a:rPr lang="ru-RU" sz="2000" dirty="0" smtClean="0"/>
              <a:t>В </a:t>
            </a:r>
            <a:r>
              <a:rPr lang="ru-RU" sz="2000" dirty="0"/>
              <a:t>1-м классе используется только словесная оценка, а ее критериями являются соответствие или несоответствие требованиям программы.</a:t>
            </a:r>
            <a:br>
              <a:rPr lang="ru-RU" sz="2000" dirty="0"/>
            </a:br>
            <a:r>
              <a:rPr lang="ru-RU" sz="2000" dirty="0"/>
              <a:t/>
            </a:r>
            <a:br>
              <a:rPr lang="ru-RU" sz="2000" dirty="0"/>
            </a:br>
            <a:endParaRPr lang="ru-RU" sz="2000" dirty="0"/>
          </a:p>
        </p:txBody>
      </p:sp>
      <p:pic>
        <p:nvPicPr>
          <p:cNvPr id="3074" name="Picture 2" descr="Картинка 87 из 4792">
            <a:hlinkClick r:id="rId2"/>
          </p:cNvPr>
          <p:cNvPicPr>
            <a:picLocks noChangeAspect="1" noChangeArrowheads="1"/>
          </p:cNvPicPr>
          <p:nvPr/>
        </p:nvPicPr>
        <p:blipFill>
          <a:blip r:embed="rId3"/>
          <a:srcRect/>
          <a:stretch>
            <a:fillRect/>
          </a:stretch>
        </p:blipFill>
        <p:spPr bwMode="auto">
          <a:xfrm>
            <a:off x="0" y="0"/>
            <a:ext cx="1681778" cy="12858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85729"/>
            <a:ext cx="7772400" cy="2000263"/>
          </a:xfrm>
        </p:spPr>
        <p:txBody>
          <a:bodyPr>
            <a:noAutofit/>
          </a:bodyPr>
          <a:lstStyle/>
          <a:p>
            <a:r>
              <a:rPr lang="ru-RU" sz="9600" i="1" dirty="0" smtClean="0">
                <a:solidFill>
                  <a:srgbClr val="FF0000"/>
                </a:solidFill>
              </a:rPr>
              <a:t>Спасибо</a:t>
            </a:r>
            <a:endParaRPr lang="ru-RU" sz="9600" i="1" dirty="0">
              <a:solidFill>
                <a:srgbClr val="FF0000"/>
              </a:solidFill>
            </a:endParaRPr>
          </a:p>
        </p:txBody>
      </p:sp>
      <p:pic>
        <p:nvPicPr>
          <p:cNvPr id="48130" name="Picture 2" descr="http://www.scdemo.jumpa.ru/media/k2/galleries/337/17.jpg">
            <a:hlinkClick r:id="rId2"/>
          </p:cNvPr>
          <p:cNvPicPr>
            <a:picLocks noChangeAspect="1" noChangeArrowheads="1"/>
          </p:cNvPicPr>
          <p:nvPr/>
        </p:nvPicPr>
        <p:blipFill>
          <a:blip r:embed="rId3"/>
          <a:srcRect/>
          <a:stretch>
            <a:fillRect/>
          </a:stretch>
        </p:blipFill>
        <p:spPr bwMode="auto">
          <a:xfrm>
            <a:off x="1428728" y="1943066"/>
            <a:ext cx="6143668" cy="491493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57167"/>
            <a:ext cx="7772400" cy="5500726"/>
          </a:xfrm>
        </p:spPr>
        <p:txBody>
          <a:bodyPr>
            <a:normAutofit fontScale="90000"/>
          </a:bodyPr>
          <a:lstStyle/>
          <a:p>
            <a:r>
              <a:rPr lang="ru-RU" sz="3600" u="sng" dirty="0">
                <a:solidFill>
                  <a:srgbClr val="C00000"/>
                </a:solidFill>
              </a:rPr>
              <a:t>Оформление надписей на обложке тетрадей.</a:t>
            </a:r>
            <a:r>
              <a:rPr lang="ru-RU" sz="3600" dirty="0">
                <a:solidFill>
                  <a:srgbClr val="C00000"/>
                </a:solidFill>
              </a:rPr>
              <a:t> </a:t>
            </a:r>
            <a:r>
              <a:rPr lang="ru-RU" sz="2200" dirty="0"/>
              <a:t/>
            </a:r>
            <a:br>
              <a:rPr lang="ru-RU" sz="2200" dirty="0"/>
            </a:br>
            <a:r>
              <a:rPr lang="ru-RU" sz="2200" dirty="0"/>
              <a:t>Надписи на обложках необходимо оформлять по единой форме, с соблюдением норм каллиграфии. </a:t>
            </a:r>
            <a:br>
              <a:rPr lang="ru-RU" sz="2200" dirty="0"/>
            </a:br>
            <a:r>
              <a:rPr lang="ru-RU" sz="2200" dirty="0"/>
              <a:t>Образец: </a:t>
            </a:r>
            <a:br>
              <a:rPr lang="ru-RU" sz="2200" dirty="0"/>
            </a:br>
            <a:r>
              <a:rPr lang="ru-RU" sz="2200" dirty="0"/>
              <a:t>Тетрадь №1 ( №2) </a:t>
            </a:r>
            <a:br>
              <a:rPr lang="ru-RU" sz="2200" dirty="0"/>
            </a:br>
            <a:r>
              <a:rPr lang="ru-RU" sz="2200" dirty="0"/>
              <a:t>для работ по математике (русскому языку) </a:t>
            </a:r>
            <a:br>
              <a:rPr lang="ru-RU" sz="2200" dirty="0"/>
            </a:br>
            <a:r>
              <a:rPr lang="ru-RU" sz="2200" dirty="0"/>
              <a:t>ученика 1 класса </a:t>
            </a:r>
            <a:r>
              <a:rPr lang="ru-RU" sz="2200" dirty="0" smtClean="0"/>
              <a:t>а</a:t>
            </a:r>
            <a:r>
              <a:rPr lang="ru-RU" sz="2200" dirty="0"/>
              <a:t/>
            </a:r>
            <a:br>
              <a:rPr lang="ru-RU" sz="2200" dirty="0"/>
            </a:br>
            <a:r>
              <a:rPr lang="ru-RU" sz="2200" dirty="0"/>
              <a:t> </a:t>
            </a:r>
            <a:r>
              <a:rPr lang="ru-RU" sz="2200" dirty="0" smtClean="0"/>
              <a:t>МОУ «СО школы № 55»</a:t>
            </a:r>
            <a:r>
              <a:rPr lang="ru-RU" sz="2200" dirty="0"/>
              <a:t/>
            </a:r>
            <a:br>
              <a:rPr lang="ru-RU" sz="2200" dirty="0"/>
            </a:br>
            <a:r>
              <a:rPr lang="ru-RU" sz="2200" dirty="0"/>
              <a:t>Иванова Олега. </a:t>
            </a:r>
            <a:br>
              <a:rPr lang="ru-RU" sz="2200" dirty="0"/>
            </a:br>
            <a:r>
              <a:rPr lang="ru-RU" sz="2200" dirty="0"/>
              <a:t> </a:t>
            </a:r>
            <a:br>
              <a:rPr lang="ru-RU" sz="2200" dirty="0"/>
            </a:br>
            <a:r>
              <a:rPr lang="ru-RU" sz="2200" dirty="0"/>
              <a:t>Предлог «по» пишется на одной строке с названием предмета. Нумерация класса пишется арабскими цифрами. </a:t>
            </a:r>
            <a:br>
              <a:rPr lang="ru-RU" sz="2200" dirty="0"/>
            </a:br>
            <a:r>
              <a:rPr lang="ru-RU" sz="2200" dirty="0"/>
              <a:t> </a:t>
            </a:r>
            <a:br>
              <a:rPr lang="ru-RU" sz="2200" dirty="0"/>
            </a:br>
            <a:r>
              <a:rPr lang="ru-RU" sz="2200" dirty="0"/>
              <a:t>Фамилию и имя следует писать в форме родительного падежа. Сначала пишут фамилию, а затем полное имя. </a:t>
            </a:r>
            <a:r>
              <a:rPr lang="ru-RU" dirty="0"/>
              <a:t/>
            </a:r>
            <a:br>
              <a:rPr lang="ru-RU" dirty="0"/>
            </a:br>
            <a:endParaRPr lang="ru-RU" dirty="0"/>
          </a:p>
        </p:txBody>
      </p:sp>
      <p:pic>
        <p:nvPicPr>
          <p:cNvPr id="6" name="Picture 2" descr="Картинка 14 из 517">
            <a:hlinkClick r:id="rId2"/>
          </p:cNvPr>
          <p:cNvPicPr>
            <a:picLocks noChangeAspect="1" noChangeArrowheads="1"/>
          </p:cNvPicPr>
          <p:nvPr/>
        </p:nvPicPr>
        <p:blipFill>
          <a:blip r:embed="rId3"/>
          <a:srcRect/>
          <a:stretch>
            <a:fillRect/>
          </a:stretch>
        </p:blipFill>
        <p:spPr bwMode="auto">
          <a:xfrm>
            <a:off x="6858016" y="1643050"/>
            <a:ext cx="2285984" cy="2285984"/>
          </a:xfrm>
          <a:prstGeom prst="rect">
            <a:avLst/>
          </a:prstGeom>
          <a:noFill/>
        </p:spPr>
      </p:pic>
      <p:pic>
        <p:nvPicPr>
          <p:cNvPr id="25602" name="Picture 2" descr="школьные картинки к презентации">
            <a:hlinkClick r:id="rId4"/>
          </p:cNvPr>
          <p:cNvPicPr>
            <a:picLocks noChangeAspect="1" noChangeArrowheads="1"/>
          </p:cNvPicPr>
          <p:nvPr/>
        </p:nvPicPr>
        <p:blipFill>
          <a:blip r:embed="rId5"/>
          <a:srcRect/>
          <a:stretch>
            <a:fillRect/>
          </a:stretch>
        </p:blipFill>
        <p:spPr bwMode="auto">
          <a:xfrm>
            <a:off x="-32" y="1714488"/>
            <a:ext cx="1785940" cy="17859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4"/>
            <a:ext cx="7772400" cy="6215106"/>
          </a:xfrm>
        </p:spPr>
        <p:txBody>
          <a:bodyPr>
            <a:normAutofit fontScale="90000"/>
          </a:bodyPr>
          <a:lstStyle/>
          <a:p>
            <a:r>
              <a:rPr lang="ru-RU" sz="3600" u="sng" dirty="0">
                <a:solidFill>
                  <a:srgbClr val="C00000"/>
                </a:solidFill>
              </a:rPr>
              <a:t>Оформление письменных работ по </a:t>
            </a:r>
            <a:r>
              <a:rPr lang="ru-RU" sz="3600" b="1" u="sng" dirty="0">
                <a:solidFill>
                  <a:srgbClr val="C00000"/>
                </a:solidFill>
              </a:rPr>
              <a:t>русскому языку. </a:t>
            </a:r>
            <a:r>
              <a:rPr lang="ru-RU" sz="1800" b="1" dirty="0"/>
              <a:t/>
            </a:r>
            <a:br>
              <a:rPr lang="ru-RU" sz="1800" b="1" dirty="0"/>
            </a:br>
            <a:r>
              <a:rPr lang="ru-RU" sz="1800" b="1" dirty="0"/>
              <a:t>После классной и домашней работы следует отступать две строчки ( пишем на третьей). </a:t>
            </a:r>
            <a:br>
              <a:rPr lang="ru-RU" sz="1800" b="1" dirty="0"/>
            </a:br>
            <a:r>
              <a:rPr lang="ru-RU" sz="1800" b="1" dirty="0"/>
              <a:t>При оформлении красной строки делается отступ вправо не менее 2 см(два пальца).</a:t>
            </a:r>
            <a:br>
              <a:rPr lang="ru-RU" sz="1800" b="1" dirty="0"/>
            </a:br>
            <a:r>
              <a:rPr lang="ru-RU" sz="1800" b="1" dirty="0"/>
              <a:t> Соблюдения красной строки требуется с первого класса при оформлении текстов, начала нового вида работы.</a:t>
            </a:r>
            <a:br>
              <a:rPr lang="ru-RU" sz="1800" b="1" dirty="0"/>
            </a:br>
            <a:r>
              <a:rPr lang="ru-RU" sz="1800" b="1" dirty="0"/>
              <a:t> В ходе работы строчки не пропускаются. </a:t>
            </a:r>
            <a:br>
              <a:rPr lang="ru-RU" sz="1800" b="1" dirty="0"/>
            </a:br>
            <a:r>
              <a:rPr lang="ru-RU" sz="1800" b="1" dirty="0"/>
              <a:t>Новая страница начинается с самой верхней строки, дописывается до конца страницы, включая последнюю строку. </a:t>
            </a:r>
            <a:br>
              <a:rPr lang="ru-RU" sz="1800" b="1" dirty="0"/>
            </a:br>
            <a:r>
              <a:rPr lang="ru-RU" sz="1800" b="1" dirty="0"/>
              <a:t>Слева при оформлении каждой строки отступается от края не более 0,5 см. Справа строка дописывается до конца. </a:t>
            </a:r>
            <a:br>
              <a:rPr lang="ru-RU" sz="1800" b="1" dirty="0"/>
            </a:br>
            <a:r>
              <a:rPr lang="ru-RU" sz="1800" b="1" dirty="0"/>
              <a:t>Использование правил переноса обязательно. </a:t>
            </a:r>
            <a:br>
              <a:rPr lang="ru-RU" sz="1800" b="1" dirty="0"/>
            </a:br>
            <a:r>
              <a:rPr lang="ru-RU" sz="1800" b="1" dirty="0"/>
              <a:t>Не допускается необоснованное наличие пустых мест на строке. </a:t>
            </a:r>
            <a:br>
              <a:rPr lang="ru-RU" sz="1800" b="1" dirty="0"/>
            </a:br>
            <a:r>
              <a:rPr lang="ru-RU" sz="1800" b="1" dirty="0"/>
              <a:t>Запись даты написания работы по русскому языку (и математике) ведется по центру рабочей строки. В первом классе в период обучения грамоте запись даты ведется учащимися в виде числа и начальной буквы названия месяца:1 д. </a:t>
            </a:r>
            <a:br>
              <a:rPr lang="ru-RU" sz="1800" b="1" dirty="0"/>
            </a:br>
            <a:r>
              <a:rPr lang="ru-RU" sz="1800" b="1" dirty="0"/>
              <a:t>По окончании этого периода дата записывается полностью: 1 декабря. </a:t>
            </a:r>
            <a:br>
              <a:rPr lang="ru-RU" sz="1800" b="1" dirty="0"/>
            </a:br>
            <a:r>
              <a:rPr lang="ru-RU" sz="1800" b="1" dirty="0"/>
              <a:t>С 3 класса допускается в записи даты писать числительные прописью: первое декабря. </a:t>
            </a:r>
            <a:br>
              <a:rPr lang="ru-RU" sz="1800" b="1" dirty="0"/>
            </a:br>
            <a:r>
              <a:rPr lang="ru-RU" sz="1800" b="1" dirty="0"/>
              <a:t>Запись названия работы проводится на следующей рабочей строке (без пропуска) по центру и оформляется как предложение </a:t>
            </a:r>
            <a:br>
              <a:rPr lang="ru-RU" sz="1800" b="1" dirty="0"/>
            </a:br>
            <a:r>
              <a:rPr lang="ru-RU" sz="1800" b="1" dirty="0"/>
              <a:t>Например: </a:t>
            </a:r>
            <a:r>
              <a:rPr lang="ru-RU" sz="1800" b="1" i="1" dirty="0"/>
              <a:t>Классная работа. Домашняя работа. Работа над ошибками. </a:t>
            </a:r>
            <a:r>
              <a:rPr lang="ru-RU" sz="1800" b="1" dirty="0"/>
              <a:t/>
            </a:r>
            <a:br>
              <a:rPr lang="ru-RU" sz="1800" b="1" dirty="0"/>
            </a:br>
            <a:endParaRPr lang="ru-RU" sz="1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500833"/>
          </a:xfrm>
        </p:spPr>
        <p:txBody>
          <a:bodyPr>
            <a:noAutofit/>
          </a:bodyPr>
          <a:lstStyle/>
          <a:p>
            <a:r>
              <a:rPr lang="ru-RU" sz="2000" dirty="0"/>
              <a:t> Вариативность работы фиксируется на следующей строке по центру или на полях (краткая форма записи): 1-вариант. 1-в.(запись римскими цифрами) </a:t>
            </a:r>
            <a:br>
              <a:rPr lang="ru-RU" sz="2000" dirty="0"/>
            </a:br>
            <a:r>
              <a:rPr lang="ru-RU" sz="2000" dirty="0"/>
              <a:t>Слово </a:t>
            </a:r>
            <a:r>
              <a:rPr lang="ru-RU" sz="2000" b="1" i="1" dirty="0"/>
              <a:t>упражнение</a:t>
            </a:r>
            <a:r>
              <a:rPr lang="ru-RU" sz="2000" dirty="0"/>
              <a:t> пишется </a:t>
            </a:r>
            <a:r>
              <a:rPr lang="ru-RU" sz="2000" dirty="0" smtClean="0"/>
              <a:t>полностью с 3 класса начиная с третьей четверти. </a:t>
            </a:r>
            <a:r>
              <a:rPr lang="ru-RU" sz="2000" dirty="0"/>
              <a:t>Номера упражнений, выполняемых в тетрадях, указываются при их полном объеме. Если упражнение выполняется не полностью, то не указываются. Допускается краткая и полная форма записи (по центру строки). </a:t>
            </a:r>
            <a:br>
              <a:rPr lang="ru-RU" sz="2000" dirty="0"/>
            </a:br>
            <a:r>
              <a:rPr lang="ru-RU" sz="2000" dirty="0"/>
              <a:t>Образец: </a:t>
            </a:r>
            <a:r>
              <a:rPr lang="ru-RU" sz="2000" b="1" i="1" dirty="0"/>
              <a:t>Упражнение 234. Упр.234. </a:t>
            </a:r>
            <a:r>
              <a:rPr lang="ru-RU" sz="2000" dirty="0"/>
              <a:t/>
            </a:r>
            <a:br>
              <a:rPr lang="ru-RU" sz="2000" dirty="0"/>
            </a:br>
            <a:r>
              <a:rPr lang="ru-RU" sz="2000" dirty="0"/>
              <a:t> В работе, требующей записи в столбик, первое слово пишется с большой буквы. Знаки препинания (запятые) не ставятся. </a:t>
            </a:r>
            <a:br>
              <a:rPr lang="ru-RU" sz="2000" dirty="0"/>
            </a:br>
            <a:r>
              <a:rPr lang="ru-RU" sz="2000" dirty="0"/>
              <a:t>Например: </a:t>
            </a:r>
            <a:br>
              <a:rPr lang="ru-RU" sz="2000" dirty="0"/>
            </a:br>
            <a:r>
              <a:rPr lang="ru-RU" sz="2000" b="1" i="1" dirty="0" err="1" smtClean="0"/>
              <a:t>етер</a:t>
            </a:r>
            <a:r>
              <a:rPr lang="ru-RU" sz="2000" b="1" i="1" dirty="0" smtClean="0"/>
              <a:t> </a:t>
            </a:r>
            <a:r>
              <a:rPr lang="ru-RU" sz="2000" b="1" i="1" dirty="0"/>
              <a:t/>
            </a:r>
            <a:br>
              <a:rPr lang="ru-RU" sz="2000" b="1" i="1" dirty="0"/>
            </a:br>
            <a:r>
              <a:rPr lang="ru-RU" sz="2000" b="1" i="1" dirty="0"/>
              <a:t>восток </a:t>
            </a:r>
            <a:br>
              <a:rPr lang="ru-RU" sz="2000" b="1" i="1" dirty="0"/>
            </a:br>
            <a:r>
              <a:rPr lang="ru-RU" sz="2000" b="1" i="1" dirty="0"/>
              <a:t>песок</a:t>
            </a:r>
            <a:r>
              <a:rPr lang="ru-RU" sz="2000" dirty="0"/>
              <a:t/>
            </a:r>
            <a:br>
              <a:rPr lang="ru-RU" sz="2000" dirty="0"/>
            </a:br>
            <a:r>
              <a:rPr lang="ru-RU" sz="2000" dirty="0"/>
              <a:t> При выполнении подобного вида работы в строчку первое слово пишется с красной строки, с большой буквы, через запятую. </a:t>
            </a:r>
            <a:br>
              <a:rPr lang="ru-RU" sz="2000" dirty="0"/>
            </a:br>
            <a:r>
              <a:rPr lang="ru-RU" sz="2000" dirty="0"/>
              <a:t>Например: </a:t>
            </a:r>
            <a:r>
              <a:rPr lang="ru-RU" sz="2000" b="1" i="1" dirty="0"/>
              <a:t>Ветер, восток, песок.</a:t>
            </a:r>
            <a:r>
              <a:rPr lang="ru-RU" sz="2000" dirty="0"/>
              <a:t/>
            </a:r>
            <a:br>
              <a:rPr lang="ru-RU" sz="2000" dirty="0"/>
            </a:br>
            <a:endParaRPr lang="ru-RU" sz="2000" dirty="0"/>
          </a:p>
        </p:txBody>
      </p:sp>
      <p:pic>
        <p:nvPicPr>
          <p:cNvPr id="30722" name="Picture 2" descr="школьные картинки к презентации">
            <a:hlinkClick r:id="rId2"/>
          </p:cNvPr>
          <p:cNvPicPr>
            <a:picLocks noChangeAspect="1" noChangeArrowheads="1"/>
          </p:cNvPicPr>
          <p:nvPr/>
        </p:nvPicPr>
        <p:blipFill>
          <a:blip r:embed="rId3"/>
          <a:srcRect/>
          <a:stretch>
            <a:fillRect/>
          </a:stretch>
        </p:blipFill>
        <p:spPr bwMode="auto">
          <a:xfrm>
            <a:off x="0" y="3571876"/>
            <a:ext cx="1428750" cy="142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500833"/>
          </a:xfrm>
        </p:spPr>
        <p:txBody>
          <a:bodyPr>
            <a:normAutofit fontScale="90000"/>
          </a:bodyPr>
          <a:lstStyle/>
          <a:p>
            <a:r>
              <a:rPr lang="ru-RU" dirty="0"/>
              <a:t> </a:t>
            </a:r>
            <a:r>
              <a:rPr lang="ru-RU" sz="2300" b="1" dirty="0"/>
              <a:t>При выполнении различных видов разбора требуется соблюдение принятых норм сокращений слов, обозначений терминов. </a:t>
            </a:r>
            <a:br>
              <a:rPr lang="ru-RU" sz="2300" b="1" dirty="0"/>
            </a:br>
            <a:r>
              <a:rPr lang="ru-RU" sz="2300" b="1" dirty="0"/>
              <a:t>Сокращается слово только на согласные: </a:t>
            </a:r>
            <a:br>
              <a:rPr lang="ru-RU" sz="2300" b="1" dirty="0"/>
            </a:br>
            <a:r>
              <a:rPr lang="ru-RU" sz="2300" b="1" dirty="0"/>
              <a:t>глухой-гл.,</a:t>
            </a:r>
            <a:br>
              <a:rPr lang="ru-RU" sz="2300" b="1" dirty="0"/>
            </a:br>
            <a:r>
              <a:rPr lang="ru-RU" sz="2300" b="1" dirty="0" err="1"/>
              <a:t>звонкий-зв</a:t>
            </a:r>
            <a:r>
              <a:rPr lang="ru-RU" sz="2300" b="1" dirty="0"/>
              <a:t>.,</a:t>
            </a:r>
            <a:br>
              <a:rPr lang="ru-RU" sz="2300" b="1" dirty="0"/>
            </a:br>
            <a:r>
              <a:rPr lang="ru-RU" sz="2300" b="1" dirty="0" err="1"/>
              <a:t>согласный-согл</a:t>
            </a:r>
            <a:r>
              <a:rPr lang="ru-RU" sz="2300" b="1" dirty="0"/>
              <a:t>.,</a:t>
            </a:r>
            <a:br>
              <a:rPr lang="ru-RU" sz="2300" b="1" dirty="0"/>
            </a:br>
            <a:r>
              <a:rPr lang="ru-RU" sz="2300" b="1" dirty="0" err="1"/>
              <a:t>твердый-тв</a:t>
            </a:r>
            <a:r>
              <a:rPr lang="ru-RU" sz="2300" b="1" dirty="0"/>
              <a:t>., </a:t>
            </a:r>
            <a:br>
              <a:rPr lang="ru-RU" sz="2300" b="1" dirty="0"/>
            </a:br>
            <a:r>
              <a:rPr lang="ru-RU" sz="2300" b="1" dirty="0" err="1"/>
              <a:t>существительное-сущ</a:t>
            </a:r>
            <a:r>
              <a:rPr lang="ru-RU" sz="2300" b="1" dirty="0"/>
              <a:t>. </a:t>
            </a:r>
            <a:br>
              <a:rPr lang="ru-RU" sz="2300" b="1" dirty="0"/>
            </a:br>
            <a:r>
              <a:rPr lang="ru-RU" sz="2300" b="1" dirty="0" err="1"/>
              <a:t>прилагательное-прил</a:t>
            </a:r>
            <a:r>
              <a:rPr lang="ru-RU" sz="2300" b="1" dirty="0"/>
              <a:t>. </a:t>
            </a:r>
            <a:br>
              <a:rPr lang="ru-RU" sz="2300" b="1" dirty="0"/>
            </a:br>
            <a:r>
              <a:rPr lang="ru-RU" sz="2300" b="1" dirty="0"/>
              <a:t>глагол-гл. </a:t>
            </a:r>
            <a:r>
              <a:rPr lang="ru-RU" sz="2300" b="1" dirty="0" err="1"/>
              <a:t>предлог-пр</a:t>
            </a:r>
            <a:r>
              <a:rPr lang="ru-RU" sz="2300" b="1" dirty="0"/>
              <a:t>. </a:t>
            </a:r>
            <a:br>
              <a:rPr lang="ru-RU" sz="2300" b="1" dirty="0"/>
            </a:br>
            <a:r>
              <a:rPr lang="ru-RU" sz="2300" b="1" dirty="0"/>
              <a:t>мужской </a:t>
            </a:r>
            <a:r>
              <a:rPr lang="ru-RU" sz="2300" b="1" dirty="0" err="1"/>
              <a:t>род-м.р</a:t>
            </a:r>
            <a:r>
              <a:rPr lang="ru-RU" sz="2300" b="1" dirty="0"/>
              <a:t>. </a:t>
            </a:r>
            <a:br>
              <a:rPr lang="ru-RU" sz="2300" b="1" dirty="0"/>
            </a:br>
            <a:r>
              <a:rPr lang="ru-RU" sz="2300" b="1" dirty="0"/>
              <a:t>женский </a:t>
            </a:r>
            <a:r>
              <a:rPr lang="ru-RU" sz="2300" b="1" dirty="0" err="1"/>
              <a:t>род-ж.р</a:t>
            </a:r>
            <a:r>
              <a:rPr lang="ru-RU" sz="2300" b="1" dirty="0"/>
              <a:t>. </a:t>
            </a:r>
            <a:br>
              <a:rPr lang="ru-RU" sz="2300" b="1" dirty="0"/>
            </a:br>
            <a:r>
              <a:rPr lang="ru-RU" sz="2300" b="1" dirty="0"/>
              <a:t>средний </a:t>
            </a:r>
            <a:r>
              <a:rPr lang="ru-RU" sz="2300" b="1" dirty="0" err="1"/>
              <a:t>род-ср.р</a:t>
            </a:r>
            <a:r>
              <a:rPr lang="ru-RU" sz="2300" b="1" dirty="0"/>
              <a:t>. </a:t>
            </a:r>
            <a:br>
              <a:rPr lang="ru-RU" sz="2300" b="1" dirty="0"/>
            </a:br>
            <a:r>
              <a:rPr lang="ru-RU" sz="2300" b="1" dirty="0"/>
              <a:t>Прошедшее </a:t>
            </a:r>
            <a:r>
              <a:rPr lang="ru-RU" sz="2300" b="1" dirty="0" err="1"/>
              <a:t>время-прош</a:t>
            </a:r>
            <a:r>
              <a:rPr lang="ru-RU" sz="2300" b="1" dirty="0"/>
              <a:t>. </a:t>
            </a:r>
            <a:br>
              <a:rPr lang="ru-RU" sz="2300" b="1" dirty="0"/>
            </a:br>
            <a:r>
              <a:rPr lang="ru-RU" sz="2300" b="1" dirty="0"/>
              <a:t>Настоящее время-наст. </a:t>
            </a:r>
            <a:br>
              <a:rPr lang="ru-RU" sz="2300" b="1" dirty="0"/>
            </a:br>
            <a:r>
              <a:rPr lang="ru-RU" sz="2300" b="1" dirty="0"/>
              <a:t>Будущее время- буд. </a:t>
            </a:r>
            <a:br>
              <a:rPr lang="ru-RU" sz="2300" b="1" dirty="0"/>
            </a:br>
            <a:r>
              <a:rPr lang="ru-RU" sz="2300" b="1" dirty="0"/>
              <a:t>Единственное </a:t>
            </a:r>
            <a:r>
              <a:rPr lang="ru-RU" sz="2300" b="1" dirty="0" err="1"/>
              <a:t>число-ед.ч</a:t>
            </a:r>
            <a:r>
              <a:rPr lang="ru-RU" sz="2300" b="1" dirty="0"/>
              <a:t>. </a:t>
            </a:r>
            <a:br>
              <a:rPr lang="ru-RU" sz="2300" b="1" dirty="0"/>
            </a:br>
            <a:r>
              <a:rPr lang="ru-RU" sz="2300" b="1" dirty="0"/>
              <a:t>Множественное </a:t>
            </a:r>
            <a:r>
              <a:rPr lang="ru-RU" sz="2300" b="1" dirty="0" err="1"/>
              <a:t>число-мн.ч</a:t>
            </a:r>
            <a:r>
              <a:rPr lang="ru-RU" sz="2300" b="1" dirty="0"/>
              <a:t>. </a:t>
            </a:r>
            <a:r>
              <a:rPr lang="ru-RU" sz="2200" dirty="0"/>
              <a:t/>
            </a:r>
            <a:br>
              <a:rPr lang="ru-RU" sz="2200" dirty="0"/>
            </a:br>
            <a:endParaRPr lang="ru-RU" sz="2200" dirty="0"/>
          </a:p>
        </p:txBody>
      </p:sp>
      <p:pic>
        <p:nvPicPr>
          <p:cNvPr id="29698" name="Picture 2" descr="Картинка 136 из 6150">
            <a:hlinkClick r:id="rId2"/>
          </p:cNvPr>
          <p:cNvPicPr>
            <a:picLocks noChangeAspect="1" noChangeArrowheads="1"/>
          </p:cNvPicPr>
          <p:nvPr/>
        </p:nvPicPr>
        <p:blipFill>
          <a:blip r:embed="rId3"/>
          <a:srcRect/>
          <a:stretch>
            <a:fillRect/>
          </a:stretch>
        </p:blipFill>
        <p:spPr bwMode="auto">
          <a:xfrm>
            <a:off x="0" y="2976603"/>
            <a:ext cx="2000232" cy="3571843"/>
          </a:xfrm>
          <a:prstGeom prst="rect">
            <a:avLst/>
          </a:prstGeom>
          <a:noFill/>
        </p:spPr>
      </p:pic>
      <p:pic>
        <p:nvPicPr>
          <p:cNvPr id="29700" name="Picture 4" descr="школьные картинки к презентации">
            <a:hlinkClick r:id="rId4"/>
          </p:cNvPr>
          <p:cNvPicPr>
            <a:picLocks noChangeAspect="1" noChangeArrowheads="1"/>
          </p:cNvPicPr>
          <p:nvPr/>
        </p:nvPicPr>
        <p:blipFill>
          <a:blip r:embed="rId5"/>
          <a:srcRect/>
          <a:stretch>
            <a:fillRect/>
          </a:stretch>
        </p:blipFill>
        <p:spPr bwMode="auto">
          <a:xfrm>
            <a:off x="6429388" y="1857354"/>
            <a:ext cx="2357454" cy="23574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71547"/>
            <a:ext cx="7886728" cy="5072098"/>
          </a:xfrm>
        </p:spPr>
        <p:txBody>
          <a:bodyPr>
            <a:noAutofit/>
          </a:bodyPr>
          <a:lstStyle/>
          <a:p>
            <a:r>
              <a:rPr lang="ru-RU" sz="2100" dirty="0"/>
              <a:t>Название падежей указывается заглавной буквой ( </a:t>
            </a:r>
            <a:r>
              <a:rPr lang="ru-RU" sz="2100" b="1" dirty="0"/>
              <a:t>Им.п. Р.п. Д.п. В.п. Т.п. П.п.)</a:t>
            </a:r>
            <a:r>
              <a:rPr lang="ru-RU" sz="2100" dirty="0"/>
              <a:t/>
            </a:r>
            <a:br>
              <a:rPr lang="ru-RU" sz="2100" dirty="0"/>
            </a:br>
            <a:r>
              <a:rPr lang="ru-RU" sz="2100" dirty="0"/>
              <a:t> Следует определить, что обозначения над словами выполнять ручкой, а также простым </a:t>
            </a:r>
            <a:r>
              <a:rPr lang="ru-RU" sz="2100" dirty="0" err="1"/>
              <a:t>острозаточенным</a:t>
            </a:r>
            <a:r>
              <a:rPr lang="ru-RU" sz="2100" dirty="0"/>
              <a:t> карандашом. </a:t>
            </a:r>
            <a:br>
              <a:rPr lang="ru-RU" sz="2100" dirty="0"/>
            </a:br>
            <a:r>
              <a:rPr lang="ru-RU" sz="2100" dirty="0"/>
              <a:t>Все подчеркивания делаются по линейке только карандашом. </a:t>
            </a:r>
            <a:br>
              <a:rPr lang="ru-RU" sz="2100" dirty="0"/>
            </a:br>
            <a:r>
              <a:rPr lang="ru-RU" sz="2100" dirty="0"/>
              <a:t>Некоторые виды работ можно проводить и без линейки, при наличии у детей сформированного навыка работы с карандашом.</a:t>
            </a:r>
            <a:br>
              <a:rPr lang="ru-RU" sz="2100" dirty="0"/>
            </a:br>
            <a:r>
              <a:rPr lang="ru-RU" sz="2100" dirty="0"/>
              <a:t> При оформлении письменных видов разбора следует соблюдать требования предложенных образцов. Обращать внимание учащихся на постановку имеющихся тире, точки и запятой после определенных сокращений терминов. </a:t>
            </a:r>
            <a:br>
              <a:rPr lang="ru-RU" sz="2100" dirty="0"/>
            </a:br>
            <a:r>
              <a:rPr lang="ru-RU" sz="2100" dirty="0"/>
              <a:t> </a:t>
            </a:r>
            <a:br>
              <a:rPr lang="ru-RU" sz="2100" dirty="0"/>
            </a:br>
            <a:r>
              <a:rPr lang="ru-RU" sz="2100" dirty="0"/>
              <a:t>В</a:t>
            </a:r>
            <a:r>
              <a:rPr lang="ru-RU" sz="2100" dirty="0" smtClean="0"/>
              <a:t> </a:t>
            </a:r>
            <a:r>
              <a:rPr lang="ru-RU" sz="2100" dirty="0"/>
              <a:t>математике при сокращении наименований единиц измерений точки не ставятся. </a:t>
            </a:r>
            <a:br>
              <a:rPr lang="ru-RU" sz="2100" dirty="0"/>
            </a:br>
            <a:r>
              <a:rPr lang="ru-RU" sz="2100" dirty="0"/>
              <a:t>Например</a:t>
            </a:r>
            <a:r>
              <a:rPr lang="ru-RU" sz="2100" b="1" dirty="0"/>
              <a:t>: мм, м, см, ч, мин, км, кг, г и др.</a:t>
            </a:r>
            <a:br>
              <a:rPr lang="ru-RU" sz="2100" b="1" dirty="0"/>
            </a:br>
            <a:r>
              <a:rPr lang="ru-RU" sz="2100" b="1" dirty="0"/>
              <a:t> </a:t>
            </a:r>
            <a:r>
              <a:rPr lang="ru-RU" sz="2100" dirty="0"/>
              <a:t/>
            </a:r>
            <a:br>
              <a:rPr lang="ru-RU" sz="2100" dirty="0"/>
            </a:br>
            <a:endParaRPr lang="ru-RU" sz="2100" dirty="0"/>
          </a:p>
        </p:txBody>
      </p:sp>
      <p:pic>
        <p:nvPicPr>
          <p:cNvPr id="28674" name="Picture 2" descr="школьные картинки к презентации">
            <a:hlinkClick r:id="rId2"/>
          </p:cNvPr>
          <p:cNvPicPr>
            <a:picLocks noChangeAspect="1" noChangeArrowheads="1"/>
          </p:cNvPicPr>
          <p:nvPr/>
        </p:nvPicPr>
        <p:blipFill>
          <a:blip r:embed="rId3"/>
          <a:srcRect/>
          <a:stretch>
            <a:fillRect/>
          </a:stretch>
        </p:blipFill>
        <p:spPr bwMode="auto">
          <a:xfrm>
            <a:off x="0" y="5000658"/>
            <a:ext cx="1643042" cy="18573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71480"/>
            <a:ext cx="7772400" cy="4857783"/>
          </a:xfrm>
        </p:spPr>
        <p:txBody>
          <a:bodyPr>
            <a:normAutofit fontScale="90000"/>
          </a:bodyPr>
          <a:lstStyle/>
          <a:p>
            <a:r>
              <a:rPr lang="ru-RU" sz="2800" dirty="0"/>
              <a:t>Учащиеся 1-2 классов пишут в тетрадях в узкую линию. </a:t>
            </a:r>
            <a:br>
              <a:rPr lang="ru-RU" sz="2800" dirty="0"/>
            </a:br>
            <a:r>
              <a:rPr lang="ru-RU" sz="2800" dirty="0"/>
              <a:t>Переход на широкую линейку учителем определяется с 3 класса с учетом наличия у учащихся успешно сформированного навыка письма. </a:t>
            </a:r>
            <a:br>
              <a:rPr lang="ru-RU" sz="2800" dirty="0"/>
            </a:br>
            <a:r>
              <a:rPr lang="ru-RU" sz="2800" dirty="0"/>
              <a:t>У учителей начальных классов много различных приемов организации«минуток чистописания». Методика их проведения требует соблюдение содержания, объема и периодичности проведения: 1-2 класс- 2 строки, ежедневно. 3-4 класс- 3 строки, 2-3 раза в неделю. </a:t>
            </a:r>
            <a:br>
              <a:rPr lang="ru-RU" sz="2800" dirty="0"/>
            </a:br>
            <a:r>
              <a:rPr lang="ru-RU" sz="2800" u="sng" dirty="0"/>
              <a:t> </a:t>
            </a:r>
            <a:r>
              <a:rPr lang="ru-RU" sz="2800" dirty="0"/>
              <a:t/>
            </a:r>
            <a:br>
              <a:rPr lang="ru-RU" sz="2800" dirty="0"/>
            </a:br>
            <a:endParaRPr lang="ru-RU" sz="2800" dirty="0"/>
          </a:p>
        </p:txBody>
      </p:sp>
      <p:pic>
        <p:nvPicPr>
          <p:cNvPr id="27650" name="Picture 2" descr="http://im3-tub-ru.yandex.net/i?id=269540749-24-72"/>
          <p:cNvPicPr>
            <a:picLocks noChangeAspect="1" noChangeArrowheads="1"/>
          </p:cNvPicPr>
          <p:nvPr/>
        </p:nvPicPr>
        <p:blipFill>
          <a:blip r:embed="rId2"/>
          <a:srcRect/>
          <a:stretch>
            <a:fillRect/>
          </a:stretch>
        </p:blipFill>
        <p:spPr bwMode="auto">
          <a:xfrm>
            <a:off x="0" y="4272232"/>
            <a:ext cx="1928794" cy="2585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325</Words>
  <Application>Microsoft Office PowerPoint</Application>
  <PresentationFormat>Экран (4:3)</PresentationFormat>
  <Paragraphs>33</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Единый орфографический режим в начальной школе. </vt:lpstr>
      <vt:lpstr>Порядок ведения и оформления тетрадей.   Все записи в тетрадях следует оформлять каллиграфическим аккуратным почерком.   Пользоваться шариковой ручкой с чернилами фиолетового (синего) цвета.   Все подчеркивания, начертания геометрических фигур выполняются простым карандашом.    </vt:lpstr>
      <vt:lpstr>В начальной школе ученики имеют тетради для выполнения всех видов обучающих и контрольных работ по базовым предметам.  Математика и русский язык:  Тетради №1 и №2 ( для текущих работ) Тетрадь №3 ( для контрольных работ.) Изложение и сочинение относятся к работам творческого характера и подписываются как тетради для творческих работ.  Допускается наличие тетрадей по литературному чтению, в которых выполняются творческие виды работ (сочинения, рисунки, планы к произведениям, определения литературных понятий и пр.)  Для уроков окружающего мира возможно использование тетрадей на печатной основе, но чаще в практике учащиеся имеют обычные рабочие тетради.  В соответствии с программными требованиями допускается наличие тетрадей по музыке, иностранному языку, факультативных курсов и др.  Не требуется ведение тетрадей по труду, ИЗО, физической культуре, ОБЖ, ПДД.  </vt:lpstr>
      <vt:lpstr>Оформление надписей на обложке тетрадей.  Надписи на обложках необходимо оформлять по единой форме, с соблюдением норм каллиграфии.  Образец:  Тетрадь №1 ( №2)  для работ по математике (русскому языку)  ученика 1 класса а  МОУ «СО школы № 55» Иванова Олега.    Предлог «по» пишется на одной строке с названием предмета. Нумерация класса пишется арабскими цифрами.    Фамилию и имя следует писать в форме родительного падежа. Сначала пишут фамилию, а затем полное имя.  </vt:lpstr>
      <vt:lpstr>Оформление письменных работ по русскому языку.  После классной и домашней работы следует отступать две строчки ( пишем на третьей).  При оформлении красной строки делается отступ вправо не менее 2 см(два пальца).  Соблюдения красной строки требуется с первого класса при оформлении текстов, начала нового вида работы.  В ходе работы строчки не пропускаются.  Новая страница начинается с самой верхней строки, дописывается до конца страницы, включая последнюю строку.  Слева при оформлении каждой строки отступается от края не более 0,5 см. Справа строка дописывается до конца.  Использование правил переноса обязательно.  Не допускается необоснованное наличие пустых мест на строке.  Запись даты написания работы по русскому языку (и математике) ведется по центру рабочей строки. В первом классе в период обучения грамоте запись даты ведется учащимися в виде числа и начальной буквы названия месяца:1 д.  По окончании этого периода дата записывается полностью: 1 декабря.  С 3 класса допускается в записи даты писать числительные прописью: первое декабря.  Запись названия работы проводится на следующей рабочей строке (без пропуска) по центру и оформляется как предложение  Например: Классная работа. Домашняя работа. Работа над ошибками.  </vt:lpstr>
      <vt:lpstr> Вариативность работы фиксируется на следующей строке по центру или на полях (краткая форма записи): 1-вариант. 1-в.(запись римскими цифрами)  Слово упражнение пишется полностью с 3 класса начиная с третьей четверти. Номера упражнений, выполняемых в тетрадях, указываются при их полном объеме. Если упражнение выполняется не полностью, то не указываются. Допускается краткая и полная форма записи (по центру строки).  Образец: Упражнение 234. Упр.234.   В работе, требующей записи в столбик, первое слово пишется с большой буквы. Знаки препинания (запятые) не ставятся.  Например:  етер  восток  песок  При выполнении подобного вида работы в строчку первое слово пишется с красной строки, с большой буквы, через запятую.  Например: Ветер, восток, песок. </vt:lpstr>
      <vt:lpstr> При выполнении различных видов разбора требуется соблюдение принятых норм сокращений слов, обозначений терминов.  Сокращается слово только на согласные:  глухой-гл., звонкий-зв., согласный-согл., твердый-тв.,  существительное-сущ.  прилагательное-прил.  глагол-гл. предлог-пр.  мужской род-м.р.  женский род-ж.р.  средний род-ср.р.  Прошедшее время-прош.  Настоящее время-наст.  Будущее время- буд.  Единственное число-ед.ч.  Множественное число-мн.ч.  </vt:lpstr>
      <vt:lpstr>Название падежей указывается заглавной буквой ( Им.п. Р.п. Д.п. В.п. Т.п. П.п.)  Следует определить, что обозначения над словами выполнять ручкой, а также простым острозаточенным карандашом.  Все подчеркивания делаются по линейке только карандашом.  Некоторые виды работ можно проводить и без линейки, при наличии у детей сформированного навыка работы с карандашом.  При оформлении письменных видов разбора следует соблюдать требования предложенных образцов. Обращать внимание учащихся на постановку имеющихся тире, точки и запятой после определенных сокращений терминов.    В математике при сокращении наименований единиц измерений точки не ставятся.  Например: мм, м, см, ч, мин, км, кг, г и др.   </vt:lpstr>
      <vt:lpstr>Учащиеся 1-2 классов пишут в тетрадях в узкую линию.  Переход на широкую линейку учителем определяется с 3 класса с учетом наличия у учащихся успешно сформированного навыка письма.  У учителей начальных классов много различных приемов организации«минуток чистописания». Методика их проведения требует соблюдение содержания, объема и периодичности проведения: 1-2 класс- 2 строки, ежедневно. 3-4 класс- 3 строки, 2-3 раза в неделю.    </vt:lpstr>
      <vt:lpstr>Оформление письменных работ по математике.    Между классной и домашней работами следует отступать 4 клетки (на пятой клетке начинается следующая работа)  Между видами упражнений в классной и домашней работах отступаются две клетки вниз.  Следует отметить, что для заглавных букв клетка не отводится, т. е. для них считается одна из двух (четырех) клеток.  Между столбиками выражений, уравнений, равенств и прочими отступаются три клетки вправо (пишем на четвертой).  Дату можно записывать традиционно посередине.  В любой работе отступается одна клетка слева от края тетради (5 мм) Традиционно в тетрадях отмечаются виды заданий.  </vt:lpstr>
      <vt:lpstr>Слово «Задача» пишется посередине строки, отмечается номер.  Оформление задач также требует соблюдения принятых норм.  Краткая запись условия задач оформляется в соответствии их вида. « Главные» слова пишутся с большой буквы. На первых этапах обучения допускается их неполная запись (по начальным буквам).  Например:                                  Маленькие- 7 м.                           Большие-3м.  М.-7 м. Б.-3 м.  Существует несколько форм записи решения задач: по действиям, по действиям с письменными пояснениями, по действиям с записью вопроса, выражением, уравнением.  Слово «Ответ» пишется с заглавной буквы под решением. В первом классе ответ записывается кратко. Позднее учащиеся должны писать полный ответ.  Например: Ответ: всего купили 10 мячей.  </vt:lpstr>
      <vt:lpstr>При записи условия задачи в виде таблицы, нет необходимости ее вычерчивания.  Учащиеся заполняют графы, отступая от них две-три клетки. Названия граф (колонок) пишется с большой буквы.    При оформлении решения выражений на порядок действий следует требовать от учащихся соблюдения следующих норм: - записать выражение полностью; - указать цифрами над знаками порядок действий; - расписать выполняемые действия по порядку (применяя устные или письменные приемы вычислений), отступив вниз одну клетку; - записать окончательное значение выражения.    </vt:lpstr>
      <vt:lpstr>Оформлению записи задач геометрического типа учащихся также необходимо обучать.  Все чертежи выполняются простым карандашом по линейке.  Измерения можно подписывать ручкой. Обозначения буквами выполняются печатным шрифтом, прописными буквами латинского алфавита. В С А Д.  Слова длина, ширина прямоугольника не допускается обозначать кратко латинскими буквами.    Задача: Длина прямоугольника 12 см, его ширина равна 6 см. Вычислите периметр и площадь прямоугольника.    Образец краткой записи и решения задачи:  Длина –12 см  Ширина – 6 см  Периметр -? см  Площадь - ? см2  (12+6)*2=36 (см)  12*6=72 (см2)  Ответ: Периметр-36 см, площадь=72 см2 (д/з)    Чертить фигуру следует лишь тогда, когда это требует условие задачи.  </vt:lpstr>
      <vt:lpstr>При оформлении математического диктанта следует соблюдать следующие требования: - записывать только ответы в строчку через запятую, отступая одну клетку - рядом с числом писать наименования единиц измерений и предлоги на, в .. раз.  Образец: 675, 564, на 78, в 7 раз.  </vt:lpstr>
      <vt:lpstr>Исправление ошибок  Неверно написанную букву или пунктуационный знак зачёркивать косой линией , часть слова, слово, предложение – тонкой горизонтальной линией, вместо зачёркнутого надписать нужные буквы, слова, предложения, не употреблять для исправления скобки, т.к. они являются пунктуационным знаком. Не разрешается пользоваться резинкой или другими способами подчистки написанного.  </vt:lpstr>
      <vt:lpstr>Ведение дневников в начальной школе.  Дневник является официальным школьным документом. Существуют определенные требования к его ведению.  Обязательное наличие дневников требуется с  1-го класса. Но в некоторых случаях (с учетом сформированности у школьников навыков чтения и письма) по решению педсовета и родительского собрания допускается ведение дневников с 1-2 класса.  </vt:lpstr>
      <vt:lpstr>Дневники ведутся при помощи родителей и учителя.  записи выполняются аккуратно, разборчиво, грамотно, чернилами синего цвета;   требуется заполнение всех имеющихся разделов (пунктов) данного дневника (начиная с титульного листа);   сведения о расписании уроков, звонков, названий предметов, фамилий преподавателей заполняются под руководством учителя;  названия месяца и предметов  следует писать с маленькой буквы Допускается сокращенная запись (матем., лит. чт., окр.мир, физ-ра, изо )  </vt:lpstr>
      <vt:lpstr>запись домашнего задания производится в отведенной графе. Обычно оно записывается на день, следующего урока. Следует требовать от учащихся регулярно отмечать номер упражнения, страницу, особые примечания (наизусть, пересказ) образец: с.132, упр.453 с 154-155 (пересказ)   в графе «оценка» и «роспись» учителем выставляются оценки в соответствии с оценкой в журнале. Ученик подает дневник учителю по первому его требованию. При выставлении оценок за различные виды проверочных работ допускаются дополнительные записи рядом с оценкой: диктант (Д.), контрольная работа (к.р.) и т.д.  </vt:lpstr>
      <vt:lpstr> в начальной школе практикуется применение поощрительных, похвальных, назидательных и прочих записей: «Молодец!», «Умница!», «Надо постараться!»; в современных дневниках отводится специальная графа для замечаний учителя, сообщений для родителей и прочее.   классный руководитель еженедельно проверяет ведение дневников, следит за накопляемостью оценок. Многие учителя выставляют оценки за ведение дневника учащимися, что несомненно является стимулом для повышения учебной культуры;   родители регулярно просматривают дневники и ставят свою роспись.   Администрация школы проводит контроль за соблюдением правил ведения дневников учащимися и системой работы классного руководителя по осуществлению связи с родителям   </vt:lpstr>
      <vt:lpstr>Нормы оценок в начальной школе Русский язык.  Диктант.  «5» – ставится, если нет ошибок и исправлений; работа написана аккуратно в соответствии с требованиями каллиграфии. «4» – ставится, если не более двух орфографических ошибок; работа выполнена чисто, но есть небольшие отклонения от каллиграфических норм.  «3» – ставится, если допущено 3 – 5 ошибок, работа написана небрежно.  «2» – ставится, если допущено более 5 орфографических ошибок, работа написана неряшливо.  «1» – ставится, если допущено 8 орфографических ошибок.  </vt:lpstr>
      <vt:lpstr>Ошибкой в диктанте следует считать:  • нарушение правил орфографии при написании слов;  • пропуск и искажение букв в словах;  • замену слов;  • отсутствие знаков препинания в пределах программы данного класса;  • неправильное написание слов, которые не проверяются правилом (списки таких слов даны в программе каждого класса).  За ошибку не считаются:  • ошибки на те разделы орфографии и пунктуации, которые ни в данном классе, ни в предшествующих классах не изучались;  • пропуск точки в конце предложения, если первое слово следующего предложения написано с заглавной буквы;  • единичный случай замены одного слова без искажения смысла.  </vt:lpstr>
      <vt:lpstr>За одну ошибку в диктанте считаются:  - два исправления;  - две пунктуационные ошибки;  - повторение ошибок в одном и том же слове, например, в слове «ножи» дважды написано в конце «ы». Если же подобная ошибка встречается в другом слове, она считается за ошибку.  Негрубыми ошибками считаются следующие:  - повторение одной и той же буквы в слове;  - недописанное слово;  - перенос слова, одна часть которого написана на одной строке, а вторая опущена;  - дважды записанное одно и то же слово в предложении.  </vt:lpstr>
      <vt:lpstr>Грамматическое задание.  «5» – ставится за безошибочное выполнение всех заданий, когда ученик обнаруживает осознанное усвоение определений, правил и умение самостоятельно применять знания при выполнении работы;  «4» - ставится, если ученик обнаруживает осознанное усвоение правил, умеет применять свои знания в ходе разбора слов и предложений и правильно выполнил не менее 3/4 заданий;  «3» – ставится, если ученик обнаруживает усвоение определённой части из изученного материала, в работе правильно выполнил не менее 1/2 заданий;  «2» – ставится, если ученик обнаруживает плохое знание учебного материала, не справляется с большинством грамматических заданий;  «1» – ставится, если ученик не смог правильно выполнить ни одного задания.  </vt:lpstr>
      <vt:lpstr>Списывание текста.  «5» - ставится за безошибочное аккуратное выполнение работы;  «4» – ставится, если в работе 1 – 2 орфографические ошибки и 1 исправление (1 кл.); 1 ошибка и 1 исправление (2 и 3 кл.);  «3» – ставится, если в работе допущены 3 орфографические ошибки и 1 исправление (1 кл.);  2 ошибки и 1 исправление (2 и 3 кл.);  «2» – ставится, если в работе допущены 4 орфографические ошибки (1 кл.); 3 ошибки (2 и 3 кл.);  «1» – ставится, если в работе допущено более 4 орфогр. ошибок (1 кл.); более 3 ошибок (2 и 3 кл.).  </vt:lpstr>
      <vt:lpstr>Контрольный диктант.  1. Объём соответствует количеству слов по нормам чтения (за 1 минуту).  2. Негрубые ошибки: исключения из правил; повторение одной и той же буквы;  перенос слов; единичный пропуск буквы на конце слова;  3. Однотипные ошибки: первые три однотипные ошибки = 1 ошибке, но каждая следующая подобная считается за отдельную ошибку.  4. При трёх поправках оценка снижается на 1 балл.  Оценки за контрольный диктант.  «5» – не ставится при трёх исправлениях, но при одной негрубой ошибке можно ставить;  «4» – 2 орфограф. и 2 пунктуац. ошибки или 1 орфограф. и 3 пунктуац.;  «3» – 3 – 4 орфограф. и 4 пунктуац. ошибки, а также при 5 орфограф. ошибках;  «2» - более 5 – 8 орфограф. ошибок;  «1» – более 8 орфограф. ошибок.  </vt:lpstr>
      <vt:lpstr>Оценки за грамматические задания.  «5» – всё верно;  «4» – не менее 3/4 верно;  «3» – не менее 1/2 верно;  «2» – не выполнено больше половины общего объёма заданий;  «1» – не выполнено ни одно задание.  </vt:lpstr>
      <vt:lpstr>Словарный диктант  (оценивается строже контрольного диктанта) Количество слов для словарного диктанта.  «5» – нет ошибок; 1 класс – 7 – 8 слов;  «4» – 1 – 2 ошибки; 2 класс – 10 – 12 слов;  «3» – 3 – 4 ошибки (если 15 – 20 слов); 3 класс – 12 – 15 слов;  «2» – 5 – 7 ошибок; 4 класс – до 20 слов.  «1» – более 7 ошибок.  </vt:lpstr>
      <vt:lpstr>Контрольное списывание.  «5» – нет ошибок;  «4» – 1 – 2 ошибки или 1 исправление (1 кл.),  1 ошибка или 1 исправление (2 – 4 кл.);  «3» – 3 ошибки и 1 исправление (1 кл.),  2 ошибки и 1 исправление (2 – 4 кл.);  «2» – 4 ошибки (1 кл.), 3 ошибки (2 – 4 кл.);  «1» – более 4 ошибок (1 кл.), более 3 ошибок (2 – 4 кл.).  </vt:lpstr>
      <vt:lpstr>Математика.  Контрольная работа.  Примеры. Задачи.  «5» – без ошибок;  «4» – 1 – 2 ошибки;   «3» – 2 – 3 ошибки (более половины работы сделано верно).  «2» – 4 и более ошибок.  </vt:lpstr>
      <vt:lpstr>Комбинированная.  «5» – нет ошибок;  «4» – 1 – 2 ошибки, но не в задаче;  «3» – 2 – 3 ошибки, 3 – 4 негрубые ошибки, но ход решения задачи верен;  «2» – не решена задача или более 4 грубых ошибок.  </vt:lpstr>
      <vt:lpstr>Грубые ошибки: вычислительные ошибки в примерах и задачах; порядок действий, неправильное решение задачи; не доведение до конца решения задачи, примера; невыполненное задание.  Негрубые ошибки: нерациональные приёмы вычисления; неправильная постановка вопроса к действию при решении задачи; неверно оформленный ответ задачи; неправильное списывание данных; не доведение до конца преобразований.  За грамматические ошибки, допущенные в работе по математике, оценка не снижается.  За небрежно оформленную работу, несоблюдение правил и каллиграфии оценка снижается на один балл. </vt:lpstr>
      <vt:lpstr>Русский язык. Количество итоговых работ не должно превышать следующие нормы:  II полугодие – 1 диктант (с грамматическим заданием), 2 списывания текста. Сочинения в начальной школе проводятся только в виде обучающих работ. Тексты диктантов должны быть средней трудности; содержать орфограммы на ранее и вновь изученные правила.  Для 1-го класса подбираются тексты, включающие в себя слова, в которых написание не расходится с произношением. Объем диктанта и текста для списывания должен быть следующим: в течение года - 2-3 строчные и прописные буквы, 2-3 слога, 2-3 слова или предложение из 2-3 слов. В конце года - текст из 15 слов для диктанта, текст из 15 слов для списывания. На проведение контрольных работ, включающих в себя грамматические задания 25-30 минут.  В 1-м классе используется только словесная оценка, а ее критериями являются соответствие или несоответствие требованиям программы.  </vt:lpstr>
      <vt:lpstr>Спасибо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орфографический режим в начальной школе.</dc:title>
  <dc:creator>SCHOOL</dc:creator>
  <cp:lastModifiedBy>HP</cp:lastModifiedBy>
  <cp:revision>29</cp:revision>
  <dcterms:created xsi:type="dcterms:W3CDTF">2012-01-24T10:40:31Z</dcterms:created>
  <dcterms:modified xsi:type="dcterms:W3CDTF">2014-02-10T13:57:41Z</dcterms:modified>
</cp:coreProperties>
</file>