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1" r:id="rId4"/>
    <p:sldId id="270" r:id="rId5"/>
    <p:sldId id="258" r:id="rId6"/>
    <p:sldId id="271" r:id="rId7"/>
    <p:sldId id="262" r:id="rId8"/>
    <p:sldId id="272" r:id="rId9"/>
    <p:sldId id="266" r:id="rId10"/>
    <p:sldId id="273" r:id="rId11"/>
    <p:sldId id="268" r:id="rId12"/>
    <p:sldId id="264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00259-7662-4613-80C5-04F9FA6DC78E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0A98-2418-412D-8638-755B5A416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4955-BC22-4679-A583-36DA702C6A38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20BF5-2D8F-4A4E-8EBC-E4D40948C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2F83-E84A-452C-9591-A3909871A3A6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E447-752D-4E0B-A7E0-DD8DF97F3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320EF-980D-434E-AD32-403C89690127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9591-E0FF-4B67-99BB-6B1ED69C4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CFDA7-6D63-4DEC-8CAB-711A857CBE5B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2E39-E1C2-4E03-ADA1-7C606B084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42D53-836C-4C28-A882-19E2B1230841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8D358-C44D-4BFF-91F9-7F22C2E34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82BC0-E5EC-4185-9B1D-2E1903AC3757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EEE4-E92B-4370-8AAE-AE9733262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CAB54-E319-4B6A-99F3-0DB1E6B27F63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F032F-1580-4B70-B8C0-76AA3B3AA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D2178-74A5-4B82-BFE9-AB0105E36853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4DA14-CECA-404F-9E44-54318E927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5A212-F590-417D-B31F-0E2BDFCF547E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72E1-63B8-40A8-9A68-1480B46A9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81FF8-1F2A-4939-BEB6-7B3B6DD6353A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F2E57-87C3-4064-AA23-1CC9527CA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7DEC-C21E-45BB-A39B-5927EFD78AE7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7B22C-7279-4A9C-B57B-C3D978D84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5AE4-7014-4DF5-8038-489B89EC5EFD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60D5-EFF3-4A0B-8635-A53CB0E43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964EF-5C98-46BC-848D-4F63FA10A9F0}" type="datetimeFigureOut">
              <a:rPr lang="ru-RU"/>
              <a:pPr>
                <a:defRPr/>
              </a:pPr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743ED4-3C93-4202-A593-E86EA51D7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одзаголовок 2"/>
          <p:cNvPicPr>
            <a:picLocks noGrp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42852"/>
            <a:ext cx="8572560" cy="6500858"/>
          </a:xfrm>
          <a:noFill/>
        </p:spPr>
      </p:pic>
      <p:sp>
        <p:nvSpPr>
          <p:cNvPr id="4" name="Rectangle 2"/>
          <p:cNvSpPr txBox="1">
            <a:spLocks/>
          </p:cNvSpPr>
          <p:nvPr/>
        </p:nvSpPr>
        <p:spPr bwMode="auto">
          <a:xfrm>
            <a:off x="1500166" y="1142984"/>
            <a:ext cx="607223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3" y="2571743"/>
            <a:ext cx="564360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ДОБРО ПОЖАЛОВАТЬ</a:t>
            </a:r>
          </a:p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УРОК РУССКОГО ЯЗЫКА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Шимон СВ\Рабочий стол\Мои рисунки\Мои рисунки\Новенькое\3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357694"/>
            <a:ext cx="1066800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одзаголовок 2"/>
          <p:cNvPicPr>
            <a:picLocks noGrp="1"/>
          </p:cNvPicPr>
          <p:nvPr>
            <p:ph type="tbl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43042" y="1857364"/>
            <a:ext cx="5857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Объяснил, </a:t>
            </a:r>
            <a:r>
              <a:rPr lang="ru-RU" sz="3600" b="1" dirty="0" smtClean="0"/>
              <a:t>подъ</a:t>
            </a:r>
            <a:r>
              <a:rPr lang="ru-RU" sz="3600" b="1" dirty="0" smtClean="0"/>
              <a:t>ё</a:t>
            </a:r>
            <a:r>
              <a:rPr lang="ru-RU" sz="3600" b="1" dirty="0" smtClean="0"/>
              <a:t>м</a:t>
            </a:r>
            <a:r>
              <a:rPr lang="ru-RU" sz="3600" b="1" dirty="0" smtClean="0"/>
              <a:t>, предъюбилейный, съел</a:t>
            </a:r>
            <a:r>
              <a:rPr lang="ru-RU" dirty="0" smtClean="0"/>
              <a:t>.</a:t>
            </a: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2285984" y="3643314"/>
            <a:ext cx="4500594" cy="10001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Я Ю Е 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96" name="Group 48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535421"/>
        </p:xfrm>
        <a:graphic>
          <a:graphicData uri="http://schemas.openxmlformats.org/drawingml/2006/table">
            <a:tbl>
              <a:tblPr/>
              <a:tblGrid>
                <a:gridCol w="3614738"/>
                <a:gridCol w="1214437"/>
                <a:gridCol w="1857375"/>
                <a:gridCol w="154305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ЗНАЮ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ХОЧУ  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          УЗНАЛ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КАКОЙ ЧАСТИ СЛОВА ПИШЕТСЯ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КАКИХ БУКВ ПИШЕТСЯ 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  КАКИМИ БУКВАМИ ПИШЕТСЯ 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после какой части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СЛОВА ПИШЕТСЯ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приставки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КАКИХ БУКВ ПИШЕТСЯ 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согласных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  КАКИМИ БУКВАМИ ПИШЕТСЯ 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буквами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е,ё,ю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768" y="5643578"/>
            <a:ext cx="1500198" cy="12144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body" idx="1"/>
          </p:nvPr>
        </p:nvSpPr>
        <p:spPr>
          <a:xfrm>
            <a:off x="214282" y="214290"/>
            <a:ext cx="8472518" cy="6429420"/>
          </a:xfrm>
        </p:spPr>
        <p:txBody>
          <a:bodyPr/>
          <a:lstStyle/>
          <a:p>
            <a:pPr>
              <a:buNone/>
            </a:pPr>
            <a:r>
              <a:rPr lang="ru-RU" sz="4000" b="1" dirty="0" err="1" smtClean="0"/>
              <a:t>Карлсон</a:t>
            </a:r>
            <a:r>
              <a:rPr lang="ru-RU" sz="4000" b="1" dirty="0" smtClean="0"/>
              <a:t> за пять минут с</a:t>
            </a:r>
            <a:r>
              <a:rPr lang="ru-RU" sz="4000" b="1" dirty="0" smtClean="0">
                <a:solidFill>
                  <a:srgbClr val="FF0000"/>
                </a:solidFill>
              </a:rPr>
              <a:t>ъ</a:t>
            </a:r>
            <a:r>
              <a:rPr lang="ru-RU" sz="4000" b="1" dirty="0" smtClean="0"/>
              <a:t>ел все варен</a:t>
            </a:r>
            <a:r>
              <a:rPr lang="ru-RU" sz="4000" b="1" dirty="0" smtClean="0">
                <a:solidFill>
                  <a:srgbClr val="FF0000"/>
                </a:solidFill>
              </a:rPr>
              <a:t>ь</a:t>
            </a:r>
            <a:r>
              <a:rPr lang="ru-RU" sz="4000" b="1" dirty="0" smtClean="0"/>
              <a:t>е.</a:t>
            </a:r>
          </a:p>
          <a:p>
            <a:pPr>
              <a:buNone/>
            </a:pPr>
            <a:r>
              <a:rPr lang="ru-RU" sz="4000" b="1" dirty="0" smtClean="0"/>
              <a:t>Необ</a:t>
            </a:r>
            <a:r>
              <a:rPr lang="ru-RU" sz="4000" b="1" dirty="0" smtClean="0">
                <a:solidFill>
                  <a:srgbClr val="FF0000"/>
                </a:solidFill>
              </a:rPr>
              <a:t>ъ</a:t>
            </a:r>
            <a:r>
              <a:rPr lang="ru-RU" sz="4000" b="1" dirty="0" smtClean="0"/>
              <a:t>яснимое  волнение охватило Буратино.</a:t>
            </a:r>
          </a:p>
          <a:p>
            <a:pPr>
              <a:buNone/>
            </a:pPr>
            <a:r>
              <a:rPr lang="ru-RU" sz="4000" b="1" dirty="0" smtClean="0"/>
              <a:t>Незнайка с</a:t>
            </a:r>
            <a:r>
              <a:rPr lang="ru-RU" sz="4000" b="1" dirty="0" smtClean="0">
                <a:solidFill>
                  <a:srgbClr val="FF0000"/>
                </a:solidFill>
              </a:rPr>
              <a:t>ъ</a:t>
            </a:r>
            <a:r>
              <a:rPr lang="ru-RU" sz="4000" b="1" dirty="0" smtClean="0"/>
              <a:t>ежился от испуга.</a:t>
            </a:r>
          </a:p>
          <a:p>
            <a:pPr>
              <a:buNone/>
            </a:pPr>
            <a:r>
              <a:rPr lang="ru-RU" sz="4000" b="1" dirty="0" err="1" smtClean="0"/>
              <a:t>Знайка</a:t>
            </a:r>
            <a:r>
              <a:rPr lang="ru-RU" sz="4000" b="1" dirty="0" smtClean="0"/>
              <a:t> об</a:t>
            </a:r>
            <a:r>
              <a:rPr lang="ru-RU" sz="4000" b="1" dirty="0" smtClean="0">
                <a:solidFill>
                  <a:srgbClr val="FF0000"/>
                </a:solidFill>
              </a:rPr>
              <a:t>ъ</a:t>
            </a:r>
            <a:r>
              <a:rPr lang="ru-RU" sz="4000" b="1" dirty="0" smtClean="0"/>
              <a:t>яснил друз</a:t>
            </a:r>
            <a:r>
              <a:rPr lang="ru-RU" sz="4000" b="1" dirty="0" smtClean="0">
                <a:solidFill>
                  <a:srgbClr val="FF0000"/>
                </a:solidFill>
              </a:rPr>
              <a:t>ь</a:t>
            </a:r>
            <a:r>
              <a:rPr lang="ru-RU" sz="4000" b="1" dirty="0" smtClean="0"/>
              <a:t>ям устройство воздушного шара.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одзаголовок 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714480" y="1214422"/>
            <a:ext cx="5857916" cy="491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Разделительный Ъ пишется после приставки, оканчивающейся на согласный, перед гласными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е,ё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928802"/>
            <a:ext cx="207170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3571876"/>
            <a:ext cx="207170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3000372"/>
            <a:ext cx="2071702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Подзаголовок 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7290" y="2285992"/>
            <a:ext cx="6443650" cy="1214446"/>
          </a:xfrm>
        </p:spPr>
        <p:txBody>
          <a:bodyPr/>
          <a:lstStyle/>
          <a:p>
            <a:r>
              <a:rPr lang="ru-RU" b="1" dirty="0" smtClean="0"/>
              <a:t>Стр. 112, правило, </a:t>
            </a:r>
            <a:br>
              <a:rPr lang="ru-RU" b="1" dirty="0" smtClean="0"/>
            </a:br>
            <a:r>
              <a:rPr lang="ru-RU" b="1" dirty="0" smtClean="0"/>
              <a:t>упр. 208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одзаголовок 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214290"/>
            <a:ext cx="8643998" cy="6429420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1643050"/>
            <a:ext cx="550072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одиночку не одолеешь и кочку.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C01EF37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5887" r="65842" b="14134"/>
          <a:stretch>
            <a:fillRect/>
          </a:stretch>
        </p:blipFill>
        <p:spPr>
          <a:xfrm>
            <a:off x="1142976" y="571480"/>
            <a:ext cx="2428875" cy="5572125"/>
          </a:xfrm>
        </p:spPr>
      </p:pic>
      <p:pic>
        <p:nvPicPr>
          <p:cNvPr id="15362" name="Picture 4" descr="C01EF375"/>
          <p:cNvPicPr>
            <a:picLocks noChangeAspect="1" noChangeArrowheads="1"/>
          </p:cNvPicPr>
          <p:nvPr/>
        </p:nvPicPr>
        <p:blipFill>
          <a:blip r:embed="rId3"/>
          <a:srcRect l="55304" t="4086" b="14459"/>
          <a:stretch>
            <a:fillRect/>
          </a:stretch>
        </p:blipFill>
        <p:spPr bwMode="auto">
          <a:xfrm>
            <a:off x="3643313" y="357188"/>
            <a:ext cx="3713162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одзаголовок 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214290"/>
            <a:ext cx="8643998" cy="6429420"/>
          </a:xfrm>
          <a:noFill/>
        </p:spPr>
      </p:pic>
      <p:pic>
        <p:nvPicPr>
          <p:cNvPr id="6" name="Подзаголовок 2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64399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857356" y="1428736"/>
            <a:ext cx="542928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05545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357562"/>
            <a:ext cx="135732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714480" y="1142985"/>
            <a:ext cx="501714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 путай нас,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Пиши, что надо,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Оценка будет вам наградой.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857875"/>
        </p:xfrm>
        <a:graphic>
          <a:graphicData uri="http://schemas.openxmlformats.org/drawingml/2006/table">
            <a:tbl>
              <a:tblPr/>
              <a:tblGrid>
                <a:gridCol w="3614738"/>
                <a:gridCol w="1214437"/>
                <a:gridCol w="1857375"/>
                <a:gridCol w="15430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ЗНАЮ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ХОЧУ  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          УЗНАЛ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КАКОЙ ЧАСТИ СЛОВА ПИШЕТСЯ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КАКИХ БУКВ ПИШЕТСЯ 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  КАКИМИ БУКВАМИ ПИШЕТСЯ 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КАКОЙ  ЧАСТИ СЛОВА ПИШЕТСЯ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КАКИХ БУКВ ПИШЕТСЯ 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  КАКИМИ БУКВАМИ ПИШЕТСЯ 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Улыбающееся лицо 5"/>
          <p:cNvSpPr/>
          <p:nvPr/>
        </p:nvSpPr>
        <p:spPr>
          <a:xfrm>
            <a:off x="4429125" y="857250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6000750" y="2643188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6072198" y="3571876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072198" y="4429132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6143636" y="5357826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4500563" y="1714500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5857875" y="1643063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5929313" y="785813"/>
            <a:ext cx="428625" cy="428625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4572000" y="2643188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4500563" y="3643313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4500563" y="4572000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4500563" y="5429250"/>
            <a:ext cx="428625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одзаголовок 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714480" y="1214422"/>
            <a:ext cx="5643602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Разделительный Ъ. Развитие умения писать слова с разделительным Ъ.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4" name="Group 48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362950" cy="5857875"/>
        </p:xfrm>
        <a:graphic>
          <a:graphicData uri="http://schemas.openxmlformats.org/drawingml/2006/table">
            <a:tbl>
              <a:tblPr/>
              <a:tblGrid>
                <a:gridCol w="3673475"/>
                <a:gridCol w="1233488"/>
                <a:gridCol w="1887537"/>
                <a:gridCol w="15684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ЗНАЮ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ХОЧУ  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          УЗНАЛ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КАКОЙ ЧАСТИ СЛОВА ПИШЕТСЯ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КАКИХ БУКВ ПИШЕТСЯ 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  КАКИМИ БУКВАМИ ПИШЕТСЯ 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КАКОЙ  ЧАСТИ СЛОВА ПИШЕТСЯ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приставки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КАКИХ БУКВ ПИШЕТСЯ 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  КАКИМИ БУКВАМИ ПИШЕТСЯ 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286644" y="3429000"/>
            <a:ext cx="1500198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одзаголовок 2"/>
          <p:cNvPicPr>
            <a:picLocks noGr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6316"/>
            <a:ext cx="8643998" cy="620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/>
          </p:cNvSpPr>
          <p:nvPr/>
        </p:nvSpPr>
        <p:spPr>
          <a:xfrm>
            <a:off x="1714480" y="1428737"/>
            <a:ext cx="5500726" cy="35719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dirty="0" smtClean="0">
                <a:latin typeface="+mn-lt"/>
              </a:rPr>
              <a:t>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ехал                    въехал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dirty="0" err="1" smtClean="0">
                <a:latin typeface="+mn-lt"/>
              </a:rPr>
              <a:t>п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риехал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съехал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dirty="0" smtClean="0">
                <a:latin typeface="+mn-lt"/>
              </a:rPr>
              <a:t>  </a:t>
            </a:r>
            <a:r>
              <a:rPr lang="ru-RU" sz="3200" dirty="0" err="1" smtClean="0">
                <a:latin typeface="+mn-lt"/>
              </a:rPr>
              <a:t>з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аехал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отъехал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3080" y="500043"/>
            <a:ext cx="85376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25" name="Group 49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472517" cy="6335714"/>
        </p:xfrm>
        <a:graphic>
          <a:graphicData uri="http://schemas.openxmlformats.org/drawingml/2006/table">
            <a:tbl>
              <a:tblPr/>
              <a:tblGrid>
                <a:gridCol w="3721436"/>
                <a:gridCol w="1250284"/>
                <a:gridCol w="1912200"/>
                <a:gridCol w="1588597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ЗНАЮ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ХОЧУ  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          УЗНАЛ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КАКОЙ ЧАСТИ СЛОВА ПИШЕТСЯ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КАКИХ БУКВ ПИШЕТСЯ 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  КАКИМИ БУКВАМИ ПИШЕТСЯ  РАЗДЕЛИТЕЛЬНЫЙ  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после какой части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СЛОВА ПИШЕТСЯ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приставки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КАКИХ БУКВ ПИШЕТСЯ 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согласных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  КАКИМИ БУКВАМИ ПИШЕТСЯ  РАЗДЕЛИТЕЛЬНЫЙ  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429520" y="4714884"/>
            <a:ext cx="142876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347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Я Ю Е Ё</vt:lpstr>
      <vt:lpstr>Слайд 11</vt:lpstr>
      <vt:lpstr>Слайд 12</vt:lpstr>
      <vt:lpstr>Слайд 13</vt:lpstr>
      <vt:lpstr>Стр. 112, правило,  упр. 208</vt:lpstr>
    </vt:vector>
  </TitlesOfParts>
  <Company>МОУ "СОШ-№7"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Шимон СВ</dc:creator>
  <cp:lastModifiedBy>Шимон СВ</cp:lastModifiedBy>
  <cp:revision>8</cp:revision>
  <dcterms:created xsi:type="dcterms:W3CDTF">2011-02-13T14:20:26Z</dcterms:created>
  <dcterms:modified xsi:type="dcterms:W3CDTF">2011-03-16T14:20:02Z</dcterms:modified>
</cp:coreProperties>
</file>