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sldIdLst>
    <p:sldId id="279" r:id="rId3"/>
    <p:sldId id="260" r:id="rId4"/>
    <p:sldId id="263" r:id="rId5"/>
    <p:sldId id="298" r:id="rId6"/>
    <p:sldId id="280" r:id="rId7"/>
    <p:sldId id="283" r:id="rId8"/>
    <p:sldId id="285" r:id="rId9"/>
    <p:sldId id="287" r:id="rId10"/>
    <p:sldId id="289" r:id="rId11"/>
    <p:sldId id="286" r:id="rId12"/>
    <p:sldId id="291" r:id="rId13"/>
    <p:sldId id="292" r:id="rId14"/>
    <p:sldId id="293" r:id="rId15"/>
    <p:sldId id="295" r:id="rId16"/>
    <p:sldId id="296" r:id="rId17"/>
    <p:sldId id="266" r:id="rId18"/>
    <p:sldId id="267" r:id="rId19"/>
    <p:sldId id="297" r:id="rId20"/>
    <p:sldId id="272" r:id="rId21"/>
    <p:sldId id="271" r:id="rId22"/>
    <p:sldId id="278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BD49-5C5B-45C2-914E-3A929C75E59E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43C892-B030-4233-8B89-F165A65D70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BD49-5C5B-45C2-914E-3A929C75E59E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C892-B030-4233-8B89-F165A65D7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BD49-5C5B-45C2-914E-3A929C75E59E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C892-B030-4233-8B89-F165A65D7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BD49-5C5B-45C2-914E-3A929C75E59E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C892-B030-4233-8B89-F165A65D70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BD49-5C5B-45C2-914E-3A929C75E59E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C892-B030-4233-8B89-F165A65D7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BD49-5C5B-45C2-914E-3A929C75E59E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B43C892-B030-4233-8B89-F165A65D7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BD49-5C5B-45C2-914E-3A929C75E59E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C892-B030-4233-8B89-F165A65D7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BD49-5C5B-45C2-914E-3A929C75E59E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C892-B030-4233-8B89-F165A65D7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BD49-5C5B-45C2-914E-3A929C75E59E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C892-B030-4233-8B89-F165A65D7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BD49-5C5B-45C2-914E-3A929C75E59E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C892-B030-4233-8B89-F165A65D7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BD49-5C5B-45C2-914E-3A929C75E59E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C892-B030-4233-8B89-F165A65D7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52BD49-5C5B-45C2-914E-3A929C75E59E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B43C892-B030-4233-8B89-F165A65D70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BD49-5C5B-45C2-914E-3A929C75E59E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C892-B030-4233-8B89-F165A65D7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BD49-5C5B-45C2-914E-3A929C75E59E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C892-B030-4233-8B89-F165A65D7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BD49-5C5B-45C2-914E-3A929C75E59E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C892-B030-4233-8B89-F165A65D7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BD49-5C5B-45C2-914E-3A929C75E59E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C892-B030-4233-8B89-F165A65D70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BD49-5C5B-45C2-914E-3A929C75E59E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C892-B030-4233-8B89-F165A65D70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C892-B030-4233-8B89-F165A65D70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BD49-5C5B-45C2-914E-3A929C75E59E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BD49-5C5B-45C2-914E-3A929C75E59E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C892-B030-4233-8B89-F165A65D70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BD49-5C5B-45C2-914E-3A929C75E59E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C892-B030-4233-8B89-F165A65D7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52BD49-5C5B-45C2-914E-3A929C75E59E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B43C892-B030-4233-8B89-F165A65D70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BD49-5C5B-45C2-914E-3A929C75E59E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43C892-B030-4233-8B89-F165A65D70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E52BD49-5C5B-45C2-914E-3A929C75E59E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B43C892-B030-4233-8B89-F165A65D70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E52BD49-5C5B-45C2-914E-3A929C75E59E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B43C892-B030-4233-8B89-F165A65D7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muzofon.com/search/Pol-Mariya-Toccat" TargetMode="External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Минутка чистописания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Запишите, продолжив закономерность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с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сс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пп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нн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8"/>
            <a:ext cx="707236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908720"/>
            <a:ext cx="3908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А</a:t>
            </a:r>
            <a:r>
              <a:rPr lang="ru-RU" sz="5400" b="1" u="sng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нн</a:t>
            </a:r>
            <a:r>
              <a:rPr lang="ru-RU" sz="5400" b="1" u="sng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о</a:t>
            </a:r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Arial" pitchFamily="34" charset="0"/>
                <a:cs typeface="Arial" pitchFamily="34" charset="0"/>
              </a:rPr>
              <a:t>тация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://viki.rdf.ru/media/upload/preview/an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9952" y="332656"/>
            <a:ext cx="4448175" cy="445366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3429000"/>
            <a:ext cx="8064896" cy="2808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8370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428604"/>
            <a:ext cx="825071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Arial" pitchFamily="34" charset="0"/>
                <a:cs typeface="Arial" pitchFamily="34" charset="0"/>
              </a:rPr>
              <a:t>Аллитерация</a:t>
            </a:r>
          </a:p>
          <a:p>
            <a:pPr algn="ctr"/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714488"/>
            <a:ext cx="70009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3600" dirty="0" smtClean="0"/>
              <a:t>Звукопись, основанная на повторе согласных звуков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642918"/>
            <a:ext cx="71077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А</a:t>
            </a:r>
            <a:r>
              <a:rPr lang="ru-RU" sz="54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ббревиатура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785926"/>
            <a:ext cx="8064896" cy="41434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Это слово, образованное </a:t>
            </a:r>
            <a:r>
              <a:rPr lang="ru-RU" sz="32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 первых букв 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ru-RU" sz="32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начальных частей словосочетания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Например:</a:t>
            </a:r>
          </a:p>
          <a:p>
            <a:pPr algn="ctr"/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ЧП-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резвычайное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роисшествие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Минздрав –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истерство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здрав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оохранения</a:t>
            </a:r>
          </a:p>
          <a:p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Словари аббревиатур-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www.sokr.ru</a:t>
            </a: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500042"/>
            <a:ext cx="8215370" cy="62478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Проверь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B26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МЧС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B26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B26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инистерство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B26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B26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резвычайных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B26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B26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итуаций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B26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ДТП 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орожно-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ранспортное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роисшествие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B26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ЦСКА 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ентральный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портивный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луб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рмии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B26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ГЭС-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идро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лектро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танция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B26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США-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Соединенные штаты Америки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Универмаг - универсальный магазин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МГУ- Московский государственный университет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РФ- Российская Федерация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226950"/>
            <a:ext cx="8143932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4350" algn="l"/>
                <a:tab pos="48291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4350" algn="l"/>
                <a:tab pos="4829175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4350" algn="l"/>
                <a:tab pos="4829175" algn="l"/>
              </a:tabLst>
            </a:pPr>
            <a:r>
              <a:rPr kumimoji="0" lang="ru-RU" sz="3200" b="0" u="none" strike="noStrike" cap="none" spc="1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Воспользоваться помощью </a:t>
            </a:r>
            <a:r>
              <a:rPr kumimoji="0" lang="ru-RU" sz="3200" b="0" u="sng" strike="noStrike" cap="none" spc="1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асистента</a:t>
            </a:r>
            <a:r>
              <a:rPr kumimoji="0" lang="ru-RU" sz="3200" b="0" u="none" strike="noStrike" cap="none" spc="1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4350" algn="l"/>
                <a:tab pos="4829175" algn="l"/>
              </a:tabLst>
            </a:pPr>
            <a:r>
              <a:rPr kumimoji="0" lang="ru-RU" sz="3200" b="0" u="none" strike="noStrike" cap="none" spc="1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получить </a:t>
            </a:r>
            <a:r>
              <a:rPr kumimoji="0" lang="ru-RU" sz="3200" b="0" u="sng" strike="noStrike" cap="none" spc="1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атестат</a:t>
            </a:r>
            <a:r>
              <a:rPr kumimoji="0" lang="ru-RU" sz="3200" b="0" u="none" strike="noStrike" cap="none" spc="1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 среднем образовании,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4350" algn="l"/>
                <a:tab pos="4829175" algn="l"/>
              </a:tabLst>
            </a:pPr>
            <a:r>
              <a:rPr kumimoji="0" lang="ru-RU" sz="3200" b="0" u="none" strike="noStrike" cap="none" spc="1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зарядить </a:t>
            </a:r>
            <a:r>
              <a:rPr kumimoji="0" lang="ru-RU" sz="3200" b="0" u="sng" strike="noStrike" cap="none" spc="1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акумулятор</a:t>
            </a:r>
            <a:r>
              <a:rPr kumimoji="0" lang="ru-RU" sz="3200" b="0" u="none" strike="noStrike" cap="none" spc="1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громко</a:t>
            </a:r>
            <a:r>
              <a:rPr kumimoji="0" lang="ru-RU" sz="3200" b="0" u="none" strike="noStrike" cap="none" spc="10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200" b="0" u="sng" strike="noStrike" cap="none" spc="1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аплодировать</a:t>
            </a:r>
            <a:r>
              <a:rPr kumimoji="0" lang="ru-RU" sz="3200" b="0" u="none" strike="noStrike" cap="none" spc="1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написать </a:t>
            </a:r>
            <a:r>
              <a:rPr kumimoji="0" lang="ru-RU" sz="3200" b="0" u="sng" strike="noStrike" cap="none" spc="1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акуратно</a:t>
            </a:r>
            <a:r>
              <a:rPr kumimoji="0" lang="ru-RU" sz="3200" b="0" u="none" strike="noStrike" cap="none" spc="1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4350" algn="l"/>
                <a:tab pos="4829175" algn="l"/>
              </a:tabLst>
            </a:pPr>
            <a:r>
              <a:rPr kumimoji="0" lang="ru-RU" sz="3200" b="0" u="none" strike="noStrike" cap="none" spc="1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есть с </a:t>
            </a:r>
            <a:r>
              <a:rPr kumimoji="0" lang="ru-RU" sz="3200" b="0" u="sng" strike="noStrike" cap="none" spc="1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апетитом</a:t>
            </a:r>
            <a:r>
              <a:rPr kumimoji="0" lang="ru-RU" sz="3200" b="0" u="none" strike="noStrike" cap="none" spc="1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4350" algn="l"/>
                <a:tab pos="4829175" algn="l"/>
              </a:tabLst>
            </a:pPr>
            <a:r>
              <a:rPr kumimoji="0" lang="ru-RU" sz="3200" b="0" u="none" strike="noStrike" cap="none" spc="1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сделать </a:t>
            </a:r>
            <a:r>
              <a:rPr kumimoji="0" lang="ru-RU" sz="3200" b="0" u="sng" strike="noStrike" cap="none" spc="1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апликацию</a:t>
            </a:r>
            <a:r>
              <a:rPr kumimoji="0" lang="ru-RU" sz="3200" b="0" u="none" strike="noStrike" cap="none" spc="1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из листьев,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4350" algn="l"/>
                <a:tab pos="4829175" algn="l"/>
              </a:tabLst>
            </a:pPr>
            <a:r>
              <a:rPr kumimoji="0" lang="ru-RU" sz="3200" b="0" u="none" strike="noStrike" cap="none" spc="1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устроить веселый </a:t>
            </a:r>
            <a:r>
              <a:rPr kumimoji="0" lang="ru-RU" sz="3200" b="0" u="sng" strike="noStrike" cap="none" spc="1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атракцион</a:t>
            </a:r>
            <a:r>
              <a:rPr kumimoji="0" lang="ru-RU" sz="3200" b="0" u="none" strike="noStrike" cap="none" spc="1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3200" b="0" u="none" strike="noStrike" cap="none" spc="10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404664"/>
            <a:ext cx="61201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Исправь  ошибки</a:t>
            </a:r>
            <a:endParaRPr lang="ru-RU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836712"/>
            <a:ext cx="82153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784350" algn="l"/>
                <a:tab pos="4829175" algn="l"/>
              </a:tabLst>
            </a:pPr>
            <a:r>
              <a:rPr 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Воспользоваться помощью а</a:t>
            </a:r>
            <a:r>
              <a:rPr lang="ru-RU" sz="3600" u="sng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сс</a:t>
            </a:r>
            <a:r>
              <a:rPr 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истента,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784350" algn="l"/>
                <a:tab pos="4829175" algn="l"/>
              </a:tabLst>
            </a:pPr>
            <a:r>
              <a:rPr 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получить а</a:t>
            </a:r>
            <a:r>
              <a:rPr lang="ru-RU" sz="3600" u="sng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тт</a:t>
            </a:r>
            <a:r>
              <a:rPr 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естат о среднем образовании,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784350" algn="l"/>
                <a:tab pos="4829175" algn="l"/>
              </a:tabLst>
            </a:pPr>
            <a:r>
              <a:rPr 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зарядить а</a:t>
            </a:r>
            <a:r>
              <a:rPr lang="ru-RU" sz="3600" u="sng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кк</a:t>
            </a:r>
            <a:r>
              <a:rPr 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умулятор, громко а</a:t>
            </a:r>
            <a:r>
              <a:rPr lang="ru-RU" sz="3600" u="sng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</a:t>
            </a:r>
            <a:r>
              <a:rPr 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лодировать,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784350" algn="l"/>
                <a:tab pos="4829175" algn="l"/>
              </a:tabLst>
            </a:pPr>
            <a:r>
              <a:rPr 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написать а</a:t>
            </a:r>
            <a:r>
              <a:rPr lang="ru-RU" sz="3600" u="sng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кк</a:t>
            </a:r>
            <a:r>
              <a:rPr 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уратно, есть с а</a:t>
            </a:r>
            <a:r>
              <a:rPr lang="ru-RU" sz="3600" u="sng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пп</a:t>
            </a:r>
            <a:r>
              <a:rPr 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етитом,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784350" algn="l"/>
                <a:tab pos="4829175" algn="l"/>
              </a:tabLst>
            </a:pPr>
            <a:r>
              <a:rPr 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сделать а</a:t>
            </a:r>
            <a:r>
              <a:rPr lang="ru-RU" sz="3600" u="sng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пп</a:t>
            </a:r>
            <a:r>
              <a:rPr 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ликацию из листьев,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784350" algn="l"/>
                <a:tab pos="4829175" algn="l"/>
              </a:tabLst>
            </a:pPr>
            <a:r>
              <a:rPr 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устроить веселый а</a:t>
            </a:r>
            <a:r>
              <a:rPr lang="ru-RU" sz="3600" u="sng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тт</a:t>
            </a:r>
            <a:r>
              <a:rPr 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ракцион.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188640"/>
            <a:ext cx="37862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Проверь</a:t>
            </a:r>
            <a:endParaRPr lang="ru-RU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415772"/>
            <a:ext cx="85725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Аплодисменты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Аплодировать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836712"/>
            <a:ext cx="32046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Итог  урока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700808"/>
            <a:ext cx="720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Что нового узнали на уроке?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Какое задание на уроке вам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показалось особенно трудным?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Удалось ли достигнуть   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поставленных целей?</a:t>
            </a:r>
          </a:p>
          <a:p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836712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i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i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ru-RU" sz="2400" i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Слова для справок: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Драгоце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н\нн</a:t>
            </a:r>
            <a:r>
              <a:rPr lang="ru-RU" sz="2400" b="1" dirty="0" smtClean="0"/>
              <a:t>)</a:t>
            </a:r>
            <a:r>
              <a:rPr lang="ru-RU" sz="2400" b="1" dirty="0" err="1" smtClean="0"/>
              <a:t>ые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ра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н\нн</a:t>
            </a:r>
            <a:r>
              <a:rPr lang="ru-RU" sz="2400" b="1" dirty="0" smtClean="0"/>
              <a:t>)им, </a:t>
            </a:r>
            <a:r>
              <a:rPr lang="ru-RU" sz="2400" b="1" dirty="0" err="1" smtClean="0"/>
              <a:t>бе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с\сс</a:t>
            </a:r>
            <a:r>
              <a:rPr lang="ru-RU" sz="2400" b="1" dirty="0" smtClean="0"/>
              <a:t>)о(</a:t>
            </a:r>
            <a:r>
              <a:rPr lang="ru-RU" sz="2400" b="1" dirty="0" err="1" smtClean="0"/>
              <a:t>н\нн</a:t>
            </a:r>
            <a:r>
              <a:rPr lang="ru-RU" sz="2400" b="1" dirty="0" smtClean="0"/>
              <a:t>)</a:t>
            </a:r>
            <a:r>
              <a:rPr lang="ru-RU" sz="2400" b="1" dirty="0" err="1" smtClean="0"/>
              <a:t>ых</a:t>
            </a:r>
            <a:r>
              <a:rPr lang="ru-RU" sz="2400" b="1" dirty="0" smtClean="0"/>
              <a:t>, искре(</a:t>
            </a:r>
            <a:r>
              <a:rPr lang="ru-RU" sz="2400" b="1" dirty="0" err="1" smtClean="0"/>
              <a:t>н\нн</a:t>
            </a:r>
            <a:r>
              <a:rPr lang="ru-RU" sz="2400" b="1" dirty="0" smtClean="0"/>
              <a:t>)е)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60648"/>
            <a:ext cx="6030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Поздравительная открытка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1285860"/>
            <a:ext cx="871540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………………………наши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мамы.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Этим…………………… утром говорим Вам самые нежные слова любви.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Сколько …………………………. ночей Вы провели у наших кроваток!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теплоту и ласку мы…………………………… благодарны Вам.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980728"/>
            <a:ext cx="53115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Домашнее  задание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551837"/>
            <a:ext cx="741682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Тетрадь для самостоятельных работ стр. 57, </a:t>
            </a:r>
            <a:r>
              <a:rPr lang="ru-RU" sz="2800" dirty="0" smtClean="0"/>
              <a:t>упр. </a:t>
            </a:r>
            <a:r>
              <a:rPr lang="ru-RU" sz="2800" dirty="0"/>
              <a:t>60;</a:t>
            </a:r>
          </a:p>
          <a:p>
            <a:r>
              <a:rPr lang="ru-RU" sz="2800" dirty="0"/>
              <a:t>составить аннотацию к произведению </a:t>
            </a:r>
            <a:r>
              <a:rPr lang="ru-RU" sz="2800" dirty="0" err="1"/>
              <a:t>В.Набокова</a:t>
            </a:r>
            <a:r>
              <a:rPr lang="ru-RU" sz="2800" dirty="0"/>
              <a:t> «Обида»*</a:t>
            </a:r>
          </a:p>
          <a:p>
            <a:r>
              <a:rPr lang="ru-RU" sz="2800" dirty="0"/>
              <a:t> </a:t>
            </a:r>
          </a:p>
          <a:p>
            <a:r>
              <a:rPr lang="ru-RU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D:\Pictures\Анимашки\school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7272808" cy="5874568"/>
          </a:xfrm>
          <a:prstGeom prst="rect">
            <a:avLst/>
          </a:prstGeom>
          <a:noFill/>
        </p:spPr>
      </p:pic>
      <p:pic>
        <p:nvPicPr>
          <p:cNvPr id="1031" name="Picture 7" descr="D:\Pictures\Анимашки\смайл_солнце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764704"/>
            <a:ext cx="1581150" cy="1581150"/>
          </a:xfrm>
          <a:prstGeom prst="rect">
            <a:avLst/>
          </a:prstGeom>
          <a:noFill/>
        </p:spPr>
      </p:pic>
      <p:pic>
        <p:nvPicPr>
          <p:cNvPr id="1028" name="Picture 4" descr="D:\Pictures\Анимашки\книга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365104"/>
            <a:ext cx="1368152" cy="157618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411760" y="2492896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Спасибо </a:t>
            </a:r>
          </a:p>
          <a:p>
            <a:r>
              <a:rPr lang="ru-RU" sz="3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за работу </a:t>
            </a:r>
          </a:p>
          <a:p>
            <a:r>
              <a:rPr lang="ru-RU" sz="3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на  уроке!</a:t>
            </a:r>
            <a:endParaRPr lang="ru-RU" sz="3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24744"/>
            <a:ext cx="734481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3D3DDD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Каленчук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М. Л.,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Чуракова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Н. А.,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Байкова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Т. А. Русский язык </a:t>
            </a:r>
          </a:p>
          <a:p>
            <a:pPr>
              <a:buClr>
                <a:srgbClr val="3D3DDD"/>
              </a:buClr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4 класс. Часть первая. - М.: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Академкнига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/учебник, 2011 .</a:t>
            </a:r>
          </a:p>
          <a:p>
            <a:pPr>
              <a:buClr>
                <a:srgbClr val="3D3DDD"/>
              </a:buClr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3D3DDD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Ожегов С. И., Шведова Н. Ю.  Толковый словарь русского языка. – М.: Просвещение, 2002.</a:t>
            </a:r>
          </a:p>
          <a:p>
            <a:pPr>
              <a:buClr>
                <a:srgbClr val="3D3DDD"/>
              </a:buClr>
              <a:buFont typeface="Wingdings" pitchFamily="2" charset="2"/>
              <a:buChar char="v"/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3D3DDD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Рут М. Э. Этимологический словарь русского языка для            школьников. - Екатеринбург: У- Фактория, 2007.</a:t>
            </a:r>
          </a:p>
          <a:p>
            <a:pPr>
              <a:buClr>
                <a:srgbClr val="3D3DDD"/>
              </a:buClr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3D3DDD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Степанова В. В. Становление письменной речи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– Смоленск:   Универсум, 2003. </a:t>
            </a:r>
          </a:p>
          <a:p>
            <a:pPr>
              <a:buClr>
                <a:srgbClr val="3D3DDD"/>
              </a:buClr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3D3DDD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Изображения.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Электронный ресурс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UPL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smtClean="0"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ru-RU" b="1" dirty="0" smtClean="0">
                <a:latin typeface="Arial" pitchFamily="34" charset="0"/>
                <a:cs typeface="Arial" pitchFamily="34" charset="0"/>
                <a:hlinkClick r:id="rId2"/>
              </a:rPr>
              <a:t>://</a:t>
            </a:r>
            <a:r>
              <a:rPr lang="en-US" b="1" dirty="0" smtClean="0">
                <a:latin typeface="Arial" pitchFamily="34" charset="0"/>
                <a:cs typeface="Arial" pitchFamily="34" charset="0"/>
                <a:hlinkClick r:id="rId2"/>
              </a:rPr>
              <a:t>images</a:t>
            </a:r>
            <a:r>
              <a:rPr lang="ru-RU" b="1" dirty="0" smtClean="0">
                <a:latin typeface="Arial" pitchFamily="34" charset="0"/>
                <a:cs typeface="Arial" pitchFamily="34" charset="0"/>
                <a:hlinkClick r:id="rId2"/>
              </a:rPr>
              <a:t>.</a:t>
            </a:r>
            <a:r>
              <a:rPr lang="en-US" b="1" dirty="0" err="1" smtClean="0">
                <a:latin typeface="Arial" pitchFamily="34" charset="0"/>
                <a:cs typeface="Arial" pitchFamily="34" charset="0"/>
                <a:hlinkClick r:id="rId2"/>
              </a:rPr>
              <a:t>yandex</a:t>
            </a:r>
            <a:r>
              <a:rPr lang="ru-RU" b="1" dirty="0" smtClean="0">
                <a:latin typeface="Arial" pitchFamily="34" charset="0"/>
                <a:cs typeface="Arial" pitchFamily="34" charset="0"/>
                <a:hlinkClick r:id="rId2"/>
              </a:rPr>
              <a:t>.</a:t>
            </a:r>
            <a:r>
              <a:rPr lang="en-US" b="1" dirty="0" err="1" smtClean="0">
                <a:latin typeface="Arial" pitchFamily="34" charset="0"/>
                <a:cs typeface="Arial" pitchFamily="34" charset="0"/>
                <a:hlinkClick r:id="rId2"/>
              </a:rPr>
              <a:t>ru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дата обращения 20.11.2012).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3D3DDD"/>
              </a:buClr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3D3DDD"/>
              </a:buClr>
              <a:buFont typeface="Wingdings" pitchFamily="2" charset="2"/>
              <a:buChar char="v"/>
              <a:defRPr/>
            </a:pPr>
            <a:r>
              <a:rPr lang="ru-RU" dirty="0" smtClean="0"/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Музыка. [Электронный ресурс]. 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UPL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b="1" u="sng" dirty="0" smtClean="0">
                <a:latin typeface="Arial" pitchFamily="34" charset="0"/>
                <a:cs typeface="Arial" pitchFamily="34" charset="0"/>
                <a:hlinkClick r:id="rId3"/>
              </a:rPr>
              <a:t>http://muzofon.com/</a:t>
            </a:r>
            <a:r>
              <a:rPr lang="en-US" b="1" u="sng" dirty="0" smtClean="0">
                <a:latin typeface="Arial" pitchFamily="34" charset="0"/>
                <a:cs typeface="Arial" pitchFamily="34" charset="0"/>
                <a:hlinkClick r:id="rId3"/>
              </a:rPr>
              <a:t>search</a:t>
            </a:r>
            <a:r>
              <a:rPr lang="ru-RU" b="1" u="sng" dirty="0" smtClean="0">
                <a:latin typeface="Arial" pitchFamily="34" charset="0"/>
                <a:cs typeface="Arial" pitchFamily="34" charset="0"/>
                <a:hlinkClick r:id="rId3"/>
              </a:rPr>
              <a:t>/</a:t>
            </a:r>
            <a:r>
              <a:rPr lang="en-US" b="1" u="sng" dirty="0" err="1" smtClean="0">
                <a:latin typeface="Arial" pitchFamily="34" charset="0"/>
                <a:cs typeface="Arial" pitchFamily="34" charset="0"/>
                <a:hlinkClick r:id="rId3"/>
              </a:rPr>
              <a:t>Pol</a:t>
            </a:r>
            <a:r>
              <a:rPr lang="ru-RU" b="1" u="sng" dirty="0" smtClean="0">
                <a:latin typeface="Arial" pitchFamily="34" charset="0"/>
                <a:cs typeface="Arial" pitchFamily="34" charset="0"/>
                <a:hlinkClick r:id="rId3"/>
              </a:rPr>
              <a:t>-</a:t>
            </a:r>
            <a:r>
              <a:rPr lang="en-US" b="1" u="sng" dirty="0" err="1" smtClean="0">
                <a:latin typeface="Arial" pitchFamily="34" charset="0"/>
                <a:cs typeface="Arial" pitchFamily="34" charset="0"/>
                <a:hlinkClick r:id="rId3"/>
              </a:rPr>
              <a:t>Mariya</a:t>
            </a:r>
            <a:r>
              <a:rPr lang="ru-RU" b="1" u="sng" dirty="0" smtClean="0">
                <a:latin typeface="Arial" pitchFamily="34" charset="0"/>
                <a:cs typeface="Arial" pitchFamily="34" charset="0"/>
                <a:hlinkClick r:id="rId3"/>
              </a:rPr>
              <a:t>-</a:t>
            </a:r>
            <a:r>
              <a:rPr lang="en-US" b="1" u="sng" dirty="0" err="1" smtClean="0">
                <a:latin typeface="Arial" pitchFamily="34" charset="0"/>
                <a:cs typeface="Arial" pitchFamily="34" charset="0"/>
                <a:hlinkClick r:id="rId3"/>
              </a:rPr>
              <a:t>Toccat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 lvl="0">
              <a:buClr>
                <a:srgbClr val="3D3DDD"/>
              </a:buClr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(дата обращения 18.03.2013).</a:t>
            </a:r>
          </a:p>
          <a:p>
            <a:pPr>
              <a:buClr>
                <a:srgbClr val="3D3DDD"/>
              </a:buClr>
              <a:buFont typeface="Wingdings" pitchFamily="2" charset="2"/>
              <a:buChar char="v"/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3D3DDD"/>
              </a:buClr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	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3D3DDD"/>
              </a:buClr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60648"/>
            <a:ext cx="7257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Информационные  источники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71472" y="770265"/>
            <a:ext cx="742952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188640"/>
            <a:ext cx="2401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Проверь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142984"/>
            <a:ext cx="76438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Драгоценные наши мамы.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Этим ранним утром говорим Вам самые нежные слова любви.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Сколько  бессонных ночей Вы провели у наших кроваток!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 теплоту и ласку мы искренне благодарны Вам.</a:t>
            </a:r>
            <a:endParaRPr lang="ru-RU" sz="36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195864"/>
            <a:ext cx="82868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Мама , я всегда буду исполнительным, соблюдающим во всём порядок ,……..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завтраком, обедом и ужином у меня будет хороший ………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Когда я вырасту , то стану учёным и изобрету летающий……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аппарат,аккуратный,аппетит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500042"/>
            <a:ext cx="707236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</a:rPr>
              <a:t>Дело в шляпе. </a:t>
            </a:r>
          </a:p>
          <a:p>
            <a:pPr algn="ctr"/>
            <a:endParaRPr lang="ru-RU" sz="3600" b="1" dirty="0" smtClean="0"/>
          </a:p>
          <a:p>
            <a:r>
              <a:rPr lang="ru-RU" sz="3600" b="1" dirty="0" smtClean="0"/>
              <a:t>О получившемся деле, о том, что обязательно выйдет удачно.</a:t>
            </a:r>
          </a:p>
          <a:p>
            <a:r>
              <a:rPr lang="ru-RU" sz="3600" b="1" dirty="0" smtClean="0"/>
              <a:t> Например : он понял , что дело в шляпе – всё получится.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208" y="1142984"/>
            <a:ext cx="31686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Тема урока:</a:t>
            </a:r>
            <a:endParaRPr lang="ru-RU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2357430"/>
            <a:ext cx="7895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Слова с удвоенной буквой согласного, </a:t>
            </a:r>
          </a:p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пришедшие из других языков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Цели  урока</a:t>
            </a: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: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59" y="1988840"/>
            <a:ext cx="777686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</a:t>
            </a:r>
            <a:r>
              <a:rPr lang="ru-RU" sz="2800" b="1" i="1" u="sng" dirty="0" smtClean="0">
                <a:latin typeface="Arial" pitchFamily="34" charset="0"/>
                <a:cs typeface="Arial" pitchFamily="34" charset="0"/>
              </a:rPr>
              <a:t>познакомиться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с  произношением  и     написанием  слов  с  удвоенной  буквой   согласного, пришедших из других языков;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800" b="1" i="1" u="sng" dirty="0" smtClean="0">
                <a:latin typeface="Arial" pitchFamily="34" charset="0"/>
                <a:cs typeface="Arial" pitchFamily="34" charset="0"/>
              </a:rPr>
              <a:t>научиться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правильно  писать  слова  с удвоенной  буквой  согласного;</a:t>
            </a:r>
          </a:p>
          <a:p>
            <a:pPr marL="342900" indent="-342900"/>
            <a:endParaRPr lang="ru-RU" sz="2000" dirty="0" smtClean="0"/>
          </a:p>
          <a:p>
            <a:pPr marL="342900" indent="-342900"/>
            <a:endParaRPr lang="ru-RU" sz="2000" dirty="0" smtClean="0"/>
          </a:p>
          <a:p>
            <a:pPr marL="342900" indent="-342900"/>
            <a:endParaRPr lang="ru-RU" sz="2000" dirty="0" smtClean="0"/>
          </a:p>
          <a:p>
            <a:endParaRPr lang="ru-RU" dirty="0"/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100392" y="5949280"/>
            <a:ext cx="504056" cy="36004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778674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10800000" flipV="1">
            <a:off x="214282" y="545078"/>
            <a:ext cx="8501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Изучение   нового  материала 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3253369"/>
            <a:ext cx="4643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ад + </a:t>
            </a:r>
            <a:r>
              <a:rPr lang="ru-RU" sz="4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 = а</a:t>
            </a: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нн-</a:t>
            </a:r>
            <a:endParaRPr lang="ru-RU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7422" y="4253501"/>
            <a:ext cx="4357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 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ад + </a:t>
            </a: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л-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ru-RU" sz="4400" b="1" dirty="0" err="1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4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лл</a:t>
            </a: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60" y="5253633"/>
            <a:ext cx="4643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 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ад + </a:t>
            </a: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б-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ru-RU" sz="4400" b="1" dirty="0" err="1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4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бб</a:t>
            </a: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714356"/>
            <a:ext cx="799288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</a:p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ад-   =  по-   ;	 ад-  =  при -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12"/>
          <p:cNvGrpSpPr/>
          <p:nvPr/>
        </p:nvGrpSpPr>
        <p:grpSpPr>
          <a:xfrm>
            <a:off x="1043608" y="1124744"/>
            <a:ext cx="648072" cy="147991"/>
            <a:chOff x="1691680" y="1124744"/>
            <a:chExt cx="648072" cy="147991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1691680" y="1124744"/>
              <a:ext cx="6480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325681" y="1128719"/>
              <a:ext cx="0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13"/>
          <p:cNvGrpSpPr/>
          <p:nvPr/>
        </p:nvGrpSpPr>
        <p:grpSpPr>
          <a:xfrm>
            <a:off x="2915816" y="1124744"/>
            <a:ext cx="648072" cy="147991"/>
            <a:chOff x="1691680" y="1124744"/>
            <a:chExt cx="648072" cy="147991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1691680" y="1124744"/>
              <a:ext cx="6480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325681" y="1128719"/>
              <a:ext cx="0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6"/>
          <p:cNvGrpSpPr/>
          <p:nvPr/>
        </p:nvGrpSpPr>
        <p:grpSpPr>
          <a:xfrm>
            <a:off x="2643174" y="3286124"/>
            <a:ext cx="648072" cy="147991"/>
            <a:chOff x="1691680" y="1124744"/>
            <a:chExt cx="648072" cy="147991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1691680" y="1124744"/>
              <a:ext cx="6480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325681" y="1128719"/>
              <a:ext cx="0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9"/>
          <p:cNvGrpSpPr/>
          <p:nvPr/>
        </p:nvGrpSpPr>
        <p:grpSpPr>
          <a:xfrm>
            <a:off x="2571736" y="4357694"/>
            <a:ext cx="648072" cy="147991"/>
            <a:chOff x="1691680" y="1124744"/>
            <a:chExt cx="648072" cy="147991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1691680" y="1124744"/>
              <a:ext cx="6480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325681" y="1128719"/>
              <a:ext cx="0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22"/>
          <p:cNvGrpSpPr/>
          <p:nvPr/>
        </p:nvGrpSpPr>
        <p:grpSpPr>
          <a:xfrm>
            <a:off x="2643174" y="5357826"/>
            <a:ext cx="648072" cy="147991"/>
            <a:chOff x="1691680" y="1124744"/>
            <a:chExt cx="648072" cy="147991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1691680" y="1124744"/>
              <a:ext cx="6480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2325681" y="1128719"/>
              <a:ext cx="0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28"/>
          <p:cNvGrpSpPr/>
          <p:nvPr/>
        </p:nvGrpSpPr>
        <p:grpSpPr>
          <a:xfrm>
            <a:off x="4788024" y="1124744"/>
            <a:ext cx="648072" cy="147991"/>
            <a:chOff x="1691680" y="1124744"/>
            <a:chExt cx="648072" cy="147991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1691680" y="1124744"/>
              <a:ext cx="6480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325681" y="1128719"/>
              <a:ext cx="0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Прямая соединительная линия 32"/>
          <p:cNvCxnSpPr/>
          <p:nvPr/>
        </p:nvCxnSpPr>
        <p:spPr>
          <a:xfrm>
            <a:off x="6588224" y="1124744"/>
            <a:ext cx="11521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7726281" y="1128719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Дуга 34"/>
          <p:cNvSpPr/>
          <p:nvPr/>
        </p:nvSpPr>
        <p:spPr>
          <a:xfrm rot="18918260">
            <a:off x="3618361" y="3261179"/>
            <a:ext cx="914400" cy="91440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 rot="18918260">
            <a:off x="4920047" y="3163330"/>
            <a:ext cx="1536153" cy="1621218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rot="18918260">
            <a:off x="3689800" y="4404188"/>
            <a:ext cx="914400" cy="91440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/>
          <p:cNvSpPr/>
          <p:nvPr/>
        </p:nvSpPr>
        <p:spPr>
          <a:xfrm rot="18918260">
            <a:off x="3689800" y="5332883"/>
            <a:ext cx="914400" cy="91440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уга 39"/>
          <p:cNvSpPr/>
          <p:nvPr/>
        </p:nvSpPr>
        <p:spPr>
          <a:xfrm rot="18918260">
            <a:off x="4848609" y="4163462"/>
            <a:ext cx="1536153" cy="1621218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уга 40"/>
          <p:cNvSpPr/>
          <p:nvPr/>
        </p:nvSpPr>
        <p:spPr>
          <a:xfrm rot="18918260">
            <a:off x="4848609" y="5306470"/>
            <a:ext cx="1536153" cy="1621218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2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794</TotalTime>
  <Words>562</Words>
  <Application>Microsoft Office PowerPoint</Application>
  <PresentationFormat>Экран (4:3)</PresentationFormat>
  <Paragraphs>140</Paragraphs>
  <Slides>22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2_Бумажная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Учитель</cp:lastModifiedBy>
  <cp:revision>99</cp:revision>
  <dcterms:created xsi:type="dcterms:W3CDTF">2012-01-28T19:47:40Z</dcterms:created>
  <dcterms:modified xsi:type="dcterms:W3CDTF">2014-12-02T07:06:12Z</dcterms:modified>
</cp:coreProperties>
</file>