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4612-226F-4D24-8713-FED674ABEFD2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3B8F0-6158-42B9-8A90-7AE0C5C82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B0F3-F663-4AD2-A38A-29A15FEF373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BC6B-ACC0-43FD-9E6B-2909BA055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AF19-8FEC-49B0-B5D6-B902B33B88E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1592-ACB6-42B4-9D31-9C445B7C2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A97A6-05EB-4D18-BAF0-5FAC7FBA3D35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5687-8B32-4664-BF73-C63D40AA9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1672-084F-498F-AC9A-F91862567AE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3049-E882-4973-B60F-6B2763718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9BBB8-0569-4F68-9474-CB8CD02D46F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5D01-9387-48AC-A4CF-78256F114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2D95-DF61-40CB-AE9C-31B74586284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ACC9-7542-492D-B443-4D9CE1654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8FD8-FA1C-48E3-AB5B-2746775511C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1B14-FA0B-4D19-A8D3-298F29F07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CEFA0-5FEB-4A13-A410-B1846C5809CC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BDD1-429F-41CB-B6FF-0AD04C3EE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EEB0-7C22-4DA3-A11D-3C90254AAC34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B9163-B407-4359-891E-05C4FC092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ECF4-F54D-44FA-89B5-C9563D269FC9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DF68-59A3-4306-B466-1EBF8FE22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AC9696-AADE-48BA-B43C-1E203EC6AE87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AC999-285C-4B35-A202-049052E95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9275"/>
            <a:ext cx="7854950" cy="5400675"/>
          </a:xfrm>
        </p:spPr>
        <p:txBody>
          <a:bodyPr/>
          <a:lstStyle/>
          <a:p>
            <a:r>
              <a:rPr lang="ru-RU" sz="7200" dirty="0" smtClean="0"/>
              <a:t>Урок русского языка в 3 классе ОС «Школа 2100»</a:t>
            </a:r>
          </a:p>
          <a:p>
            <a:endParaRPr lang="ru-RU" sz="7200" dirty="0" smtClean="0"/>
          </a:p>
          <a:p>
            <a:r>
              <a:rPr lang="ru-RU" sz="3200" dirty="0" smtClean="0"/>
              <a:t>Подготовила учитель МКОУ СОШ № 7</a:t>
            </a:r>
          </a:p>
          <a:p>
            <a:r>
              <a:rPr lang="ru-RU" sz="3200" dirty="0" err="1" smtClean="0"/>
              <a:t>Шимон</a:t>
            </a:r>
            <a:r>
              <a:rPr lang="ru-RU" sz="3200" dirty="0" smtClean="0"/>
              <a:t> Светлана Владимировна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260350"/>
            <a:ext cx="8229600" cy="60483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6000" b="1" smtClean="0"/>
              <a:t>Я, они, на, ты </a:t>
            </a:r>
          </a:p>
          <a:p>
            <a:pPr>
              <a:buFont typeface="Wingdings 2" pitchFamily="18" charset="2"/>
              <a:buNone/>
            </a:pPr>
            <a:r>
              <a:rPr lang="ru-RU" sz="6000" b="1" smtClean="0"/>
              <a:t>Но, оно, она, они  </a:t>
            </a:r>
          </a:p>
          <a:p>
            <a:pPr>
              <a:buFont typeface="Wingdings 2" pitchFamily="18" charset="2"/>
              <a:buNone/>
            </a:pPr>
            <a:r>
              <a:rPr lang="ru-RU" sz="6000" b="1" smtClean="0"/>
              <a:t>Я, Яна, ты, вы </a:t>
            </a:r>
          </a:p>
          <a:p>
            <a:pPr>
              <a:buFont typeface="Wingdings 2" pitchFamily="18" charset="2"/>
              <a:buNone/>
            </a:pPr>
            <a:r>
              <a:rPr lang="ru-RU" sz="6000" b="1" smtClean="0"/>
              <a:t>Он, она, они, оно  </a:t>
            </a:r>
          </a:p>
          <a:p>
            <a:pPr>
              <a:buFont typeface="Wingdings 2" pitchFamily="18" charset="2"/>
              <a:buNone/>
            </a:pPr>
            <a:r>
              <a:rPr lang="ru-RU" sz="6000" b="1" smtClean="0"/>
              <a:t>Мы, я, вы, они  </a:t>
            </a:r>
          </a:p>
          <a:p>
            <a:pPr>
              <a:buFont typeface="Wingdings 2" pitchFamily="18" charset="2"/>
              <a:buNone/>
            </a:pPr>
            <a:r>
              <a:rPr lang="ru-RU" sz="6000" b="1" smtClean="0"/>
              <a:t>Он, она, они, мы 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203575" y="836613"/>
            <a:ext cx="1008063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611188" y="1916113"/>
            <a:ext cx="1081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619250" y="2997200"/>
            <a:ext cx="15128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708400" y="4076700"/>
            <a:ext cx="1368425" cy="73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268538" y="5229225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364163" y="6381750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  <p:bldP spid="225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  <a:t>ОЦЕНИ СЕБЯ</a:t>
            </a:r>
            <a:br>
              <a:rPr lang="ru-RU" sz="37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/>
              <a:t> </a:t>
            </a:r>
            <a:r>
              <a:rPr lang="ru-RU" sz="4000" b="1" smtClean="0"/>
              <a:t>- Я   работал очень хорошо    +</a:t>
            </a:r>
          </a:p>
          <a:p>
            <a:pPr>
              <a:buFontTx/>
              <a:buChar char="-"/>
            </a:pPr>
            <a:r>
              <a:rPr lang="ru-RU" sz="4000" b="1" smtClean="0"/>
              <a:t>Я работал неплохо, но могу лучше</a:t>
            </a:r>
          </a:p>
          <a:p>
            <a:pPr>
              <a:buFontTx/>
              <a:buChar char="-"/>
            </a:pPr>
            <a:r>
              <a:rPr lang="ru-RU" sz="4000" b="1" smtClean="0"/>
              <a:t>Я имел на уроке затруднения  </a:t>
            </a:r>
          </a:p>
          <a:p>
            <a:pPr>
              <a:buFontTx/>
              <a:buNone/>
            </a:pPr>
            <a:endParaRPr lang="ru-RU" sz="4000" b="1" smtClean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885113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740650" y="30686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8027988" y="43656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Я о себе такого мнения,</a:t>
            </a:r>
          </a:p>
          <a:p>
            <a:pPr>
              <a:buFont typeface="Wingdings 2" pitchFamily="18" charset="2"/>
              <a:buNone/>
            </a:pPr>
            <a:r>
              <a:rPr lang="ru-RU" sz="4800" smtClean="0"/>
              <a:t>Огромна роль местоимения!</a:t>
            </a:r>
          </a:p>
          <a:p>
            <a:pPr>
              <a:buFont typeface="Wingdings 2" pitchFamily="18" charset="2"/>
              <a:buNone/>
            </a:pPr>
            <a:r>
              <a:rPr lang="ru-RU" sz="4800" smtClean="0"/>
              <a:t>Я делу отдаюсь сполна,</a:t>
            </a:r>
          </a:p>
          <a:p>
            <a:pPr>
              <a:buFont typeface="Wingdings 2" pitchFamily="18" charset="2"/>
              <a:buNone/>
            </a:pPr>
            <a:r>
              <a:rPr lang="ru-RU" sz="4800" smtClean="0"/>
              <a:t>Я заменяю имена!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Домашнее задание</a:t>
            </a:r>
          </a:p>
          <a:p>
            <a:pPr>
              <a:buFont typeface="Wingdings 2" pitchFamily="18" charset="2"/>
              <a:buNone/>
            </a:pPr>
            <a:r>
              <a:rPr lang="ru-RU" sz="5400" smtClean="0"/>
              <a:t>Стр. 56,57, правила, </a:t>
            </a:r>
          </a:p>
          <a:p>
            <a:pPr>
              <a:buFont typeface="Wingdings 2" pitchFamily="18" charset="2"/>
              <a:buNone/>
            </a:pPr>
            <a:r>
              <a:rPr lang="ru-RU" sz="5400" smtClean="0"/>
              <a:t>упр. 291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Пилу точат, чтобы стала острее, человека учат, чтобы </a:t>
            </a:r>
            <a:r>
              <a:rPr lang="ru-RU" sz="6000" dirty="0" smtClean="0"/>
              <a:t>стал   умнее</a:t>
            </a:r>
            <a:r>
              <a:rPr lang="ru-RU" sz="6000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3714752"/>
            <a:ext cx="2519363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03912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9" name="Волна 8"/>
          <p:cNvSpPr/>
          <p:nvPr/>
        </p:nvSpPr>
        <p:spPr>
          <a:xfrm>
            <a:off x="1331913" y="836613"/>
            <a:ext cx="6840537" cy="1490662"/>
          </a:xfrm>
          <a:prstGeom prst="wave">
            <a:avLst>
              <a:gd name="adj1" fmla="val 12500"/>
              <a:gd name="adj2" fmla="val 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СУЩЕСТВИТЕЛЬНОЕ</a:t>
            </a:r>
          </a:p>
        </p:txBody>
      </p:sp>
      <p:sp>
        <p:nvSpPr>
          <p:cNvPr id="10" name="Волна 9"/>
          <p:cNvSpPr/>
          <p:nvPr/>
        </p:nvSpPr>
        <p:spPr>
          <a:xfrm>
            <a:off x="900113" y="2781300"/>
            <a:ext cx="6192837" cy="1201738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ПРИЛАГАТЕЛЬНОЕ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3132138" y="4941888"/>
            <a:ext cx="46037" cy="4445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Волна 12"/>
          <p:cNvSpPr/>
          <p:nvPr/>
        </p:nvSpPr>
        <p:spPr>
          <a:xfrm>
            <a:off x="1692275" y="4868863"/>
            <a:ext cx="3527425" cy="13462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/>
              <a:t>ГЛАГОЛ</a:t>
            </a:r>
          </a:p>
        </p:txBody>
      </p:sp>
      <p:sp>
        <p:nvSpPr>
          <p:cNvPr id="14" name="Волна 13"/>
          <p:cNvSpPr/>
          <p:nvPr/>
        </p:nvSpPr>
        <p:spPr>
          <a:xfrm>
            <a:off x="6804025" y="4076700"/>
            <a:ext cx="1635125" cy="141922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i="1" smtClean="0"/>
              <a:t>   Я уже давно мечтаю о нём. Иногда даже вижу его во сне. Мне кажется, если он будет у меня, я буду лучше учиться.</a:t>
            </a:r>
          </a:p>
          <a:p>
            <a:pPr>
              <a:buFont typeface="Wingdings 2" pitchFamily="18" charset="2"/>
              <a:buNone/>
            </a:pPr>
            <a:endParaRPr lang="ru-RU" sz="4800" i="1" smtClean="0"/>
          </a:p>
          <a:p>
            <a:pPr>
              <a:buFont typeface="Wingdings 2" pitchFamily="18" charset="2"/>
              <a:buNone/>
            </a:pPr>
            <a:r>
              <a:rPr lang="ru-RU" sz="4800" i="1" smtClean="0"/>
              <a:t>Я, о нём, его, мне, меня, он.</a:t>
            </a:r>
            <a:endParaRPr lang="ru-RU" sz="48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6600" b="1" i="1" smtClean="0"/>
              <a:t>МЕСТО   </a:t>
            </a:r>
          </a:p>
          <a:p>
            <a:pPr>
              <a:buFont typeface="Wingdings 2" pitchFamily="18" charset="2"/>
              <a:buNone/>
            </a:pPr>
            <a:r>
              <a:rPr lang="ru-RU" sz="6600" b="1" i="1" smtClean="0"/>
              <a:t>               ИМЕНИЕ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92950" y="3500438"/>
            <a:ext cx="841375" cy="9366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889 -0.00162 0.07604 -0.00648 0.11458 -0.00856 C 0.14201 -0.01296 0.16944 -0.01805 0.19687 -0.02152 C 0.20972 -0.02708 0.22257 -0.03009 0.23559 -0.03426 C 0.25781 -0.03264 0.30503 -0.03889 0.31944 -0.02569 C 0.31979 -0.02477 0.3243 -0.01319 0.3243 -0.01065 C 0.3243 -0.00277 0.32482 0.00556 0.32257 0.01297 C 0.32083 0.01852 0.31614 0.02153 0.31302 0.02593 C 0.29861 0.04537 0.27812 0.03982 0.25816 0.04098 C 0.24965 0.04468 0.24479 0.04792 0.23559 0.04954 C 0.22639 0.05556 0.21632 0.05903 0.20642 0.0625 C 0.18732 0.07894 0.16042 0.07315 0.13871 0.07523 C 0.11719 0.0801 0.12569 0.07755 0.11302 0.08172 C 0.10295 0.09074 0.11389 0.08218 0.10156 0.0882 C 0.0816 0.09815 0.10677 0.08727 0.09028 0.09676 C 0.08298 0.10093 0.07378 0.10209 0.06614 0.10324 C 0.00764 0.12338 0.00417 0.11204 -0.09514 0.11412 C -0.17535 0.11574 -0.16111 0.11528 -0.22413 0.11829 C -0.25625 0.125 -0.27899 0.12547 -0.31441 0.12685 C -0.32309 0.13102 -0.31754 0.12778 -0.32899 0.13773 C -0.33056 0.13912 -0.33386 0.1419 -0.33386 0.1419 C -0.33663 0.15301 -0.3434 0.15301 -0.3467 0.16574 C -0.34774 0.16991 -0.35 0.17848 -0.35 0.17848 C -0.34948 0.19074 -0.35035 0.20301 -0.34844 0.21505 C -0.34809 0.2176 -0.34514 0.21783 -0.34358 0.21945 C -0.33681 0.22709 -0.33212 0.22871 -0.32413 0.23241 C -0.24132 0.23102 -0.21823 0.23195 -0.15799 0.22593 C -0.14531 0.22269 -0.13333 0.21991 -0.12101 0.21505 C -0.11615 0.2132 -0.10903 0.21204 -0.10486 0.20857 C -0.09688 0.20185 -0.08802 0.19931 -0.07899 0.19584 C -0.07031 0.19236 -0.06181 0.18681 -0.05313 0.18287 C -0.04861 0.18079 -0.04358 0.18148 -0.03872 0.18079 C -0.02309 0.17523 -0.01962 0.17431 -0.00156 0.17431 " pathEditMode="relative" ptsTypes="ffffffffffffffffffffffffffffffff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26427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1 вариант – предложения под №3.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/>
              <a:t>На ветке сидел воробей.    </a:t>
            </a:r>
            <a:r>
              <a:rPr lang="ru-RU" sz="3200" u="sng" dirty="0" smtClean="0"/>
              <a:t>Он</a:t>
            </a:r>
            <a:r>
              <a:rPr lang="ru-RU" sz="3200" dirty="0" smtClean="0"/>
              <a:t> чистил свои перышки.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2 вариант – предложения № 4.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/>
              <a:t>На соседнюю ветку села ворона.  </a:t>
            </a:r>
            <a:r>
              <a:rPr lang="ru-RU" sz="3200" u="sng" dirty="0" smtClean="0"/>
              <a:t>Она</a:t>
            </a:r>
            <a:r>
              <a:rPr lang="ru-RU" sz="3200" dirty="0" smtClean="0"/>
              <a:t> громко закаркала.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3 вариант – предложения № 5.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/>
              <a:t>Из – за тучи выглянуло солнце.  </a:t>
            </a:r>
            <a:r>
              <a:rPr lang="ru-RU" sz="3200" u="sng" dirty="0" smtClean="0"/>
              <a:t>Оно </a:t>
            </a:r>
            <a:r>
              <a:rPr lang="ru-RU" sz="3200" dirty="0" smtClean="0"/>
              <a:t>осветило землю.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4 вариант – предложения  № 8.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200" dirty="0" smtClean="0"/>
              <a:t>Я люблю читать книги.  </a:t>
            </a:r>
            <a:r>
              <a:rPr lang="ru-RU" sz="3200" u="sng" dirty="0" smtClean="0"/>
              <a:t>Они</a:t>
            </a:r>
            <a:r>
              <a:rPr lang="ru-RU" sz="3200" dirty="0" smtClean="0"/>
              <a:t> помогают мне хорошо учиться.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 Местоимение – часть речи, которая указывает на предмет, но не называет его.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b="1" smtClean="0"/>
              <a:t>Он – воробей</a:t>
            </a:r>
          </a:p>
          <a:p>
            <a:pPr>
              <a:buFont typeface="Wingdings 2" pitchFamily="18" charset="2"/>
              <a:buNone/>
            </a:pPr>
            <a:r>
              <a:rPr lang="ru-RU" sz="4800" b="1" smtClean="0"/>
              <a:t>Она – ворона</a:t>
            </a:r>
          </a:p>
          <a:p>
            <a:pPr>
              <a:buFont typeface="Wingdings 2" pitchFamily="18" charset="2"/>
              <a:buNone/>
            </a:pPr>
            <a:r>
              <a:rPr lang="ru-RU" sz="4800" b="1" smtClean="0"/>
              <a:t>Оно – солнце</a:t>
            </a:r>
          </a:p>
          <a:p>
            <a:pPr>
              <a:buFont typeface="Wingdings 2" pitchFamily="18" charset="2"/>
              <a:buNone/>
            </a:pPr>
            <a:r>
              <a:rPr lang="ru-RU" sz="4800" b="1" smtClean="0"/>
              <a:t>Они - книги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119812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Местоимение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– часть речи, которая указывает на 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smtClean="0"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4000" b="1" smtClean="0">
              <a:ea typeface="Calibri" pitchFamily="34" charset="0"/>
              <a:cs typeface="Times New Roman" pitchFamily="18" charset="0"/>
            </a:endParaRPr>
          </a:p>
          <a:p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850" y="1844675"/>
          <a:ext cx="8496945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1152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Единственное  число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Множественное</a:t>
                      </a:r>
                      <a:r>
                        <a:rPr lang="ru-RU" sz="2800" baseline="0" smtClean="0"/>
                        <a:t> число</a:t>
                      </a:r>
                      <a:endParaRPr lang="ru-RU" sz="28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</a:t>
                      </a:r>
                      <a:r>
                        <a:rPr lang="ru-RU" sz="5400" baseline="0" dirty="0" smtClean="0"/>
                        <a:t> лицо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 лицо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 лицо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Улыбающееся лицо 5"/>
          <p:cNvSpPr/>
          <p:nvPr/>
        </p:nvSpPr>
        <p:spPr>
          <a:xfrm>
            <a:off x="3419475" y="3213100"/>
            <a:ext cx="576263" cy="5762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59338" y="3068638"/>
            <a:ext cx="792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</a:rPr>
              <a:t>Я</a:t>
            </a:r>
          </a:p>
        </p:txBody>
      </p:sp>
      <p:sp>
        <p:nvSpPr>
          <p:cNvPr id="8" name="Улыбающееся лицо 7"/>
          <p:cNvSpPr/>
          <p:nvPr/>
        </p:nvSpPr>
        <p:spPr>
          <a:xfrm>
            <a:off x="6732588" y="3213100"/>
            <a:ext cx="576262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084888" y="3213100"/>
            <a:ext cx="574675" cy="6477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380288" y="3141663"/>
            <a:ext cx="13573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Times New Roman" pitchFamily="18" charset="0"/>
              </a:rPr>
              <a:t>МЫ</a:t>
            </a:r>
          </a:p>
        </p:txBody>
      </p:sp>
      <p:sp>
        <p:nvSpPr>
          <p:cNvPr id="11" name="Улыбающееся лицо 10"/>
          <p:cNvSpPr/>
          <p:nvPr/>
        </p:nvSpPr>
        <p:spPr>
          <a:xfrm>
            <a:off x="5292725" y="4292600"/>
            <a:ext cx="574675" cy="5762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3276600" y="4292600"/>
            <a:ext cx="574675" cy="57626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Блок-схема: ручное управление 12"/>
          <p:cNvSpPr/>
          <p:nvPr/>
        </p:nvSpPr>
        <p:spPr>
          <a:xfrm>
            <a:off x="3276600" y="5732463"/>
            <a:ext cx="428625" cy="357187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924300" y="5732463"/>
            <a:ext cx="500063" cy="3571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Picture 3" descr="C:\Documents and Settings\123\Рабочий стол\Анимашки\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5445125"/>
            <a:ext cx="571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Улыбающееся лицо 15"/>
          <p:cNvSpPr/>
          <p:nvPr/>
        </p:nvSpPr>
        <p:spPr>
          <a:xfrm>
            <a:off x="3995738" y="5157788"/>
            <a:ext cx="368300" cy="422275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3348038" y="5157788"/>
            <a:ext cx="376237" cy="4873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2" descr="C:\Documents and Settings\123\Рабочий стол\Анимашки\1\AG00092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365625"/>
            <a:ext cx="7032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56100" y="4797425"/>
            <a:ext cx="1076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ТЫ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88125" y="4724400"/>
            <a:ext cx="1673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ВЫ</a:t>
            </a:r>
          </a:p>
        </p:txBody>
      </p:sp>
      <p:pic>
        <p:nvPicPr>
          <p:cNvPr id="21" name="Picture 2" descr="C:\Documents and Settings\123\Рабочий стол\Анимашки\1\AG00092_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437063"/>
            <a:ext cx="7032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Улыбающееся лицо 21"/>
          <p:cNvSpPr/>
          <p:nvPr/>
        </p:nvSpPr>
        <p:spPr>
          <a:xfrm>
            <a:off x="7019925" y="4221163"/>
            <a:ext cx="576263" cy="5762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7740650" y="4221163"/>
            <a:ext cx="576263" cy="57626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8027988" y="5300663"/>
            <a:ext cx="576262" cy="5762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Улыбающееся лицо 24"/>
          <p:cNvSpPr/>
          <p:nvPr/>
        </p:nvSpPr>
        <p:spPr>
          <a:xfrm>
            <a:off x="7380288" y="5300663"/>
            <a:ext cx="576262" cy="5762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Улыбающееся лицо 25"/>
          <p:cNvSpPr/>
          <p:nvPr/>
        </p:nvSpPr>
        <p:spPr>
          <a:xfrm>
            <a:off x="6732588" y="5300663"/>
            <a:ext cx="576262" cy="5762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32138" y="602138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ОН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79838" y="6021388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ОНА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859338" y="5949950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ОНО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04025" y="5876925"/>
            <a:ext cx="150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ОНИ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304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ОЦЕНИ СЕБЯ </vt:lpstr>
      <vt:lpstr>Слайд 12</vt:lpstr>
      <vt:lpstr>Слайд 13</vt:lpstr>
    </vt:vector>
  </TitlesOfParts>
  <Company>МОУ СОШ 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Ванька</cp:lastModifiedBy>
  <cp:revision>20</cp:revision>
  <dcterms:created xsi:type="dcterms:W3CDTF">2012-02-07T10:49:20Z</dcterms:created>
  <dcterms:modified xsi:type="dcterms:W3CDTF">2015-01-25T09:20:22Z</dcterms:modified>
</cp:coreProperties>
</file>